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League Spartan" panose="020B0604020202020204" charset="0"/>
      <p:regular r:id="rId14"/>
    </p:embeddedFont>
    <p:embeddedFont>
      <p:font typeface="Open Sans" panose="020B0606030504020204" pitchFamily="34" charset="0"/>
      <p:regular r:id="rId15"/>
    </p:embeddedFont>
    <p:embeddedFont>
      <p:font typeface="Open Sans Bold" panose="020B0806030504020204" charset="0"/>
      <p:regular r:id="rId16"/>
    </p:embeddedFont>
    <p:embeddedFont>
      <p:font typeface="Oswald Bold" panose="020B0604020202020204" charset="-9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036" autoAdjust="0"/>
  </p:normalViewPr>
  <p:slideViewPr>
    <p:cSldViewPr>
      <p:cViewPr varScale="1">
        <p:scale>
          <a:sx n="78" d="100"/>
          <a:sy n="78" d="100"/>
        </p:scale>
        <p:origin x="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-4831209" y="-36004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5" name="Group 5"/>
          <p:cNvGrpSpPr/>
          <p:nvPr/>
        </p:nvGrpSpPr>
        <p:grpSpPr>
          <a:xfrm>
            <a:off x="5215798" y="1120686"/>
            <a:ext cx="11606642" cy="4552941"/>
            <a:chOff x="0" y="0"/>
            <a:chExt cx="2241431" cy="8792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41431" cy="879247"/>
            </a:xfrm>
            <a:custGeom>
              <a:avLst/>
              <a:gdLst/>
              <a:ahLst/>
              <a:cxnLst/>
              <a:rect l="l" t="t" r="r" b="b"/>
              <a:pathLst>
                <a:path w="2241431" h="879247">
                  <a:moveTo>
                    <a:pt x="0" y="0"/>
                  </a:moveTo>
                  <a:lnTo>
                    <a:pt x="2241431" y="0"/>
                  </a:lnTo>
                  <a:lnTo>
                    <a:pt x="2241431" y="879247"/>
                  </a:lnTo>
                  <a:lnTo>
                    <a:pt x="0" y="8792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241431" cy="898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53246" y="5815306"/>
            <a:ext cx="13133297" cy="4552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5"/>
              </a:lnSpc>
            </a:pPr>
            <a:endParaRPr dirty="0"/>
          </a:p>
          <a:p>
            <a:pPr algn="ctr">
              <a:lnSpc>
                <a:spcPts val="3365"/>
              </a:lnSpc>
            </a:pPr>
            <a:endParaRPr dirty="0"/>
          </a:p>
          <a:p>
            <a:pPr algn="ctr">
              <a:lnSpc>
                <a:spcPts val="3365"/>
              </a:lnSpc>
            </a:pPr>
            <a:r>
              <a:rPr lang="en-US" sz="2438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AMAÇ:</a:t>
            </a:r>
          </a:p>
          <a:p>
            <a:pPr algn="ctr">
              <a:lnSpc>
                <a:spcPts val="3365"/>
              </a:lnSpc>
            </a:pPr>
            <a:r>
              <a:rPr lang="en-US" sz="2438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 H</a:t>
            </a:r>
            <a:r>
              <a:rPr lang="en-US" sz="2438" b="1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İ</a:t>
            </a:r>
            <a:r>
              <a:rPr lang="en-US" sz="2438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ND</a:t>
            </a:r>
            <a:r>
              <a:rPr lang="en-US" sz="2438" b="1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İ</a:t>
            </a:r>
            <a:r>
              <a:rPr lang="en-US" sz="2438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STAN'DA 1997-2020 ARASI TARIMSAL VER</a:t>
            </a:r>
            <a:r>
              <a:rPr lang="en-US" sz="2438" b="1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İ</a:t>
            </a:r>
            <a:r>
              <a:rPr lang="en-US" sz="2438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LER KULLANILARAK, ÜRÜN VER</a:t>
            </a:r>
            <a:r>
              <a:rPr lang="tr-TR" sz="2438" b="1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İ</a:t>
            </a:r>
            <a:r>
              <a:rPr lang="en-US" sz="2438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</a:t>
            </a:r>
            <a:r>
              <a:rPr lang="en-US" sz="2438" b="1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İ</a:t>
            </a:r>
            <a:r>
              <a:rPr lang="en-US" sz="2438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TAHM</a:t>
            </a:r>
            <a:r>
              <a:rPr lang="en-US" sz="2438" b="1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İ</a:t>
            </a:r>
            <a:r>
              <a:rPr lang="en-US" sz="2438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  <a:r>
              <a:rPr lang="en-US" sz="2438" b="1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İ</a:t>
            </a:r>
            <a:r>
              <a:rPr lang="en-US" sz="2438" spc="23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YAPMAK.</a:t>
            </a:r>
          </a:p>
          <a:p>
            <a:pPr algn="ctr">
              <a:lnSpc>
                <a:spcPts val="3917"/>
              </a:lnSpc>
            </a:pPr>
            <a:r>
              <a:rPr lang="en-US" sz="2838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 VER</a:t>
            </a:r>
            <a:r>
              <a:rPr lang="en-US" sz="2838" b="1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İ</a:t>
            </a:r>
            <a:r>
              <a:rPr lang="en-US" sz="2838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</a:t>
            </a:r>
            <a:r>
              <a:rPr lang="en-US" sz="2838" b="1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İ</a:t>
            </a:r>
            <a:r>
              <a:rPr lang="en-US" sz="2838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ETK</a:t>
            </a:r>
            <a:r>
              <a:rPr lang="en-US" sz="2838" b="1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İ</a:t>
            </a:r>
            <a:r>
              <a:rPr lang="en-US" sz="2838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LEYEN BA</a:t>
            </a:r>
            <a:r>
              <a:rPr lang="en-US" sz="2838" b="1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Ğ</a:t>
            </a:r>
            <a:r>
              <a:rPr lang="en-US" sz="2838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IMSIZ DE</a:t>
            </a:r>
            <a:r>
              <a:rPr lang="en-US" sz="2838" b="1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ĞİŞ</a:t>
            </a:r>
            <a:r>
              <a:rPr lang="en-US" sz="2838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KENLER (ALAN, YILLIK YA</a:t>
            </a:r>
            <a:r>
              <a:rPr lang="en-US" sz="2838" b="1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Ğ</a:t>
            </a:r>
            <a:r>
              <a:rPr lang="en-US" sz="2838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</a:t>
            </a:r>
            <a:r>
              <a:rPr lang="en-US" sz="2838" b="1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Ş</a:t>
            </a:r>
            <a:r>
              <a:rPr lang="en-US" sz="2838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GÜBRE VB.) TEMEL</a:t>
            </a:r>
            <a:r>
              <a:rPr lang="en-US" sz="2838" b="1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İ</a:t>
            </a:r>
            <a:r>
              <a:rPr lang="en-US" sz="2838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NDE B</a:t>
            </a:r>
            <a:r>
              <a:rPr lang="en-US" sz="2838" b="1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İ</a:t>
            </a:r>
            <a:r>
              <a:rPr lang="en-US" sz="2838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 REGRESYON MODEL</a:t>
            </a:r>
            <a:r>
              <a:rPr lang="en-US" sz="2838" b="1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İ</a:t>
            </a:r>
            <a:r>
              <a:rPr lang="en-US" sz="2838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OLU</a:t>
            </a:r>
            <a:r>
              <a:rPr lang="en-US" sz="2838" b="1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Ş</a:t>
            </a:r>
            <a:r>
              <a:rPr lang="en-US" sz="2838" spc="278" dirty="0">
                <a:solidFill>
                  <a:srgbClr val="231F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TURMAK..</a:t>
            </a:r>
          </a:p>
          <a:p>
            <a:pPr algn="ctr">
              <a:lnSpc>
                <a:spcPts val="3365"/>
              </a:lnSpc>
            </a:pPr>
            <a:endParaRPr lang="en-US" sz="2838" spc="278" dirty="0">
              <a:solidFill>
                <a:srgbClr val="231F2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ctr">
              <a:lnSpc>
                <a:spcPts val="3365"/>
              </a:lnSpc>
            </a:pPr>
            <a:endParaRPr lang="en-US" sz="2838" spc="278" dirty="0">
              <a:solidFill>
                <a:srgbClr val="231F2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28600" y="2918794"/>
            <a:ext cx="14703579" cy="6743075"/>
            <a:chOff x="0" y="-19050"/>
            <a:chExt cx="2839500" cy="1302198"/>
          </a:xfrm>
        </p:grpSpPr>
        <p:sp>
          <p:nvSpPr>
            <p:cNvPr id="10" name="Freeform 10"/>
            <p:cNvSpPr/>
            <p:nvPr/>
          </p:nvSpPr>
          <p:spPr>
            <a:xfrm>
              <a:off x="103008" y="651634"/>
              <a:ext cx="2736492" cy="631514"/>
            </a:xfrm>
            <a:custGeom>
              <a:avLst/>
              <a:gdLst/>
              <a:ahLst/>
              <a:cxnLst/>
              <a:rect l="l" t="t" r="r" b="b"/>
              <a:pathLst>
                <a:path w="2736492" h="631514">
                  <a:moveTo>
                    <a:pt x="0" y="0"/>
                  </a:moveTo>
                  <a:lnTo>
                    <a:pt x="2736492" y="0"/>
                  </a:lnTo>
                  <a:lnTo>
                    <a:pt x="2736492" y="631514"/>
                  </a:lnTo>
                  <a:lnTo>
                    <a:pt x="0" y="6315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tr-TR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736492" cy="6505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756086" y="1837175"/>
            <a:ext cx="10526066" cy="2603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53"/>
              </a:lnSpc>
            </a:pPr>
            <a:r>
              <a:rPr lang="en-US" sz="7575" spc="742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TARIMSAL ÜRÜN VERİMİ TAHMİNİ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4595" y="452292"/>
            <a:ext cx="16933581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SONUÇLAR VE ÇIKARIMLAR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57963" y="2822896"/>
            <a:ext cx="13299912" cy="6735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1"/>
              </a:lnSpc>
            </a:pPr>
            <a:endParaRPr dirty="0"/>
          </a:p>
          <a:p>
            <a:pPr algn="l">
              <a:lnSpc>
                <a:spcPts val="4411"/>
              </a:lnSpc>
            </a:pPr>
            <a:r>
              <a:rPr lang="en-US" sz="3196" spc="313" dirty="0">
                <a:solidFill>
                  <a:srgbClr val="F43300"/>
                </a:solidFill>
                <a:latin typeface="Open Sans"/>
                <a:ea typeface="Open Sans"/>
                <a:cs typeface="Open Sans"/>
                <a:sym typeface="Open Sans"/>
              </a:rPr>
              <a:t> PERFORMANS GÖSTERGELER</a:t>
            </a:r>
            <a:r>
              <a:rPr lang="tr-TR" sz="3196" spc="313" dirty="0">
                <a:solidFill>
                  <a:srgbClr val="F43300"/>
                </a:solidFill>
                <a:latin typeface="Open Sans"/>
                <a:ea typeface="Open Sans"/>
                <a:cs typeface="Open Sans"/>
                <a:sym typeface="Open Sans"/>
              </a:rPr>
              <a:t>İ</a:t>
            </a:r>
            <a:r>
              <a:rPr lang="en-US" sz="3196" spc="313" dirty="0">
                <a:solidFill>
                  <a:srgbClr val="F433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690107" lvl="1" indent="-345053" algn="l">
              <a:lnSpc>
                <a:spcPts val="4411"/>
              </a:lnSpc>
              <a:buFont typeface="Arial"/>
              <a:buChar char="•"/>
            </a:pPr>
            <a:r>
              <a:rPr lang="en-US" sz="3196" spc="313" dirty="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MSE: ORTALAMA KARESEL HATA, MODELİN TAHMİN HATASINI GÖSTERİR.</a:t>
            </a:r>
          </a:p>
          <a:p>
            <a:pPr marL="690107" lvl="1" indent="-345053" algn="l">
              <a:lnSpc>
                <a:spcPts val="4411"/>
              </a:lnSpc>
              <a:buFont typeface="Arial"/>
              <a:buChar char="•"/>
            </a:pPr>
            <a:r>
              <a:rPr lang="en-US" sz="3196" spc="313" dirty="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R² SKORU: 1’E NE KADAR YAKINSA MODEL O KADAR BAŞARILI.</a:t>
            </a:r>
          </a:p>
          <a:p>
            <a:pPr algn="l">
              <a:lnSpc>
                <a:spcPts val="4411"/>
              </a:lnSpc>
            </a:pPr>
            <a:endParaRPr lang="en-US" sz="3196" spc="313" dirty="0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411"/>
              </a:lnSpc>
            </a:pPr>
            <a:endParaRPr lang="en-US" sz="3196" spc="313" dirty="0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411"/>
              </a:lnSpc>
            </a:pPr>
            <a:r>
              <a:rPr lang="en-US" sz="3196" spc="313" dirty="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96" spc="313" dirty="0">
                <a:solidFill>
                  <a:srgbClr val="F43300"/>
                </a:solidFill>
                <a:latin typeface="Open Sans"/>
                <a:ea typeface="Open Sans"/>
                <a:cs typeface="Open Sans"/>
                <a:sym typeface="Open Sans"/>
              </a:rPr>
              <a:t>GRAF</a:t>
            </a:r>
            <a:r>
              <a:rPr lang="tr-TR" sz="3196" spc="313" dirty="0">
                <a:solidFill>
                  <a:srgbClr val="F43300"/>
                </a:solidFill>
                <a:latin typeface="Open Sans"/>
                <a:ea typeface="Open Sans"/>
                <a:cs typeface="Open Sans"/>
                <a:sym typeface="Open Sans"/>
              </a:rPr>
              <a:t>İ</a:t>
            </a:r>
            <a:r>
              <a:rPr lang="en-US" sz="3196" spc="313" dirty="0">
                <a:solidFill>
                  <a:srgbClr val="F43300"/>
                </a:solidFill>
                <a:latin typeface="Open Sans"/>
                <a:ea typeface="Open Sans"/>
                <a:cs typeface="Open Sans"/>
                <a:sym typeface="Open Sans"/>
              </a:rPr>
              <a:t>K YORUMU:</a:t>
            </a:r>
          </a:p>
          <a:p>
            <a:pPr marL="690107" lvl="1" indent="-345053" algn="l">
              <a:lnSpc>
                <a:spcPts val="4411"/>
              </a:lnSpc>
              <a:buFont typeface="Arial"/>
              <a:buChar char="•"/>
            </a:pPr>
            <a:r>
              <a:rPr lang="en-US" sz="3196" spc="313" dirty="0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MAVİ NOKTALARIN KIRMIZI ÇİZGİYE YAKIN OLMASI, MODELİN İYİ BİR PERFORMANS SERGİLEDİĞİNİ GÖSTERMEKTEDİR.</a:t>
            </a:r>
          </a:p>
        </p:txBody>
      </p:sp>
      <p:sp>
        <p:nvSpPr>
          <p:cNvPr id="4" name="Freeform 4"/>
          <p:cNvSpPr/>
          <p:nvPr/>
        </p:nvSpPr>
        <p:spPr>
          <a:xfrm rot="2035253">
            <a:off x="14370462" y="37887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5" name="Group 5"/>
          <p:cNvGrpSpPr/>
          <p:nvPr/>
        </p:nvGrpSpPr>
        <p:grpSpPr>
          <a:xfrm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9" name="Group 9"/>
          <p:cNvGrpSpPr/>
          <p:nvPr/>
        </p:nvGrpSpPr>
        <p:grpSpPr>
          <a:xfrm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13" name="Group 13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321316" y="3653528"/>
            <a:ext cx="2049168" cy="20491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119617" y="3653528"/>
            <a:ext cx="2049168" cy="2049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933709" y="3653528"/>
            <a:ext cx="2049168" cy="204916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6" name="Freeform 26"/>
          <p:cNvSpPr/>
          <p:nvPr/>
        </p:nvSpPr>
        <p:spPr>
          <a:xfrm>
            <a:off x="8563658" y="4016965"/>
            <a:ext cx="1160684" cy="1393835"/>
          </a:xfrm>
          <a:custGeom>
            <a:avLst/>
            <a:gdLst/>
            <a:ahLst/>
            <a:cxnLst/>
            <a:rect l="l" t="t" r="r" b="b"/>
            <a:pathLst>
              <a:path w="1160684" h="1393835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7" name="Freeform 27"/>
          <p:cNvSpPr/>
          <p:nvPr/>
        </p:nvSpPr>
        <p:spPr>
          <a:xfrm>
            <a:off x="13272985" y="3986188"/>
            <a:ext cx="1353071" cy="1353071"/>
          </a:xfrm>
          <a:custGeom>
            <a:avLst/>
            <a:gdLst/>
            <a:ahLst/>
            <a:cxnLst/>
            <a:rect l="l" t="t" r="r" b="b"/>
            <a:pathLst>
              <a:path w="1353071" h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8" name="TextBox 28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GELECEK ÇALIŞMALAR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370646" y="5596129"/>
            <a:ext cx="3996709" cy="2558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3"/>
              </a:lnSpc>
            </a:pPr>
            <a:r>
              <a:rPr lang="en-US" sz="2958" spc="289" dirty="0" err="1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Daha</a:t>
            </a:r>
            <a:r>
              <a:rPr lang="en-US" sz="2958" spc="289" dirty="0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58" spc="289" dirty="0" err="1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fazla</a:t>
            </a:r>
            <a:r>
              <a:rPr lang="en-US" sz="2958" spc="289" dirty="0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58" spc="289" dirty="0" err="1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parametre</a:t>
            </a:r>
            <a:r>
              <a:rPr lang="en-US" sz="2958" spc="289" dirty="0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58" spc="289" dirty="0" err="1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eklenerek</a:t>
            </a:r>
            <a:r>
              <a:rPr lang="en-US" sz="2958" spc="289" dirty="0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 model </a:t>
            </a:r>
            <a:r>
              <a:rPr lang="en-US" sz="2958" spc="289" dirty="0" err="1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performansını</a:t>
            </a:r>
            <a:r>
              <a:rPr lang="en-US" sz="2958" spc="289" dirty="0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58" spc="289" dirty="0" err="1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iyileştirmek</a:t>
            </a:r>
            <a:r>
              <a:rPr lang="en-US" sz="2958" spc="289" dirty="0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165744" y="5596129"/>
            <a:ext cx="3956512" cy="3169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6"/>
              </a:lnSpc>
            </a:pPr>
            <a:r>
              <a:rPr lang="en-US" sz="3040" spc="298" dirty="0" err="1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Farklı</a:t>
            </a:r>
            <a:r>
              <a:rPr lang="en-US" sz="3040" spc="298" dirty="0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40" spc="298" dirty="0" err="1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regresyon</a:t>
            </a:r>
            <a:r>
              <a:rPr lang="en-US" sz="3040" spc="298" dirty="0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40" spc="298" dirty="0" err="1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modelleri</a:t>
            </a:r>
            <a:r>
              <a:rPr lang="en-US" sz="3040" spc="298" dirty="0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 (Ridge, Lasso) </a:t>
            </a:r>
            <a:r>
              <a:rPr lang="en-US" sz="3040" spc="298" dirty="0" err="1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ile</a:t>
            </a:r>
            <a:r>
              <a:rPr lang="en-US" sz="3040" spc="298" dirty="0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40" spc="298" dirty="0" err="1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karşılaştırma</a:t>
            </a:r>
            <a:r>
              <a:rPr lang="en-US" sz="3040" spc="298" dirty="0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40" spc="298" dirty="0" err="1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yapmak</a:t>
            </a:r>
            <a:r>
              <a:rPr lang="en-US" sz="3040" spc="298" dirty="0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ctr">
              <a:lnSpc>
                <a:spcPts val="4196"/>
              </a:lnSpc>
            </a:pPr>
            <a:endParaRPr lang="en-US" sz="3040" spc="298" dirty="0">
              <a:solidFill>
                <a:srgbClr val="FFFBF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178209" y="5586604"/>
            <a:ext cx="3542623" cy="276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9"/>
              </a:lnSpc>
            </a:pPr>
            <a:r>
              <a:rPr lang="en-US" sz="3122" spc="306">
                <a:solidFill>
                  <a:srgbClr val="FFFBFB"/>
                </a:solidFill>
                <a:latin typeface="Open Sans"/>
                <a:ea typeface="Open Sans"/>
                <a:cs typeface="Open Sans"/>
                <a:sym typeface="Open Sans"/>
              </a:rPr>
              <a:t>Daha fazla veri kullanarak genelleşmeyi arttırmak..</a:t>
            </a:r>
          </a:p>
          <a:p>
            <a:pPr algn="ctr">
              <a:lnSpc>
                <a:spcPts val="4861"/>
              </a:lnSpc>
            </a:pPr>
            <a:endParaRPr lang="en-US" sz="3122" spc="306">
              <a:solidFill>
                <a:srgbClr val="FFFBF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-10580377">
            <a:off x="10359298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046313" y="2144104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TEŞEKKÜRLER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319819" y="7288099"/>
            <a:ext cx="12508132" cy="3752440"/>
          </a:xfrm>
          <a:custGeom>
            <a:avLst/>
            <a:gdLst/>
            <a:ahLst/>
            <a:cxnLst/>
            <a:rect l="l" t="t" r="r" b="b"/>
            <a:pathLst>
              <a:path w="12508132" h="3752440">
                <a:moveTo>
                  <a:pt x="12508132" y="0"/>
                </a:moveTo>
                <a:lnTo>
                  <a:pt x="0" y="0"/>
                </a:lnTo>
                <a:lnTo>
                  <a:pt x="0" y="3752440"/>
                </a:lnTo>
                <a:lnTo>
                  <a:pt x="12508132" y="3752440"/>
                </a:lnTo>
                <a:lnTo>
                  <a:pt x="1250813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1937649" y="7399861"/>
            <a:ext cx="18378418" cy="2522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9"/>
              </a:lnSpc>
            </a:pPr>
            <a:r>
              <a:rPr lang="en-US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HAZIRLAYAN:</a:t>
            </a:r>
          </a:p>
          <a:p>
            <a:pPr algn="l">
              <a:lnSpc>
                <a:spcPts val="6659"/>
              </a:lnSpc>
            </a:pPr>
            <a:r>
              <a:rPr lang="tr-TR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Semih Akbaş</a:t>
            </a:r>
            <a:endParaRPr lang="en-US" sz="4826" b="1" spc="472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6659"/>
              </a:lnSpc>
            </a:pPr>
            <a:r>
              <a:rPr lang="tr-TR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21430070023</a:t>
            </a:r>
            <a:endParaRPr lang="en-US" sz="4826" b="1" spc="472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5132040" y="33179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-2104132" y="459933"/>
            <a:ext cx="19461491" cy="259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82"/>
              </a:lnSpc>
            </a:pPr>
            <a:r>
              <a:rPr lang="en-US" sz="7596" spc="744">
                <a:solidFill>
                  <a:srgbClr val="231F20"/>
                </a:solidFill>
                <a:latin typeface="Open Sans"/>
                <a:ea typeface="Open Sans"/>
                <a:cs typeface="Open Sans"/>
                <a:sym typeface="Open Sans"/>
              </a:rPr>
              <a:t>VERİ SETİ BİLGİLERİ:</a:t>
            </a:r>
          </a:p>
          <a:p>
            <a:pPr algn="ctr">
              <a:lnSpc>
                <a:spcPts val="10482"/>
              </a:lnSpc>
            </a:pPr>
            <a:endParaRPr lang="en-US" sz="7596" spc="744">
              <a:solidFill>
                <a:srgbClr val="231F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Freeform 4"/>
          <p:cNvSpPr/>
          <p:nvPr/>
        </p:nvSpPr>
        <p:spPr>
          <a:xfrm rot="2016048">
            <a:off x="12416380" y="-774781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4" y="0"/>
                </a:lnTo>
                <a:lnTo>
                  <a:pt x="10749464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1028700" y="2206318"/>
            <a:ext cx="18975480" cy="766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574" lvl="1" indent="-312787" algn="l">
              <a:lnSpc>
                <a:spcPts val="3998"/>
              </a:lnSpc>
              <a:buFont typeface="Arial"/>
              <a:buChar char="•"/>
            </a:pP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Dosya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Adı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crop_yield.csv</a:t>
            </a:r>
          </a:p>
          <a:p>
            <a:pPr marL="625574" lvl="1" indent="-312787" algn="l">
              <a:lnSpc>
                <a:spcPts val="3998"/>
              </a:lnSpc>
              <a:buFont typeface="Arial"/>
              <a:buChar char="•"/>
            </a:pP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Kapsam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1997-2020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Hindistan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ürün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ler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marL="312787" lvl="1" algn="l">
              <a:lnSpc>
                <a:spcPts val="3998"/>
              </a:lnSpc>
            </a:pPr>
            <a:endParaRPr lang="tr-TR" sz="2897" b="1" spc="283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312787" lvl="1" algn="l">
              <a:lnSpc>
                <a:spcPts val="3998"/>
              </a:lnSpc>
            </a:pPr>
            <a:r>
              <a:rPr lang="en-US" sz="3600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Özell</a:t>
            </a:r>
            <a:r>
              <a:rPr lang="tr-TR" sz="3600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600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kler</a:t>
            </a:r>
            <a:r>
              <a:rPr lang="en-US" sz="3600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  <a:p>
            <a:pPr marL="625574" lvl="1" indent="-312787" algn="l">
              <a:lnSpc>
                <a:spcPts val="3998"/>
              </a:lnSpc>
              <a:buFont typeface="Arial"/>
              <a:buChar char="•"/>
            </a:pP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Mahsul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Yet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şt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len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ürünün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adı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marL="625574" lvl="1" indent="-312787" algn="l">
              <a:lnSpc>
                <a:spcPts val="3998"/>
              </a:lnSpc>
              <a:buFont typeface="Arial"/>
              <a:buChar char="•"/>
            </a:pP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Crop_Year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Ürün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yılı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marL="625574" lvl="1" indent="-312787" algn="l">
              <a:lnSpc>
                <a:spcPts val="3998"/>
              </a:lnSpc>
              <a:buFont typeface="Arial"/>
              <a:buChar char="•"/>
            </a:pP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Mevs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m: Ek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mevs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marL="625574" lvl="1" indent="-312787" algn="l">
              <a:lnSpc>
                <a:spcPts val="3998"/>
              </a:lnSpc>
              <a:buFont typeface="Arial"/>
              <a:buChar char="•"/>
            </a:pP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Eyalet: H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nd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stan eyalet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marL="625574" lvl="1" indent="-312787" algn="l">
              <a:lnSpc>
                <a:spcPts val="3998"/>
              </a:lnSpc>
              <a:buFont typeface="Arial"/>
              <a:buChar char="•"/>
            </a:pP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Alan: Ek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alan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hektar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).</a:t>
            </a:r>
          </a:p>
          <a:p>
            <a:pPr marL="625574" lvl="1" indent="-312787" algn="l">
              <a:lnSpc>
                <a:spcPts val="3998"/>
              </a:lnSpc>
              <a:buFont typeface="Arial"/>
              <a:buChar char="•"/>
            </a:pP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Üret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m: B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tk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sel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üret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ktarı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(ton).</a:t>
            </a:r>
          </a:p>
          <a:p>
            <a:pPr marL="625574" lvl="1" indent="-312787" algn="l">
              <a:lnSpc>
                <a:spcPts val="3998"/>
              </a:lnSpc>
              <a:buFont typeface="Arial"/>
              <a:buChar char="•"/>
            </a:pP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Yıllık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Yağış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ktarı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Alınan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yağış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(mm).</a:t>
            </a:r>
          </a:p>
          <a:p>
            <a:pPr marL="625574" lvl="1" indent="-312787" algn="l">
              <a:lnSpc>
                <a:spcPts val="3998"/>
              </a:lnSpc>
              <a:buFont typeface="Arial"/>
              <a:buChar char="•"/>
            </a:pP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Gübre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Kullanılan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toplam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gübre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ktarı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(kg).</a:t>
            </a:r>
          </a:p>
          <a:p>
            <a:pPr marL="625574" lvl="1" indent="-312787" algn="l">
              <a:lnSpc>
                <a:spcPts val="3998"/>
              </a:lnSpc>
              <a:buFont typeface="Arial"/>
              <a:buChar char="•"/>
            </a:pP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Pestisit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Kullanılan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pestisit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miktarı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(kg).</a:t>
            </a:r>
          </a:p>
          <a:p>
            <a:pPr marL="625574" lvl="1" indent="-312787" algn="l">
              <a:lnSpc>
                <a:spcPts val="3998"/>
              </a:lnSpc>
              <a:buFont typeface="Arial"/>
              <a:buChar char="•"/>
            </a:pP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m: B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alandan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elde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edİlen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üret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 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rPr lang="tr-TR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2897" b="1" spc="283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ktarı</a:t>
            </a:r>
            <a:r>
              <a:rPr lang="en-US" sz="2897" b="1" spc="283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3998"/>
              </a:lnSpc>
            </a:pPr>
            <a:endParaRPr lang="en-US" sz="2897" b="1" spc="283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518565" y="5701127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1028700" y="306828"/>
            <a:ext cx="15423771" cy="342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b="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KULLANILAN ARAÇLAR VE TEKNOLOJİLER</a:t>
            </a:r>
          </a:p>
        </p:txBody>
      </p:sp>
      <p:sp>
        <p:nvSpPr>
          <p:cNvPr id="5" name="Freeform 5"/>
          <p:cNvSpPr/>
          <p:nvPr/>
        </p:nvSpPr>
        <p:spPr>
          <a:xfrm>
            <a:off x="-2606685" y="780236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3211286" y="4894771"/>
            <a:ext cx="13414078" cy="3917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8"/>
              </a:lnSpc>
            </a:pPr>
            <a:endParaRPr dirty="0"/>
          </a:p>
          <a:p>
            <a:pPr marL="348015" lvl="1" algn="l">
              <a:lnSpc>
                <a:spcPts val="4448"/>
              </a:lnSpc>
            </a:pPr>
            <a:r>
              <a:rPr lang="en-US" sz="4400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 </a:t>
            </a:r>
            <a:r>
              <a:rPr lang="en-US" sz="4400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Kütüphaneler</a:t>
            </a:r>
            <a:r>
              <a:rPr lang="tr-TR" sz="4400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400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  <a:p>
            <a:pPr marL="696030" lvl="1" indent="-348015" algn="l">
              <a:lnSpc>
                <a:spcPts val="4448"/>
              </a:lnSpc>
              <a:buFont typeface="Arial"/>
              <a:buChar char="•"/>
            </a:pP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pandas: Ver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ön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şleme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anal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z.</a:t>
            </a:r>
          </a:p>
          <a:p>
            <a:pPr marL="696030" lvl="1" indent="-348015" algn="l">
              <a:lnSpc>
                <a:spcPts val="4448"/>
              </a:lnSpc>
              <a:buFont typeface="Arial"/>
              <a:buChar char="•"/>
            </a:pP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scikit-learn: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Regresyon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model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performans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metr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kler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marL="696030" lvl="1" indent="-348015" algn="l">
              <a:lnSpc>
                <a:spcPts val="4448"/>
              </a:lnSpc>
              <a:buFont typeface="Arial"/>
              <a:buChar char="•"/>
            </a:pP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matplotl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b: Ver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görselleşt</a:t>
            </a:r>
            <a:r>
              <a:rPr lang="tr-TR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223" b="1" spc="31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rme</a:t>
            </a:r>
            <a:r>
              <a:rPr lang="en-US" sz="3223" b="1" spc="31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4448"/>
              </a:lnSpc>
            </a:pPr>
            <a:endParaRPr lang="en-US" sz="3223" b="1" spc="315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5814805" y="-211437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Freeform 5"/>
          <p:cNvSpPr/>
          <p:nvPr/>
        </p:nvSpPr>
        <p:spPr>
          <a:xfrm>
            <a:off x="1197179" y="3818328"/>
            <a:ext cx="15301499" cy="2673496"/>
          </a:xfrm>
          <a:custGeom>
            <a:avLst/>
            <a:gdLst/>
            <a:ahLst/>
            <a:cxnLst/>
            <a:rect l="l" t="t" r="r" b="b"/>
            <a:pathLst>
              <a:path w="15301499" h="2673496">
                <a:moveTo>
                  <a:pt x="0" y="0"/>
                </a:moveTo>
                <a:lnTo>
                  <a:pt x="15301499" y="0"/>
                </a:lnTo>
                <a:lnTo>
                  <a:pt x="15301499" y="2673496"/>
                </a:lnTo>
                <a:lnTo>
                  <a:pt x="0" y="26734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448603" y="603667"/>
            <a:ext cx="14031119" cy="237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b="1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KODUN ADIM ADIM AÇIKLAMASI</a:t>
            </a:r>
          </a:p>
          <a:p>
            <a:pPr algn="ctr">
              <a:lnSpc>
                <a:spcPts val="9587"/>
              </a:lnSpc>
            </a:pPr>
            <a:endParaRPr lang="en-US" sz="6947" b="1" spc="368">
              <a:solidFill>
                <a:srgbClr val="231F20"/>
              </a:solidFill>
              <a:latin typeface="Oswald Bold"/>
              <a:ea typeface="Oswald Bold"/>
              <a:cs typeface="Oswald Bold"/>
              <a:sym typeface="Oswal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40784" y="2059318"/>
            <a:ext cx="15157894" cy="80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5"/>
              </a:lnSpc>
            </a:pPr>
            <a:r>
              <a:rPr lang="en-US" sz="4742" b="1" spc="464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A. VERİYİ YÜKLEME VE ÖN HAZIRLIK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69119" y="7271255"/>
            <a:ext cx="14639160" cy="3101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55"/>
              </a:lnSpc>
            </a:pPr>
            <a:r>
              <a:rPr lang="en-US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AMAÇ: VERİ SETİNİ YÜKLEMEK VE SAYISAL VERİLERLE ÇALIŞMAK.</a:t>
            </a:r>
          </a:p>
          <a:p>
            <a:pPr algn="l">
              <a:lnSpc>
                <a:spcPts val="4855"/>
              </a:lnSpc>
            </a:pPr>
            <a:r>
              <a:rPr lang="en-US" sz="3518" b="1" spc="344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X:</a:t>
            </a:r>
            <a:r>
              <a:rPr lang="en-US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18" b="1" spc="344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Bağımsız</a:t>
            </a:r>
            <a:r>
              <a:rPr lang="en-US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18" b="1" spc="344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değ</a:t>
            </a:r>
            <a:r>
              <a:rPr lang="tr-TR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18" b="1" spc="344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şkenler</a:t>
            </a:r>
            <a:r>
              <a:rPr lang="en-US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(Alan, </a:t>
            </a:r>
            <a:r>
              <a:rPr lang="en-US" sz="3518" b="1" spc="344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Gübre</a:t>
            </a:r>
            <a:r>
              <a:rPr lang="en-US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vb.).</a:t>
            </a:r>
          </a:p>
          <a:p>
            <a:pPr algn="l">
              <a:lnSpc>
                <a:spcPts val="4855"/>
              </a:lnSpc>
            </a:pPr>
            <a:r>
              <a:rPr lang="en-US" sz="3518" b="1" spc="344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y: </a:t>
            </a:r>
            <a:r>
              <a:rPr lang="en-US" sz="3518" b="1" spc="344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Hedef</a:t>
            </a:r>
            <a:r>
              <a:rPr lang="en-US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18" b="1" spc="344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değ</a:t>
            </a:r>
            <a:r>
              <a:rPr lang="tr-TR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18" b="1" spc="344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şken</a:t>
            </a:r>
            <a:r>
              <a:rPr lang="en-US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</a:t>
            </a:r>
            <a:r>
              <a:rPr lang="en-US" sz="3518" b="1" spc="344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Ürün</a:t>
            </a:r>
            <a:r>
              <a:rPr lang="en-US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Ver</a:t>
            </a:r>
            <a:r>
              <a:rPr lang="tr-TR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rPr lang="tr-TR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18" b="1" spc="344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).</a:t>
            </a:r>
          </a:p>
          <a:p>
            <a:pPr algn="l">
              <a:lnSpc>
                <a:spcPts val="4855"/>
              </a:lnSpc>
            </a:pPr>
            <a:endParaRPr lang="en-US" sz="3518" b="1" spc="344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848207" y="692783"/>
            <a:ext cx="17839397" cy="1659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44"/>
              </a:lnSpc>
            </a:pPr>
            <a:r>
              <a:rPr lang="en-US" sz="4887" b="1" spc="478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B. VERİ SETİNİ BÖLME</a:t>
            </a:r>
          </a:p>
          <a:p>
            <a:pPr algn="l">
              <a:lnSpc>
                <a:spcPts val="6744"/>
              </a:lnSpc>
            </a:pPr>
            <a:endParaRPr lang="en-US" sz="4887" b="1" spc="478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Freeform 6"/>
          <p:cNvSpPr/>
          <p:nvPr/>
        </p:nvSpPr>
        <p:spPr>
          <a:xfrm rot="1621152">
            <a:off x="19262830" y="-2871575"/>
            <a:ext cx="6694483" cy="6869339"/>
          </a:xfrm>
          <a:custGeom>
            <a:avLst/>
            <a:gdLst/>
            <a:ahLst/>
            <a:cxnLst/>
            <a:rect l="l" t="t" r="r" b="b"/>
            <a:pathLst>
              <a:path w="6694483" h="6869339">
                <a:moveTo>
                  <a:pt x="0" y="0"/>
                </a:moveTo>
                <a:lnTo>
                  <a:pt x="6694483" y="0"/>
                </a:lnTo>
                <a:lnTo>
                  <a:pt x="6694483" y="6869339"/>
                </a:lnTo>
                <a:lnTo>
                  <a:pt x="0" y="68693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7" name="Freeform 7"/>
          <p:cNvSpPr/>
          <p:nvPr/>
        </p:nvSpPr>
        <p:spPr>
          <a:xfrm>
            <a:off x="848207" y="2352707"/>
            <a:ext cx="17010325" cy="973918"/>
          </a:xfrm>
          <a:custGeom>
            <a:avLst/>
            <a:gdLst/>
            <a:ahLst/>
            <a:cxnLst/>
            <a:rect l="l" t="t" r="r" b="b"/>
            <a:pathLst>
              <a:path w="17010325" h="973918">
                <a:moveTo>
                  <a:pt x="0" y="0"/>
                </a:moveTo>
                <a:lnTo>
                  <a:pt x="17010325" y="0"/>
                </a:lnTo>
                <a:lnTo>
                  <a:pt x="17010325" y="973918"/>
                </a:lnTo>
                <a:lnTo>
                  <a:pt x="0" y="9739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479" b="-479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TextBox 8"/>
          <p:cNvSpPr txBox="1"/>
          <p:nvPr/>
        </p:nvSpPr>
        <p:spPr>
          <a:xfrm>
            <a:off x="848207" y="4289160"/>
            <a:ext cx="15675358" cy="3959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8"/>
              </a:lnSpc>
            </a:pP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AMAÇ: </a:t>
            </a:r>
            <a:r>
              <a:rPr lang="en-US" sz="3600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VERİYİ %80 EĞİTİM, %20 TEST OLARAK BÖLMEK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5198"/>
              </a:lnSpc>
            </a:pPr>
            <a:endParaRPr lang="en-US" sz="3767" b="1" spc="369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5198"/>
              </a:lnSpc>
            </a:pPr>
            <a:r>
              <a:rPr lang="en-US" sz="3767" b="1" spc="369" dirty="0" err="1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Eğ</a:t>
            </a:r>
            <a:r>
              <a:rPr lang="tr-TR" sz="3767" b="1" spc="36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tr-TR" sz="3767" b="1" spc="36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 Set</a:t>
            </a:r>
            <a:r>
              <a:rPr lang="tr-TR" sz="3767" b="1" spc="36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öğreneceğ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5198"/>
              </a:lnSpc>
            </a:pPr>
            <a:r>
              <a:rPr lang="en-US" sz="3767" b="1" spc="36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Test Set</a:t>
            </a:r>
            <a:r>
              <a:rPr lang="tr-TR" sz="3767" b="1" spc="36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Model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performansını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değerlend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rmek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ç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ayrılan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5198"/>
              </a:lnSpc>
            </a:pPr>
            <a:endParaRPr lang="en-US" sz="3767" b="1" spc="369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9" name="Freeform 9"/>
          <p:cNvSpPr/>
          <p:nvPr/>
        </p:nvSpPr>
        <p:spPr>
          <a:xfrm rot="-2029676">
            <a:off x="12715287" y="7733465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Freeform 10"/>
          <p:cNvSpPr/>
          <p:nvPr/>
        </p:nvSpPr>
        <p:spPr>
          <a:xfrm rot="-6263021">
            <a:off x="-3304681" y="7350279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241441">
            <a:off x="13147006" y="6697932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4581633">
            <a:off x="1919095" y="8902162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1028700" y="2763757"/>
            <a:ext cx="14711103" cy="2189381"/>
          </a:xfrm>
          <a:custGeom>
            <a:avLst/>
            <a:gdLst/>
            <a:ahLst/>
            <a:cxnLst/>
            <a:rect l="l" t="t" r="r" b="b"/>
            <a:pathLst>
              <a:path w="14711103" h="2189381">
                <a:moveTo>
                  <a:pt x="0" y="0"/>
                </a:moveTo>
                <a:lnTo>
                  <a:pt x="14711103" y="0"/>
                </a:lnTo>
                <a:lnTo>
                  <a:pt x="14711103" y="2189381"/>
                </a:lnTo>
                <a:lnTo>
                  <a:pt x="0" y="2189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1028700" y="952500"/>
            <a:ext cx="18378418" cy="80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9"/>
              </a:lnSpc>
            </a:pPr>
            <a:r>
              <a:rPr lang="en-US" sz="4826" b="1" spc="472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C. MODEL OLUŞTURMA VE EĞİTİM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903168"/>
            <a:ext cx="15675358" cy="3292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8"/>
              </a:lnSpc>
            </a:pP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AMAÇ: DOĞRUSAL REGRESYON MODELİ OLUŞTURMAK VE EĞİTMEK.</a:t>
            </a:r>
          </a:p>
          <a:p>
            <a:pPr algn="l">
              <a:lnSpc>
                <a:spcPts val="5198"/>
              </a:lnSpc>
            </a:pPr>
            <a:endParaRPr lang="tr-TR" sz="3767" b="1" spc="369" dirty="0">
              <a:solidFill>
                <a:srgbClr val="F433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5198"/>
              </a:lnSpc>
            </a:pPr>
            <a:r>
              <a:rPr lang="en-US" sz="3767" b="1" spc="36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Model: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Bağımsız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değ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şkenlerden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tahm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etmey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767" b="1" spc="369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öğren</a:t>
            </a:r>
            <a:r>
              <a:rPr lang="tr-TR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767" b="1" spc="369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32657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2035253">
            <a:off x="13732710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650812" y="3431505"/>
            <a:ext cx="10696379" cy="868509"/>
          </a:xfrm>
          <a:custGeom>
            <a:avLst/>
            <a:gdLst/>
            <a:ahLst/>
            <a:cxnLst/>
            <a:rect l="l" t="t" r="r" b="b"/>
            <a:pathLst>
              <a:path w="10696379" h="868509">
                <a:moveTo>
                  <a:pt x="0" y="0"/>
                </a:moveTo>
                <a:lnTo>
                  <a:pt x="10696379" y="0"/>
                </a:lnTo>
                <a:lnTo>
                  <a:pt x="10696379" y="868509"/>
                </a:lnTo>
                <a:lnTo>
                  <a:pt x="0" y="8685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650812" y="952500"/>
            <a:ext cx="18378418" cy="80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9"/>
              </a:lnSpc>
            </a:pPr>
            <a:r>
              <a:rPr lang="en-US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D. Tahm</a:t>
            </a:r>
            <a:r>
              <a:rPr lang="tr-TR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4826" b="1" spc="472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Yapma</a:t>
            </a:r>
            <a:endParaRPr lang="en-US" sz="4826" b="1" spc="472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50812" y="5917792"/>
            <a:ext cx="15006932" cy="1232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7"/>
              </a:lnSpc>
            </a:pPr>
            <a:r>
              <a:rPr lang="en-US" sz="3606" b="1" spc="35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Amaç: Test verisindeki verim değerlerini tahmin etmek.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1905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650812" y="3212115"/>
            <a:ext cx="13737461" cy="2941506"/>
          </a:xfrm>
          <a:custGeom>
            <a:avLst/>
            <a:gdLst/>
            <a:ahLst/>
            <a:cxnLst/>
            <a:rect l="l" t="t" r="r" b="b"/>
            <a:pathLst>
              <a:path w="13737461" h="2941506">
                <a:moveTo>
                  <a:pt x="0" y="0"/>
                </a:moveTo>
                <a:lnTo>
                  <a:pt x="13737461" y="0"/>
                </a:lnTo>
                <a:lnTo>
                  <a:pt x="13737461" y="2941506"/>
                </a:lnTo>
                <a:lnTo>
                  <a:pt x="0" y="29415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650812" y="826059"/>
            <a:ext cx="18378418" cy="80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9"/>
              </a:lnSpc>
            </a:pPr>
            <a:r>
              <a:rPr lang="en-US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E. PERFORMANS DEĞERLEND</a:t>
            </a:r>
            <a:r>
              <a:rPr lang="tr-TR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İ</a:t>
            </a:r>
            <a:r>
              <a:rPr lang="en-US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0812" y="7227658"/>
            <a:ext cx="17227451" cy="2878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3"/>
              </a:lnSpc>
            </a:pPr>
            <a:r>
              <a:rPr lang="en-US" sz="4140" b="1" spc="405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MSE: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Ortalama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hata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kares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endParaRPr lang="en-US" sz="4140" b="1" spc="405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5713"/>
              </a:lnSpc>
            </a:pPr>
            <a:r>
              <a:rPr lang="en-US" sz="4140" b="1" spc="405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R² </a:t>
            </a:r>
            <a:r>
              <a:rPr lang="en-US" sz="4140" b="1" spc="405" dirty="0" err="1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Skoru</a:t>
            </a:r>
            <a:r>
              <a:rPr lang="en-US" sz="4140" b="1" spc="405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ne </a:t>
            </a: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kadar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</a:t>
            </a:r>
            <a:r>
              <a:rPr lang="tr-TR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140" b="1" spc="405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açıkladığı</a:t>
            </a:r>
            <a:r>
              <a:rPr lang="en-US" sz="4140" b="1" spc="405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5713"/>
              </a:lnSpc>
            </a:pPr>
            <a:endParaRPr lang="en-US" sz="4140" b="1" spc="405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5713"/>
              </a:lnSpc>
            </a:pPr>
            <a:endParaRPr lang="en-US" sz="4140" b="1" spc="405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0341" y="781615"/>
            <a:ext cx="18378418" cy="80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9"/>
              </a:lnSpc>
            </a:pPr>
            <a:r>
              <a:rPr lang="en-US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F. </a:t>
            </a:r>
            <a:r>
              <a:rPr lang="en-US" sz="4826" b="1" spc="472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Görselleşt</a:t>
            </a:r>
            <a:r>
              <a:rPr lang="tr-TR" sz="4826" b="1" spc="472" dirty="0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4826" b="1" spc="472" dirty="0" err="1">
                <a:solidFill>
                  <a:srgbClr val="231F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rme</a:t>
            </a:r>
            <a:endParaRPr lang="en-US" sz="4826" b="1" spc="472" dirty="0">
              <a:solidFill>
                <a:srgbClr val="231F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90341" y="2206333"/>
            <a:ext cx="16148825" cy="3108649"/>
          </a:xfrm>
          <a:custGeom>
            <a:avLst/>
            <a:gdLst/>
            <a:ahLst/>
            <a:cxnLst/>
            <a:rect l="l" t="t" r="r" b="b"/>
            <a:pathLst>
              <a:path w="16148825" h="3108649">
                <a:moveTo>
                  <a:pt x="0" y="0"/>
                </a:moveTo>
                <a:lnTo>
                  <a:pt x="16148824" y="0"/>
                </a:lnTo>
                <a:lnTo>
                  <a:pt x="16148824" y="3108649"/>
                </a:lnTo>
                <a:lnTo>
                  <a:pt x="0" y="3108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TextBox 4"/>
          <p:cNvSpPr txBox="1"/>
          <p:nvPr/>
        </p:nvSpPr>
        <p:spPr>
          <a:xfrm>
            <a:off x="490341" y="5977551"/>
            <a:ext cx="14848041" cy="4988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4"/>
              </a:lnSpc>
            </a:pP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Amaç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Tahm</a:t>
            </a:r>
            <a:r>
              <a:rPr lang="tr-TR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ed</a:t>
            </a:r>
            <a:r>
              <a:rPr lang="tr-TR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len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değerler</a:t>
            </a:r>
            <a:r>
              <a:rPr lang="tr-TR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gerçek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değerlere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olan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yakınlığını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göstermek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4924"/>
              </a:lnSpc>
            </a:pPr>
            <a:endParaRPr lang="en-US" sz="3568" b="1" spc="349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924"/>
              </a:lnSpc>
            </a:pP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Graf</a:t>
            </a:r>
            <a:r>
              <a:rPr lang="tr-TR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k:</a:t>
            </a:r>
          </a:p>
          <a:p>
            <a:pPr algn="l">
              <a:lnSpc>
                <a:spcPts val="4924"/>
              </a:lnSpc>
            </a:pPr>
            <a:r>
              <a:rPr lang="en-US" sz="3568" b="1" spc="34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</a:t>
            </a:r>
            <a:r>
              <a:rPr lang="tr-TR" sz="3568" b="1" spc="34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</a:t>
            </a:r>
            <a:r>
              <a:rPr lang="en-US" sz="3568" b="1" spc="34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noktalar</a:t>
            </a:r>
            <a:r>
              <a:rPr lang="en-US" sz="3568" b="1" spc="34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Tahm</a:t>
            </a:r>
            <a:r>
              <a:rPr lang="tr-TR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ed</a:t>
            </a:r>
            <a:r>
              <a:rPr lang="tr-TR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len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değerler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4924"/>
              </a:lnSpc>
            </a:pPr>
            <a:r>
              <a:rPr lang="en-US" sz="3568" b="1" spc="349" dirty="0" err="1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Kırmızı</a:t>
            </a:r>
            <a:r>
              <a:rPr lang="en-US" sz="3568" b="1" spc="34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Ç</a:t>
            </a:r>
            <a:r>
              <a:rPr lang="tr-TR" sz="3568" b="1" spc="34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 err="1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zg</a:t>
            </a:r>
            <a:r>
              <a:rPr lang="tr-TR" sz="3568" b="1" spc="349" dirty="0">
                <a:solidFill>
                  <a:srgbClr val="F43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FF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Doğru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tahm</a:t>
            </a:r>
            <a:r>
              <a:rPr lang="tr-TR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nler</a:t>
            </a:r>
            <a:r>
              <a:rPr lang="tr-TR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tr-TR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çi</a:t>
            </a:r>
            <a:r>
              <a:rPr lang="en-US" sz="3568" b="1" spc="349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zg</a:t>
            </a:r>
            <a:r>
              <a:rPr lang="tr-TR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tr-TR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sz="3568" b="1" spc="349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  <a:p>
            <a:pPr algn="l">
              <a:lnSpc>
                <a:spcPts val="4924"/>
              </a:lnSpc>
            </a:pPr>
            <a:endParaRPr lang="en-US" sz="3568" b="1" spc="349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l">
              <a:lnSpc>
                <a:spcPts val="4924"/>
              </a:lnSpc>
            </a:pPr>
            <a:endParaRPr lang="en-US" sz="3568" b="1" spc="349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546</Words>
  <Application>Microsoft Office PowerPoint</Application>
  <PresentationFormat>Özel</PresentationFormat>
  <Paragraphs>69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9" baseType="lpstr">
      <vt:lpstr>League Spartan</vt:lpstr>
      <vt:lpstr>Open Sans</vt:lpstr>
      <vt:lpstr>Open Sans Bold</vt:lpstr>
      <vt:lpstr>Oswald Bold</vt:lpstr>
      <vt:lpstr>Arial</vt:lpstr>
      <vt:lpstr>Calibri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SEMIH AKBAS</cp:lastModifiedBy>
  <cp:revision>22</cp:revision>
  <dcterms:created xsi:type="dcterms:W3CDTF">2006-08-16T00:00:00Z</dcterms:created>
  <dcterms:modified xsi:type="dcterms:W3CDTF">2024-12-21T16:42:38Z</dcterms:modified>
  <dc:identifier>DAGZSsfxm_E</dc:identifier>
</cp:coreProperties>
</file>