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2e455897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2e455897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2e455897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2e455897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c45b290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c45b290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c45b290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c45b290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c45b290e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c45b290e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3f80cf978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3f80cf978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3f80cf978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3f80cf978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3f80cf978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3f80cf978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3f80cf978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3f80cf978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51c4b8e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51c4b8e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3f80cf978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3f80cf978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51c4b8e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51c4b8e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3f80cf978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3f80cf978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2e45589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2e45589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2e45589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2e45589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about:bla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a:t>
            </a:r>
            <a:r>
              <a:rPr lang="en-GB"/>
              <a:t>inding Presence of a Handle on Social Media Platform</a:t>
            </a:r>
            <a:endParaRPr/>
          </a:p>
        </p:txBody>
      </p:sp>
      <p:sp>
        <p:nvSpPr>
          <p:cNvPr id="87" name="Google Shape;87;p13"/>
          <p:cNvSpPr txBox="1"/>
          <p:nvPr>
            <p:ph idx="1" type="subTitle"/>
          </p:nvPr>
        </p:nvSpPr>
        <p:spPr>
          <a:xfrm>
            <a:off x="824000" y="3596300"/>
            <a:ext cx="4255500" cy="1169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Teammates</a:t>
            </a:r>
            <a:endParaRPr/>
          </a:p>
          <a:p>
            <a:pPr indent="0" lvl="0" marL="457200" rtl="0" algn="l">
              <a:spcBef>
                <a:spcPts val="0"/>
              </a:spcBef>
              <a:spcAft>
                <a:spcPts val="0"/>
              </a:spcAft>
              <a:buNone/>
            </a:pPr>
            <a:r>
              <a:rPr lang="en-GB"/>
              <a:t>Ashok Bhobhiya(181IT154)</a:t>
            </a:r>
            <a:endParaRPr/>
          </a:p>
          <a:p>
            <a:pPr indent="0" lvl="0" marL="457200" rtl="0" algn="l">
              <a:spcBef>
                <a:spcPts val="0"/>
              </a:spcBef>
              <a:spcAft>
                <a:spcPts val="0"/>
              </a:spcAft>
              <a:buNone/>
            </a:pPr>
            <a:r>
              <a:rPr lang="en-GB"/>
              <a:t>Channamallikarjuna(181IT212)</a:t>
            </a:r>
            <a:endParaRPr/>
          </a:p>
          <a:p>
            <a:pPr indent="0" lvl="0" marL="457200" rtl="0" algn="l">
              <a:spcBef>
                <a:spcPts val="0"/>
              </a:spcBef>
              <a:spcAft>
                <a:spcPts val="0"/>
              </a:spcAft>
              <a:buNone/>
            </a:pPr>
            <a:r>
              <a:rPr lang="en-GB"/>
              <a:t>Shivprasad Nayak(181IT149)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None/>
            </a:pPr>
            <a:r>
              <a:rPr lang="en-GB">
                <a:solidFill>
                  <a:srgbClr val="464646"/>
                </a:solidFill>
                <a:highlight>
                  <a:srgbClr val="FDFDFD"/>
                </a:highlight>
              </a:rPr>
              <a:t>Analyse the response</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464646"/>
              </a:buClr>
              <a:buSzPts val="1800"/>
              <a:buChar char="●"/>
            </a:pPr>
            <a:r>
              <a:rPr lang="en-GB" sz="1800">
                <a:solidFill>
                  <a:srgbClr val="464646"/>
                </a:solidFill>
                <a:highlight>
                  <a:srgbClr val="FDFDFD"/>
                </a:highlight>
              </a:rPr>
              <a:t>After sending a GET request we will get back the http node that has information about the success of the GET request.</a:t>
            </a:r>
            <a:endParaRPr sz="1800">
              <a:solidFill>
                <a:srgbClr val="464646"/>
              </a:solidFill>
              <a:highlight>
                <a:srgbClr val="FDFDFD"/>
              </a:highlight>
            </a:endParaRPr>
          </a:p>
          <a:p>
            <a:pPr indent="-342900" lvl="0" marL="457200" rtl="0" algn="just">
              <a:spcBef>
                <a:spcPts val="0"/>
              </a:spcBef>
              <a:spcAft>
                <a:spcPts val="0"/>
              </a:spcAft>
              <a:buClr>
                <a:srgbClr val="464646"/>
              </a:buClr>
              <a:buSzPts val="1800"/>
              <a:buChar char="●"/>
            </a:pPr>
            <a:r>
              <a:rPr lang="en-GB" sz="1800">
                <a:solidFill>
                  <a:srgbClr val="464646"/>
                </a:solidFill>
                <a:highlight>
                  <a:srgbClr val="FDFDFD"/>
                </a:highlight>
              </a:rPr>
              <a:t>We have to read the HTTP </a:t>
            </a:r>
            <a:r>
              <a:rPr lang="en-GB" sz="1800">
                <a:solidFill>
                  <a:srgbClr val="464646"/>
                </a:solidFill>
                <a:highlight>
                  <a:srgbClr val="FDFDFD"/>
                </a:highlight>
              </a:rPr>
              <a:t>header to get to know about the http code. ex. 200 , 404 etc. </a:t>
            </a:r>
            <a:endParaRPr sz="1800">
              <a:solidFill>
                <a:srgbClr val="464646"/>
              </a:solidFill>
              <a:highlight>
                <a:srgbClr val="FDFDFD"/>
              </a:highlight>
            </a:endParaRPr>
          </a:p>
          <a:p>
            <a:pPr indent="-342900" lvl="0" marL="457200" rtl="0" algn="just">
              <a:spcBef>
                <a:spcPts val="0"/>
              </a:spcBef>
              <a:spcAft>
                <a:spcPts val="0"/>
              </a:spcAft>
              <a:buClr>
                <a:srgbClr val="464646"/>
              </a:buClr>
              <a:buSzPts val="1800"/>
              <a:buChar char="●"/>
            </a:pPr>
            <a:r>
              <a:rPr lang="en-GB" sz="1800">
                <a:solidFill>
                  <a:srgbClr val="464646"/>
                </a:solidFill>
                <a:highlight>
                  <a:srgbClr val="FDFDFD"/>
                </a:highlight>
              </a:rPr>
              <a:t>In the final step will get to know about the status of the username on the particular platform.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Contd...</a:t>
            </a:r>
            <a:endParaRPr/>
          </a:p>
        </p:txBody>
      </p:sp>
      <p:sp>
        <p:nvSpPr>
          <p:cNvPr id="148" name="Google Shape;148;p23"/>
          <p:cNvSpPr txBox="1"/>
          <p:nvPr>
            <p:ph idx="1" type="body"/>
          </p:nvPr>
        </p:nvSpPr>
        <p:spPr>
          <a:xfrm>
            <a:off x="1303800" y="1853850"/>
            <a:ext cx="7030500" cy="267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400">
                <a:solidFill>
                  <a:srgbClr val="4D5156"/>
                </a:solidFill>
                <a:highlight>
                  <a:srgbClr val="FFFFFF"/>
                </a:highlight>
                <a:latin typeface="Maven Pro"/>
                <a:ea typeface="Maven Pro"/>
                <a:cs typeface="Maven Pro"/>
                <a:sym typeface="Maven Pro"/>
              </a:rPr>
              <a:t>Extracting data from HTML</a:t>
            </a:r>
            <a:endParaRPr b="1" sz="1400">
              <a:latin typeface="Maven Pro"/>
              <a:ea typeface="Maven Pro"/>
              <a:cs typeface="Maven Pro"/>
              <a:sym typeface="Maven Pro"/>
            </a:endParaRPr>
          </a:p>
        </p:txBody>
      </p:sp>
      <p:pic>
        <p:nvPicPr>
          <p:cNvPr id="149" name="Google Shape;149;p23"/>
          <p:cNvPicPr preferRelativeResize="0"/>
          <p:nvPr/>
        </p:nvPicPr>
        <p:blipFill>
          <a:blip r:embed="rId3">
            <a:alphaModFix/>
          </a:blip>
          <a:stretch>
            <a:fillRect/>
          </a:stretch>
        </p:blipFill>
        <p:spPr>
          <a:xfrm>
            <a:off x="1072225" y="1853850"/>
            <a:ext cx="7118376" cy="2900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598675" y="599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pic>
        <p:nvPicPr>
          <p:cNvPr id="155" name="Google Shape;155;p24"/>
          <p:cNvPicPr preferRelativeResize="0"/>
          <p:nvPr/>
        </p:nvPicPr>
        <p:blipFill>
          <a:blip r:embed="rId3">
            <a:alphaModFix/>
          </a:blip>
          <a:stretch>
            <a:fillRect/>
          </a:stretch>
        </p:blipFill>
        <p:spPr>
          <a:xfrm>
            <a:off x="1303800" y="1990050"/>
            <a:ext cx="4500726" cy="2388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685850" y="566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contd...</a:t>
            </a:r>
            <a:endParaRPr/>
          </a:p>
        </p:txBody>
      </p:sp>
      <p:sp>
        <p:nvSpPr>
          <p:cNvPr id="161" name="Google Shape;161;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In this image the summary of the single user search is shown</a:t>
            </a:r>
            <a:endParaRPr/>
          </a:p>
        </p:txBody>
      </p:sp>
      <p:pic>
        <p:nvPicPr>
          <p:cNvPr id="162" name="Google Shape;162;p25"/>
          <p:cNvPicPr preferRelativeResize="0"/>
          <p:nvPr/>
        </p:nvPicPr>
        <p:blipFill>
          <a:blip r:embed="rId3">
            <a:alphaModFix/>
          </a:blip>
          <a:stretch>
            <a:fillRect/>
          </a:stretch>
        </p:blipFill>
        <p:spPr>
          <a:xfrm>
            <a:off x="1501025" y="1990050"/>
            <a:ext cx="4617550" cy="58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696750" y="62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contd...</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In this image the summary of the dataset search is shown.</a:t>
            </a:r>
            <a:endParaRPr/>
          </a:p>
          <a:p>
            <a:pPr indent="0" lvl="0" marL="0" rtl="0" algn="l">
              <a:spcBef>
                <a:spcPts val="1200"/>
              </a:spcBef>
              <a:spcAft>
                <a:spcPts val="1200"/>
              </a:spcAft>
              <a:buNone/>
            </a:pPr>
            <a:r>
              <a:t/>
            </a:r>
            <a:endParaRPr/>
          </a:p>
        </p:txBody>
      </p:sp>
      <p:pic>
        <p:nvPicPr>
          <p:cNvPr id="169" name="Google Shape;169;p26"/>
          <p:cNvPicPr preferRelativeResize="0"/>
          <p:nvPr/>
        </p:nvPicPr>
        <p:blipFill>
          <a:blip r:embed="rId3">
            <a:alphaModFix/>
          </a:blip>
          <a:stretch>
            <a:fillRect/>
          </a:stretch>
        </p:blipFill>
        <p:spPr>
          <a:xfrm>
            <a:off x="1303800" y="2289400"/>
            <a:ext cx="6762750" cy="85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79675" y="534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75" name="Google Shape;175;p27"/>
          <p:cNvSpPr txBox="1"/>
          <p:nvPr>
            <p:ph idx="1" type="body"/>
          </p:nvPr>
        </p:nvSpPr>
        <p:spPr>
          <a:xfrm>
            <a:off x="1108775" y="1853850"/>
            <a:ext cx="7030500" cy="2561400"/>
          </a:xfrm>
          <a:prstGeom prst="rect">
            <a:avLst/>
          </a:prstGeom>
        </p:spPr>
        <p:txBody>
          <a:bodyPr anchorCtr="0" anchor="t" bIns="91425" lIns="91425" spcFirstLastPara="1" rIns="91425" wrap="square" tIns="91425">
            <a:spAutoFit/>
          </a:bodyPr>
          <a:lstStyle/>
          <a:p>
            <a:pPr indent="-330200" lvl="0" marL="457200" rtl="0" algn="just">
              <a:spcBef>
                <a:spcPts val="0"/>
              </a:spcBef>
              <a:spcAft>
                <a:spcPts val="0"/>
              </a:spcAft>
              <a:buClr>
                <a:srgbClr val="434343"/>
              </a:buClr>
              <a:buSzPts val="1600"/>
              <a:buChar char="●"/>
            </a:pPr>
            <a:r>
              <a:rPr lang="en-GB" sz="1600">
                <a:solidFill>
                  <a:srgbClr val="434343"/>
                </a:solidFill>
              </a:rPr>
              <a:t>It is like OSINT (open source intelligence) when we will take information from open source websites. </a:t>
            </a:r>
            <a:endParaRPr sz="1600">
              <a:solidFill>
                <a:srgbClr val="434343"/>
              </a:solidFill>
              <a:highlight>
                <a:srgbClr val="FFFFFF"/>
              </a:highlight>
            </a:endParaRPr>
          </a:p>
          <a:p>
            <a:pPr indent="-330200" lvl="0" marL="457200" rtl="0" algn="just">
              <a:lnSpc>
                <a:spcPct val="130000"/>
              </a:lnSpc>
              <a:spcBef>
                <a:spcPts val="0"/>
              </a:spcBef>
              <a:spcAft>
                <a:spcPts val="0"/>
              </a:spcAft>
              <a:buClr>
                <a:srgbClr val="434343"/>
              </a:buClr>
              <a:buSzPts val="1600"/>
              <a:buChar char="●"/>
            </a:pPr>
            <a:r>
              <a:rPr lang="en-GB" sz="1600">
                <a:solidFill>
                  <a:srgbClr val="434343"/>
                </a:solidFill>
                <a:highlight>
                  <a:srgbClr val="FFFFFF"/>
                </a:highlight>
              </a:rPr>
              <a:t>This system will be useful for those people who are fond of social networking sites and likes to use different web application.</a:t>
            </a:r>
            <a:endParaRPr sz="1600">
              <a:solidFill>
                <a:srgbClr val="434343"/>
              </a:solidFill>
              <a:highlight>
                <a:srgbClr val="FFFFFF"/>
              </a:highlight>
            </a:endParaRPr>
          </a:p>
          <a:p>
            <a:pPr indent="-330200" lvl="0" marL="457200" rtl="0" algn="just">
              <a:lnSpc>
                <a:spcPct val="130000"/>
              </a:lnSpc>
              <a:spcBef>
                <a:spcPts val="0"/>
              </a:spcBef>
              <a:spcAft>
                <a:spcPts val="0"/>
              </a:spcAft>
              <a:buClr>
                <a:srgbClr val="434343"/>
              </a:buClr>
              <a:buSzPts val="1600"/>
              <a:buChar char="●"/>
            </a:pPr>
            <a:r>
              <a:rPr lang="en-GB" sz="1600">
                <a:solidFill>
                  <a:srgbClr val="434343"/>
                </a:solidFill>
                <a:highlight>
                  <a:srgbClr val="FFFFFF"/>
                </a:highlight>
              </a:rPr>
              <a:t>This system helps to find out duplicate users on different social networking sites.</a:t>
            </a:r>
            <a:endParaRPr sz="1600">
              <a:solidFill>
                <a:srgbClr val="434343"/>
              </a:solidFill>
              <a:highlight>
                <a:srgbClr val="FFFFFF"/>
              </a:highlight>
            </a:endParaRPr>
          </a:p>
          <a:p>
            <a:pPr indent="-330200" lvl="0" marL="457200" rtl="0" algn="l">
              <a:spcBef>
                <a:spcPts val="0"/>
              </a:spcBef>
              <a:spcAft>
                <a:spcPts val="0"/>
              </a:spcAft>
              <a:buClr>
                <a:srgbClr val="434343"/>
              </a:buClr>
              <a:buSzPts val="1600"/>
              <a:buChar char="●"/>
            </a:pPr>
            <a:r>
              <a:rPr lang="en-GB" sz="1600">
                <a:solidFill>
                  <a:srgbClr val="434343"/>
                </a:solidFill>
              </a:rPr>
              <a:t>It also helps to find the most common username in the given datasets of users.</a:t>
            </a:r>
            <a:endParaRPr sz="1600">
              <a:solidFill>
                <a:srgbClr val="434343"/>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96775" y="57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p:txBody>
      </p:sp>
      <p:sp>
        <p:nvSpPr>
          <p:cNvPr id="93" name="Google Shape;93;p14"/>
          <p:cNvSpPr txBox="1"/>
          <p:nvPr>
            <p:ph idx="1" type="body"/>
          </p:nvPr>
        </p:nvSpPr>
        <p:spPr>
          <a:xfrm>
            <a:off x="954475" y="1415675"/>
            <a:ext cx="7332900" cy="3333900"/>
          </a:xfrm>
          <a:prstGeom prst="rect">
            <a:avLst/>
          </a:prstGeom>
        </p:spPr>
        <p:txBody>
          <a:bodyPr anchorCtr="0" anchor="t" bIns="91425" lIns="91425" spcFirstLastPara="1" rIns="91425" wrap="square" tIns="91425">
            <a:normAutofit/>
          </a:bodyPr>
          <a:lstStyle/>
          <a:p>
            <a:pPr indent="0" lvl="0" marL="457200" rtl="0" algn="just">
              <a:lnSpc>
                <a:spcPct val="100000"/>
              </a:lnSpc>
              <a:spcBef>
                <a:spcPts val="0"/>
              </a:spcBef>
              <a:spcAft>
                <a:spcPts val="0"/>
              </a:spcAft>
              <a:buNone/>
            </a:pPr>
            <a:r>
              <a:rPr lang="en-GB" sz="1400">
                <a:latin typeface="Times New Roman"/>
                <a:ea typeface="Times New Roman"/>
                <a:cs typeface="Times New Roman"/>
                <a:sym typeface="Times New Roman"/>
              </a:rPr>
              <a:t>Today, more and more people have their virtual identities on the web. It is common that people are users of more than one social network and also their friends may be registered on multiple websites. A facility to aggregate our online friends into a single integrated environment would enable the user to keep up-to-date with their virtual contacts more easily, as well as to provide improved facility to search for people across different websites.</a:t>
            </a:r>
            <a:r>
              <a:rPr lang="en-GB" sz="1400">
                <a:solidFill>
                  <a:srgbClr val="000000"/>
                </a:solidFill>
                <a:latin typeface="Times New Roman"/>
                <a:ea typeface="Times New Roman"/>
                <a:cs typeface="Times New Roman"/>
                <a:sym typeface="Times New Roman"/>
              </a:rPr>
              <a:t> In social media networks, profile details of one user can be used by others to create an account with original user identity or the original user may have multiple accounts in multiple social media sites. Discovery of multiple accounts that belong to the same person is an interesting and challenging work in social media analysis. Profiles, contents and network structures can be used for user identification in social media sites. We are conducting a survey in this paper to identify the identical users among multiple social media sites based on the profile details of the users.</a:t>
            </a:r>
            <a:endParaRPr sz="14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42275" y="534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9" name="Google Shape;99;p15"/>
          <p:cNvSpPr txBox="1"/>
          <p:nvPr>
            <p:ph idx="1" type="body"/>
          </p:nvPr>
        </p:nvSpPr>
        <p:spPr>
          <a:xfrm>
            <a:off x="816050" y="1306700"/>
            <a:ext cx="8118300" cy="38958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GB" sz="1400">
                <a:latin typeface="Times New Roman"/>
                <a:ea typeface="Times New Roman"/>
                <a:cs typeface="Times New Roman"/>
                <a:sym typeface="Times New Roman"/>
              </a:rPr>
              <a:t>After the search engine, social network is another hot Web application which involves the user as an active element in the transactions.The success of social networking websites, such as Facebook, MSN Spaces, and others, shows the revolution of Web 2.0.</a:t>
            </a:r>
            <a:endParaRPr sz="1400">
              <a:latin typeface="Times New Roman"/>
              <a:ea typeface="Times New Roman"/>
              <a:cs typeface="Times New Roman"/>
              <a:sym typeface="Times New Roman"/>
            </a:endParaRPr>
          </a:p>
          <a:p>
            <a:pPr indent="-317500" lvl="0" marL="1371600" rtl="0" algn="just">
              <a:lnSpc>
                <a:spcPct val="10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Users have their “second life” on the web, a virtual environment to meet friends, discuss opinions, play online games and share information. </a:t>
            </a:r>
            <a:endParaRPr sz="1400">
              <a:latin typeface="Times New Roman"/>
              <a:ea typeface="Times New Roman"/>
              <a:cs typeface="Times New Roman"/>
              <a:sym typeface="Times New Roman"/>
            </a:endParaRPr>
          </a:p>
          <a:p>
            <a:pPr indent="-317500" lvl="0" marL="1371600" rtl="0" algn="just">
              <a:lnSpc>
                <a:spcPct val="10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Currently, different social networking websites use different ways to store and display information about a user user's Web profile.Also, due to business and privacy concerns, services from different providers communicate less and only provide basic important functions which should be manually driven by the users.</a:t>
            </a:r>
            <a:endParaRPr sz="1400">
              <a:latin typeface="Times New Roman"/>
              <a:ea typeface="Times New Roman"/>
              <a:cs typeface="Times New Roman"/>
              <a:sym typeface="Times New Roman"/>
            </a:endParaRPr>
          </a:p>
          <a:p>
            <a:pPr indent="-317500" lvl="0" marL="1371600" rtl="0" algn="just">
              <a:lnSpc>
                <a:spcPct val="10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As a result, the users’ preferences for different social networking websites make the exchange of friends’ information problematic.</a:t>
            </a:r>
            <a:endParaRPr sz="1400">
              <a:latin typeface="Times New Roman"/>
              <a:ea typeface="Times New Roman"/>
              <a:cs typeface="Times New Roman"/>
              <a:sym typeface="Times New Roman"/>
            </a:endParaRPr>
          </a:p>
          <a:p>
            <a:pPr indent="-317500" lvl="0" marL="1371600" rtl="0" algn="just">
              <a:lnSpc>
                <a:spcPct val="10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 The method presented in this project may be applied, for example, in creating a Web-based people search facility. This facility could be used to search for individuals in a number of social networks and produce a consolidated result with duplicated user profiles identified and their profiles “summarized”.</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303950" y="-66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
            </a:r>
            <a:endParaRPr/>
          </a:p>
        </p:txBody>
      </p:sp>
      <p:sp>
        <p:nvSpPr>
          <p:cNvPr id="105" name="Google Shape;105;p16"/>
          <p:cNvSpPr txBox="1"/>
          <p:nvPr>
            <p:ph idx="1" type="body"/>
          </p:nvPr>
        </p:nvSpPr>
        <p:spPr>
          <a:xfrm>
            <a:off x="756150" y="1241325"/>
            <a:ext cx="7578300" cy="3764400"/>
          </a:xfrm>
          <a:prstGeom prst="rect">
            <a:avLst/>
          </a:prstGeom>
        </p:spPr>
        <p:txBody>
          <a:bodyPr anchorCtr="0" anchor="t" bIns="91425" lIns="91425" spcFirstLastPara="1" rIns="91425" wrap="square" tIns="91425">
            <a:normAutofit/>
          </a:bodyPr>
          <a:lstStyle/>
          <a:p>
            <a:pPr indent="-317500" lvl="0" marL="457200" rtl="0" algn="just">
              <a:lnSpc>
                <a:spcPct val="10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This would be a step forward compared to current people Search engines, which produce separate search results for each social network.</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Another application might include a super social network website to provide a single environment for users to access their virtual life. Users could link their accounts from different social networks and the super networking website would consolidate all their details and friends’ profiles.</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In this way, the user would have a simple and effective way of keeping up-to-date with their friends’ activities and communicating with them across all social networks from a single environment. For a user of multiple social networks, there is increased overhead in keeping up-to-date with friends’ activities. </a:t>
            </a:r>
            <a:endParaRPr sz="1400">
              <a:latin typeface="Times New Roman"/>
              <a:ea typeface="Times New Roman"/>
              <a:cs typeface="Times New Roman"/>
              <a:sym typeface="Times New Roman"/>
            </a:endParaRPr>
          </a:p>
          <a:p>
            <a:pPr indent="-317500" lvl="0" marL="457200" rtl="0" algn="just">
              <a:lnSpc>
                <a:spcPct val="10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There is also increased complexity in choosing the “right” communication platform; that being simply the one used by a particular friend of the user at a particular time. Taken from a different perspective, people searching becomes another challenge. As people are registered on one or more websites, performing a simple search across a number of social networking websites only produces separate (but possibly overlapping) results for each social network domain. </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91300" y="624975"/>
            <a:ext cx="76887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111" name="Google Shape;111;p17"/>
          <p:cNvSpPr txBox="1"/>
          <p:nvPr>
            <p:ph idx="1" type="body"/>
          </p:nvPr>
        </p:nvSpPr>
        <p:spPr>
          <a:xfrm>
            <a:off x="1303800" y="1205450"/>
            <a:ext cx="7587300" cy="3757200"/>
          </a:xfrm>
          <a:prstGeom prst="rect">
            <a:avLst/>
          </a:prstGeom>
        </p:spPr>
        <p:txBody>
          <a:bodyPr anchorCtr="0" anchor="t" bIns="91425" lIns="91425" spcFirstLastPara="1" rIns="91425" wrap="square" tIns="91425">
            <a:normAutofit lnSpcReduction="20000"/>
          </a:bodyPr>
          <a:lstStyle/>
          <a:p>
            <a:pPr indent="0" lvl="0" marL="457200" rtl="0" algn="just">
              <a:lnSpc>
                <a:spcPct val="100000"/>
              </a:lnSpc>
              <a:spcBef>
                <a:spcPts val="0"/>
              </a:spcBef>
              <a:spcAft>
                <a:spcPts val="0"/>
              </a:spcAft>
              <a:buNone/>
            </a:pPr>
            <a:r>
              <a:rPr lang="en-GB" sz="1400">
                <a:solidFill>
                  <a:srgbClr val="000000"/>
                </a:solidFill>
                <a:latin typeface="Times New Roman"/>
                <a:ea typeface="Times New Roman"/>
                <a:cs typeface="Times New Roman"/>
                <a:sym typeface="Times New Roman"/>
              </a:rPr>
              <a:t>There are many types of social networking sites which immensely contributed large number of real world data on social behaviors. People tend to use multiple social media sites for different purposes and all the existent social media sites will satisfy some user needs. Before using any social network, the user has to be registered to</a:t>
            </a:r>
            <a:endParaRPr sz="14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GB" sz="1400">
                <a:solidFill>
                  <a:srgbClr val="000000"/>
                </a:solidFill>
                <a:latin typeface="Times New Roman"/>
                <a:ea typeface="Times New Roman"/>
                <a:cs typeface="Times New Roman"/>
                <a:sym typeface="Times New Roman"/>
              </a:rPr>
              <a:t>the network by submitting their profile information. It is possible to gather the user’s information from different social networks. For instance, Facebook offers a view to</a:t>
            </a:r>
            <a:endParaRPr sz="14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GB" sz="1400">
                <a:solidFill>
                  <a:srgbClr val="000000"/>
                </a:solidFill>
                <a:latin typeface="Times New Roman"/>
                <a:ea typeface="Times New Roman"/>
                <a:cs typeface="Times New Roman"/>
                <a:sym typeface="Times New Roman"/>
              </a:rPr>
              <a:t>the profiles of the users’, LinkedIn reveals professional profiles and Twitter broadcasts interests. This knowledge can be exploited and it is a serious threat to the user’s privacy.</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This system will be useful for those people who are fond of social networking sites and like to use different web applications.</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This system brings people to come together from different corners of the world.</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This system will help people to find their old friends.</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This system helps to find out duplicate users on different social networking sites.</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This system will allow user to view his friends who are online on other social networking sites into a single integrated environment</a:t>
            </a:r>
            <a:endParaRPr sz="14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08100" y="632225"/>
            <a:ext cx="7688700" cy="846600"/>
          </a:xfrm>
          <a:prstGeom prst="rect">
            <a:avLst/>
          </a:prstGeom>
        </p:spPr>
        <p:txBody>
          <a:bodyPr anchorCtr="0" anchor="t" bIns="91425" lIns="91425" spcFirstLastPara="1" rIns="91425" wrap="square" tIns="91425">
            <a:normAutofit/>
          </a:bodyPr>
          <a:lstStyle/>
          <a:p>
            <a:pPr indent="457200" lvl="0" marL="0" rtl="0" algn="just">
              <a:lnSpc>
                <a:spcPct val="115000"/>
              </a:lnSpc>
              <a:spcBef>
                <a:spcPts val="0"/>
              </a:spcBef>
              <a:spcAft>
                <a:spcPts val="0"/>
              </a:spcAft>
              <a:buNone/>
            </a:pPr>
            <a:r>
              <a:rPr lang="en-GB" sz="3000">
                <a:solidFill>
                  <a:srgbClr val="000000"/>
                </a:solidFill>
                <a:latin typeface="Times New Roman"/>
                <a:ea typeface="Times New Roman"/>
                <a:cs typeface="Times New Roman"/>
                <a:sym typeface="Times New Roman"/>
              </a:rPr>
              <a:t>Requirements:</a:t>
            </a:r>
            <a:endParaRPr sz="3000"/>
          </a:p>
        </p:txBody>
      </p:sp>
      <p:sp>
        <p:nvSpPr>
          <p:cNvPr id="117" name="Google Shape;117;p18"/>
          <p:cNvSpPr txBox="1"/>
          <p:nvPr>
            <p:ph idx="1" type="body"/>
          </p:nvPr>
        </p:nvSpPr>
        <p:spPr>
          <a:xfrm>
            <a:off x="1234075" y="1320775"/>
            <a:ext cx="7086000" cy="3343200"/>
          </a:xfrm>
          <a:prstGeom prst="rect">
            <a:avLst/>
          </a:prstGeom>
        </p:spPr>
        <p:txBody>
          <a:bodyPr anchorCtr="0" anchor="t" bIns="91425" lIns="91425" spcFirstLastPara="1" rIns="91425" wrap="square" tIns="91425">
            <a:normAutofit fontScale="92500" lnSpcReduction="20000"/>
          </a:bodyPr>
          <a:lstStyle/>
          <a:p>
            <a:pPr indent="457200" lvl="0" marL="0" rtl="0" algn="just">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310832" lvl="0" marL="914400" rtl="0" algn="just">
              <a:spcBef>
                <a:spcPts val="0"/>
              </a:spcBef>
              <a:spcAft>
                <a:spcPts val="0"/>
              </a:spcAft>
              <a:buClr>
                <a:srgbClr val="000000"/>
              </a:buClr>
              <a:buSzPct val="100000"/>
              <a:buFont typeface="Times New Roman"/>
              <a:buChar char="❖"/>
            </a:pPr>
            <a:r>
              <a:rPr lang="en-GB" sz="1400">
                <a:solidFill>
                  <a:srgbClr val="000000"/>
                </a:solidFill>
                <a:latin typeface="Times New Roman"/>
                <a:ea typeface="Times New Roman"/>
                <a:cs typeface="Times New Roman"/>
                <a:sym typeface="Times New Roman"/>
              </a:rPr>
              <a:t>Software Requirements:</a:t>
            </a:r>
            <a:endParaRPr sz="1400">
              <a:solidFill>
                <a:srgbClr val="000000"/>
              </a:solidFill>
              <a:latin typeface="Times New Roman"/>
              <a:ea typeface="Times New Roman"/>
              <a:cs typeface="Times New Roman"/>
              <a:sym typeface="Times New Roman"/>
            </a:endParaRPr>
          </a:p>
          <a:p>
            <a:pPr indent="-310832" lvl="1" marL="1371600" rtl="0" algn="just">
              <a:spcBef>
                <a:spcPts val="0"/>
              </a:spcBef>
              <a:spcAft>
                <a:spcPts val="0"/>
              </a:spcAft>
              <a:buClr>
                <a:srgbClr val="000000"/>
              </a:buClr>
              <a:buSzPct val="100000"/>
              <a:buFont typeface="Times New Roman"/>
              <a:buChar char="➢"/>
            </a:pPr>
            <a:r>
              <a:rPr lang="en-GB" sz="1400">
                <a:solidFill>
                  <a:srgbClr val="000000"/>
                </a:solidFill>
                <a:latin typeface="Times New Roman"/>
                <a:ea typeface="Times New Roman"/>
                <a:cs typeface="Times New Roman"/>
                <a:sym typeface="Times New Roman"/>
              </a:rPr>
              <a:t>Ubuntu 16.04 or Higher</a:t>
            </a:r>
            <a:endParaRPr sz="1400">
              <a:solidFill>
                <a:srgbClr val="000000"/>
              </a:solidFill>
              <a:latin typeface="Times New Roman"/>
              <a:ea typeface="Times New Roman"/>
              <a:cs typeface="Times New Roman"/>
              <a:sym typeface="Times New Roman"/>
            </a:endParaRPr>
          </a:p>
          <a:p>
            <a:pPr indent="-310832" lvl="1" marL="1371600" rtl="0" algn="just">
              <a:spcBef>
                <a:spcPts val="0"/>
              </a:spcBef>
              <a:spcAft>
                <a:spcPts val="0"/>
              </a:spcAft>
              <a:buClr>
                <a:srgbClr val="000000"/>
              </a:buClr>
              <a:buSzPct val="100000"/>
              <a:buFont typeface="Times New Roman"/>
              <a:buChar char="➢"/>
            </a:pPr>
            <a:r>
              <a:rPr lang="en-GB" sz="1400">
                <a:solidFill>
                  <a:srgbClr val="000000"/>
                </a:solidFill>
                <a:latin typeface="Times New Roman"/>
                <a:ea typeface="Times New Roman"/>
                <a:cs typeface="Times New Roman"/>
                <a:sym typeface="Times New Roman"/>
              </a:rPr>
              <a:t>Python 3+ version</a:t>
            </a:r>
            <a:endParaRPr sz="1400">
              <a:solidFill>
                <a:srgbClr val="000000"/>
              </a:solidFill>
              <a:latin typeface="Times New Roman"/>
              <a:ea typeface="Times New Roman"/>
              <a:cs typeface="Times New Roman"/>
              <a:sym typeface="Times New Roman"/>
            </a:endParaRPr>
          </a:p>
          <a:p>
            <a:pPr indent="-310832" lvl="1" marL="1371600" rtl="0" algn="just">
              <a:spcBef>
                <a:spcPts val="0"/>
              </a:spcBef>
              <a:spcAft>
                <a:spcPts val="0"/>
              </a:spcAft>
              <a:buClr>
                <a:srgbClr val="000000"/>
              </a:buClr>
              <a:buSzPct val="100000"/>
              <a:buFont typeface="Times New Roman"/>
              <a:buChar char="➢"/>
            </a:pPr>
            <a:r>
              <a:rPr lang="en-GB" sz="1400">
                <a:solidFill>
                  <a:srgbClr val="000000"/>
                </a:solidFill>
                <a:latin typeface="Times New Roman"/>
                <a:ea typeface="Times New Roman"/>
                <a:cs typeface="Times New Roman"/>
                <a:sym typeface="Times New Roman"/>
              </a:rPr>
              <a:t>Visual Studio 2010</a:t>
            </a:r>
            <a:endParaRPr sz="1400">
              <a:solidFill>
                <a:srgbClr val="000000"/>
              </a:solidFill>
              <a:latin typeface="Times New Roman"/>
              <a:ea typeface="Times New Roman"/>
              <a:cs typeface="Times New Roman"/>
              <a:sym typeface="Times New Roman"/>
            </a:endParaRPr>
          </a:p>
          <a:p>
            <a:pPr indent="0" lvl="0" marL="137160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137160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0832" lvl="0" marL="914400" rtl="0" algn="just">
              <a:spcBef>
                <a:spcPts val="0"/>
              </a:spcBef>
              <a:spcAft>
                <a:spcPts val="0"/>
              </a:spcAft>
              <a:buClr>
                <a:srgbClr val="000000"/>
              </a:buClr>
              <a:buSzPct val="100000"/>
              <a:buFont typeface="Times New Roman"/>
              <a:buChar char="❖"/>
            </a:pPr>
            <a:r>
              <a:rPr lang="en-GB" sz="1400">
                <a:solidFill>
                  <a:srgbClr val="000000"/>
                </a:solidFill>
                <a:latin typeface="Times New Roman"/>
                <a:ea typeface="Times New Roman"/>
                <a:cs typeface="Times New Roman"/>
                <a:sym typeface="Times New Roman"/>
              </a:rPr>
              <a:t>Hardware Components:</a:t>
            </a:r>
            <a:endParaRPr sz="1400">
              <a:solidFill>
                <a:srgbClr val="000000"/>
              </a:solidFill>
              <a:latin typeface="Times New Roman"/>
              <a:ea typeface="Times New Roman"/>
              <a:cs typeface="Times New Roman"/>
              <a:sym typeface="Times New Roman"/>
            </a:endParaRPr>
          </a:p>
          <a:p>
            <a:pPr indent="-310832" lvl="1" marL="1371600" rtl="0" algn="just">
              <a:spcBef>
                <a:spcPts val="0"/>
              </a:spcBef>
              <a:spcAft>
                <a:spcPts val="0"/>
              </a:spcAft>
              <a:buClr>
                <a:srgbClr val="000000"/>
              </a:buClr>
              <a:buSzPct val="100000"/>
              <a:buFont typeface="Times New Roman"/>
              <a:buChar char="➢"/>
            </a:pPr>
            <a:r>
              <a:rPr lang="en-GB" sz="1400">
                <a:solidFill>
                  <a:srgbClr val="000000"/>
                </a:solidFill>
                <a:latin typeface="Times New Roman"/>
                <a:ea typeface="Times New Roman"/>
                <a:cs typeface="Times New Roman"/>
                <a:sym typeface="Times New Roman"/>
              </a:rPr>
              <a:t>Processor – Core i3</a:t>
            </a:r>
            <a:endParaRPr sz="1400">
              <a:solidFill>
                <a:srgbClr val="000000"/>
              </a:solidFill>
              <a:latin typeface="Times New Roman"/>
              <a:ea typeface="Times New Roman"/>
              <a:cs typeface="Times New Roman"/>
              <a:sym typeface="Times New Roman"/>
            </a:endParaRPr>
          </a:p>
          <a:p>
            <a:pPr indent="-310832" lvl="1" marL="1371600" rtl="0" algn="just">
              <a:spcBef>
                <a:spcPts val="0"/>
              </a:spcBef>
              <a:spcAft>
                <a:spcPts val="0"/>
              </a:spcAft>
              <a:buClr>
                <a:srgbClr val="000000"/>
              </a:buClr>
              <a:buSzPct val="100000"/>
              <a:buFont typeface="Times New Roman"/>
              <a:buChar char="➢"/>
            </a:pPr>
            <a:r>
              <a:rPr lang="en-GB" sz="1400">
                <a:solidFill>
                  <a:srgbClr val="000000"/>
                </a:solidFill>
                <a:latin typeface="Times New Roman"/>
                <a:ea typeface="Times New Roman"/>
                <a:cs typeface="Times New Roman"/>
                <a:sym typeface="Times New Roman"/>
              </a:rPr>
              <a:t>Hard Disk – 160 GB</a:t>
            </a:r>
            <a:endParaRPr sz="1400">
              <a:solidFill>
                <a:srgbClr val="000000"/>
              </a:solidFill>
              <a:latin typeface="Times New Roman"/>
              <a:ea typeface="Times New Roman"/>
              <a:cs typeface="Times New Roman"/>
              <a:sym typeface="Times New Roman"/>
            </a:endParaRPr>
          </a:p>
          <a:p>
            <a:pPr indent="-310832" lvl="1" marL="1371600" rtl="0" algn="just">
              <a:spcBef>
                <a:spcPts val="0"/>
              </a:spcBef>
              <a:spcAft>
                <a:spcPts val="0"/>
              </a:spcAft>
              <a:buClr>
                <a:srgbClr val="000000"/>
              </a:buClr>
              <a:buSzPct val="100000"/>
              <a:buFont typeface="Times New Roman"/>
              <a:buChar char="➢"/>
            </a:pPr>
            <a:r>
              <a:rPr lang="en-GB" sz="1400">
                <a:solidFill>
                  <a:srgbClr val="000000"/>
                </a:solidFill>
                <a:latin typeface="Times New Roman"/>
                <a:ea typeface="Times New Roman"/>
                <a:cs typeface="Times New Roman"/>
                <a:sym typeface="Times New Roman"/>
              </a:rPr>
              <a:t>Memory – 1GB RAM</a:t>
            </a:r>
            <a:endParaRPr sz="1400">
              <a:solidFill>
                <a:srgbClr val="000000"/>
              </a:solidFill>
              <a:latin typeface="Times New Roman"/>
              <a:ea typeface="Times New Roman"/>
              <a:cs typeface="Times New Roman"/>
              <a:sym typeface="Times New Roman"/>
            </a:endParaRPr>
          </a:p>
          <a:p>
            <a:pPr indent="-310832" lvl="1" marL="1371600" rtl="0" algn="just">
              <a:spcBef>
                <a:spcPts val="0"/>
              </a:spcBef>
              <a:spcAft>
                <a:spcPts val="0"/>
              </a:spcAft>
              <a:buClr>
                <a:srgbClr val="000000"/>
              </a:buClr>
              <a:buSzPct val="100000"/>
              <a:buFont typeface="Times New Roman"/>
              <a:buChar char="➢"/>
            </a:pPr>
            <a:r>
              <a:rPr lang="en-GB" sz="1400">
                <a:solidFill>
                  <a:srgbClr val="000000"/>
                </a:solidFill>
                <a:latin typeface="Times New Roman"/>
                <a:ea typeface="Times New Roman"/>
                <a:cs typeface="Times New Roman"/>
                <a:sym typeface="Times New Roman"/>
              </a:rPr>
              <a:t>Monitor</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691300" y="561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Font typeface="Maven Pro"/>
              <a:buChar char="❖"/>
            </a:pPr>
            <a:r>
              <a:rPr b="1" lang="en-GB" sz="1800">
                <a:latin typeface="Maven Pro"/>
                <a:ea typeface="Maven Pro"/>
                <a:cs typeface="Maven Pro"/>
                <a:sym typeface="Maven Pro"/>
              </a:rPr>
              <a:t>Modules:</a:t>
            </a:r>
            <a:endParaRPr b="1" sz="1800">
              <a:latin typeface="Maven Pro"/>
              <a:ea typeface="Maven Pro"/>
              <a:cs typeface="Maven Pro"/>
              <a:sym typeface="Maven Pro"/>
            </a:endParaRPr>
          </a:p>
          <a:p>
            <a:pPr indent="-325755" lvl="0" marL="457200" rtl="0" algn="l">
              <a:spcBef>
                <a:spcPts val="0"/>
              </a:spcBef>
              <a:spcAft>
                <a:spcPts val="0"/>
              </a:spcAft>
              <a:buClr>
                <a:srgbClr val="464646"/>
              </a:buClr>
              <a:buSzPct val="100000"/>
              <a:buFont typeface="Maven Pro"/>
              <a:buChar char="➢"/>
            </a:pPr>
            <a:r>
              <a:rPr lang="en-GB" sz="1800">
                <a:solidFill>
                  <a:srgbClr val="464646"/>
                </a:solidFill>
                <a:highlight>
                  <a:srgbClr val="FDFDFD"/>
                </a:highlight>
                <a:latin typeface="Maven Pro"/>
                <a:ea typeface="Maven Pro"/>
                <a:cs typeface="Maven Pro"/>
                <a:sym typeface="Maven Pro"/>
              </a:rPr>
              <a:t>Forming the  URLs</a:t>
            </a:r>
            <a:endParaRPr sz="1800">
              <a:solidFill>
                <a:srgbClr val="464646"/>
              </a:solidFill>
              <a:highlight>
                <a:srgbClr val="FDFDFD"/>
              </a:highlight>
              <a:latin typeface="Maven Pro"/>
              <a:ea typeface="Maven Pro"/>
              <a:cs typeface="Maven Pro"/>
              <a:sym typeface="Maven Pro"/>
            </a:endParaRPr>
          </a:p>
          <a:p>
            <a:pPr indent="-325755" lvl="0" marL="457200" rtl="0" algn="l">
              <a:spcBef>
                <a:spcPts val="0"/>
              </a:spcBef>
              <a:spcAft>
                <a:spcPts val="0"/>
              </a:spcAft>
              <a:buClr>
                <a:srgbClr val="464646"/>
              </a:buClr>
              <a:buSzPct val="100000"/>
              <a:buFont typeface="Maven Pro"/>
              <a:buChar char="➢"/>
            </a:pPr>
            <a:r>
              <a:rPr lang="en-GB" sz="1800">
                <a:solidFill>
                  <a:srgbClr val="464646"/>
                </a:solidFill>
                <a:highlight>
                  <a:srgbClr val="FDFDFD"/>
                </a:highlight>
                <a:latin typeface="Maven Pro"/>
                <a:ea typeface="Maven Pro"/>
                <a:cs typeface="Maven Pro"/>
                <a:sym typeface="Maven Pro"/>
              </a:rPr>
              <a:t>Http GET request</a:t>
            </a:r>
            <a:endParaRPr sz="1800">
              <a:solidFill>
                <a:srgbClr val="464646"/>
              </a:solidFill>
              <a:highlight>
                <a:srgbClr val="FDFDFD"/>
              </a:highlight>
              <a:latin typeface="Maven Pro"/>
              <a:ea typeface="Maven Pro"/>
              <a:cs typeface="Maven Pro"/>
              <a:sym typeface="Maven Pro"/>
            </a:endParaRPr>
          </a:p>
          <a:p>
            <a:pPr indent="-325755" lvl="0" marL="457200" rtl="0" algn="l">
              <a:spcBef>
                <a:spcPts val="0"/>
              </a:spcBef>
              <a:spcAft>
                <a:spcPts val="0"/>
              </a:spcAft>
              <a:buClr>
                <a:srgbClr val="464646"/>
              </a:buClr>
              <a:buSzPct val="100000"/>
              <a:buFont typeface="Maven Pro"/>
              <a:buChar char="➢"/>
            </a:pPr>
            <a:r>
              <a:rPr lang="en-GB" sz="1800">
                <a:solidFill>
                  <a:srgbClr val="464646"/>
                </a:solidFill>
                <a:highlight>
                  <a:srgbClr val="FDFDFD"/>
                </a:highlight>
                <a:latin typeface="Maven Pro"/>
                <a:ea typeface="Maven Pro"/>
                <a:cs typeface="Maven Pro"/>
                <a:sym typeface="Maven Pro"/>
              </a:rPr>
              <a:t>Analysing the Response</a:t>
            </a:r>
            <a:endParaRPr sz="1800">
              <a:solidFill>
                <a:srgbClr val="464646"/>
              </a:solidFill>
              <a:highlight>
                <a:srgbClr val="FDFDFD"/>
              </a:highlight>
              <a:latin typeface="Maven Pro"/>
              <a:ea typeface="Maven Pro"/>
              <a:cs typeface="Maven Pro"/>
              <a:sym typeface="Maven Pro"/>
            </a:endParaRPr>
          </a:p>
          <a:p>
            <a:pPr indent="-325755" lvl="0" marL="457200" rtl="0" algn="l">
              <a:spcBef>
                <a:spcPts val="0"/>
              </a:spcBef>
              <a:spcAft>
                <a:spcPts val="0"/>
              </a:spcAft>
              <a:buClr>
                <a:srgbClr val="464646"/>
              </a:buClr>
              <a:buSzPct val="100000"/>
              <a:buFont typeface="Maven Pro"/>
              <a:buChar char="❖"/>
            </a:pPr>
            <a:r>
              <a:rPr b="1" lang="en-GB" sz="1800">
                <a:solidFill>
                  <a:srgbClr val="464646"/>
                </a:solidFill>
                <a:highlight>
                  <a:srgbClr val="FDFDFD"/>
                </a:highlight>
                <a:latin typeface="Maven Pro"/>
                <a:ea typeface="Maven Pro"/>
                <a:cs typeface="Maven Pro"/>
                <a:sym typeface="Maven Pro"/>
              </a:rPr>
              <a:t>Libraries Used:</a:t>
            </a:r>
            <a:endParaRPr b="1" sz="1800">
              <a:solidFill>
                <a:srgbClr val="464646"/>
              </a:solidFill>
              <a:highlight>
                <a:srgbClr val="FDFDFD"/>
              </a:highlight>
              <a:latin typeface="Maven Pro"/>
              <a:ea typeface="Maven Pro"/>
              <a:cs typeface="Maven Pro"/>
              <a:sym typeface="Maven Pro"/>
            </a:endParaRPr>
          </a:p>
          <a:p>
            <a:pPr indent="-325755" lvl="0" marL="457200" rtl="0" algn="l">
              <a:lnSpc>
                <a:spcPct val="115000"/>
              </a:lnSpc>
              <a:spcBef>
                <a:spcPts val="0"/>
              </a:spcBef>
              <a:spcAft>
                <a:spcPts val="0"/>
              </a:spcAft>
              <a:buClr>
                <a:srgbClr val="464646"/>
              </a:buClr>
              <a:buSzPct val="100000"/>
              <a:buFont typeface="Maven Pro"/>
              <a:buChar char="➢"/>
            </a:pPr>
            <a:r>
              <a:rPr lang="en-GB" sz="1800">
                <a:solidFill>
                  <a:srgbClr val="464646"/>
                </a:solidFill>
                <a:highlight>
                  <a:srgbClr val="FDFDFD"/>
                </a:highlight>
                <a:latin typeface="Maven Pro"/>
                <a:ea typeface="Maven Pro"/>
                <a:cs typeface="Maven Pro"/>
                <a:sym typeface="Maven Pro"/>
              </a:rPr>
              <a:t>Urllib</a:t>
            </a:r>
            <a:endParaRPr sz="1800">
              <a:solidFill>
                <a:srgbClr val="464646"/>
              </a:solidFill>
              <a:highlight>
                <a:srgbClr val="FDFDFD"/>
              </a:highlight>
              <a:latin typeface="Maven Pro"/>
              <a:ea typeface="Maven Pro"/>
              <a:cs typeface="Maven Pro"/>
              <a:sym typeface="Maven Pro"/>
            </a:endParaRPr>
          </a:p>
          <a:p>
            <a:pPr indent="-325755" lvl="0" marL="457200" rtl="0" algn="l">
              <a:lnSpc>
                <a:spcPct val="115000"/>
              </a:lnSpc>
              <a:spcBef>
                <a:spcPts val="0"/>
              </a:spcBef>
              <a:spcAft>
                <a:spcPts val="0"/>
              </a:spcAft>
              <a:buClr>
                <a:srgbClr val="464646"/>
              </a:buClr>
              <a:buSzPct val="100000"/>
              <a:buFont typeface="Maven Pro"/>
              <a:buChar char="➢"/>
            </a:pPr>
            <a:r>
              <a:rPr lang="en-GB" sz="1800">
                <a:solidFill>
                  <a:srgbClr val="464646"/>
                </a:solidFill>
                <a:highlight>
                  <a:srgbClr val="FDFDFD"/>
                </a:highlight>
                <a:latin typeface="Maven Pro"/>
                <a:ea typeface="Maven Pro"/>
                <a:cs typeface="Maven Pro"/>
                <a:sym typeface="Maven Pro"/>
              </a:rPr>
              <a:t>Re</a:t>
            </a:r>
            <a:r>
              <a:rPr lang="en-GB" sz="1800">
                <a:solidFill>
                  <a:srgbClr val="464646"/>
                </a:solidFill>
                <a:highlight>
                  <a:srgbClr val="FDFDFD"/>
                </a:highlight>
                <a:latin typeface="Maven Pro"/>
                <a:ea typeface="Maven Pro"/>
                <a:cs typeface="Maven Pro"/>
                <a:sym typeface="Maven Pro"/>
              </a:rPr>
              <a:t>quests</a:t>
            </a:r>
            <a:endParaRPr sz="1800">
              <a:solidFill>
                <a:srgbClr val="464646"/>
              </a:solidFill>
              <a:highlight>
                <a:srgbClr val="FDFDFD"/>
              </a:highlight>
              <a:latin typeface="Maven Pro"/>
              <a:ea typeface="Maven Pro"/>
              <a:cs typeface="Maven Pro"/>
              <a:sym typeface="Maven Pro"/>
            </a:endParaRPr>
          </a:p>
          <a:p>
            <a:pPr indent="-325755" lvl="0" marL="457200" rtl="0" algn="l">
              <a:lnSpc>
                <a:spcPct val="115000"/>
              </a:lnSpc>
              <a:spcBef>
                <a:spcPts val="0"/>
              </a:spcBef>
              <a:spcAft>
                <a:spcPts val="0"/>
              </a:spcAft>
              <a:buClr>
                <a:srgbClr val="464646"/>
              </a:buClr>
              <a:buSzPct val="100000"/>
              <a:buFont typeface="Maven Pro"/>
              <a:buChar char="➢"/>
            </a:pPr>
            <a:r>
              <a:rPr lang="en-GB" sz="1800">
                <a:solidFill>
                  <a:srgbClr val="464646"/>
                </a:solidFill>
                <a:highlight>
                  <a:srgbClr val="FDFDFD"/>
                </a:highlight>
                <a:latin typeface="Maven Pro"/>
                <a:ea typeface="Maven Pro"/>
                <a:cs typeface="Maven Pro"/>
                <a:sym typeface="Maven Pro"/>
              </a:rPr>
              <a:t>ThreadPool</a:t>
            </a:r>
            <a:endParaRPr sz="1800">
              <a:solidFill>
                <a:srgbClr val="464646"/>
              </a:solidFill>
              <a:highlight>
                <a:srgbClr val="FDFDFD"/>
              </a:highlight>
              <a:latin typeface="Maven Pro"/>
              <a:ea typeface="Maven Pro"/>
              <a:cs typeface="Maven Pro"/>
              <a:sym typeface="Maven Pro"/>
            </a:endParaRPr>
          </a:p>
          <a:p>
            <a:pPr indent="-314960" lvl="0" marL="457200" rtl="0" algn="l">
              <a:lnSpc>
                <a:spcPct val="115000"/>
              </a:lnSpc>
              <a:spcBef>
                <a:spcPts val="0"/>
              </a:spcBef>
              <a:spcAft>
                <a:spcPts val="0"/>
              </a:spcAft>
              <a:buClr>
                <a:srgbClr val="434343"/>
              </a:buClr>
              <a:buSzPct val="100000"/>
              <a:buFont typeface="Maven Pro"/>
              <a:buChar char="➢"/>
            </a:pPr>
            <a:r>
              <a:rPr lang="en-GB" sz="1600">
                <a:solidFill>
                  <a:srgbClr val="434343"/>
                </a:solidFill>
                <a:highlight>
                  <a:srgbClr val="FFFFFF"/>
                </a:highlight>
                <a:latin typeface="Maven Pro"/>
                <a:ea typeface="Maven Pro"/>
                <a:cs typeface="Maven Pro"/>
                <a:sym typeface="Maven Pro"/>
              </a:rPr>
              <a:t>Beautiful Soup </a:t>
            </a:r>
            <a:endParaRPr sz="1600">
              <a:solidFill>
                <a:srgbClr val="434343"/>
              </a:solidFill>
              <a:highlight>
                <a:srgbClr val="FDFDFD"/>
              </a:highlight>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7650" y="5613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t>Forming the URLs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b="1" lang="en-GB" sz="2400"/>
              <a:t>Fo</a:t>
            </a:r>
            <a:r>
              <a:rPr b="1" lang="en-GB" sz="2400"/>
              <a:t>rming the URLs</a:t>
            </a:r>
            <a:endParaRPr b="1" sz="2400"/>
          </a:p>
          <a:p>
            <a:pPr indent="0" lvl="0" marL="457200" rtl="0" algn="just">
              <a:spcBef>
                <a:spcPts val="1200"/>
              </a:spcBef>
              <a:spcAft>
                <a:spcPts val="0"/>
              </a:spcAft>
              <a:buNone/>
            </a:pPr>
            <a:r>
              <a:rPr lang="en-GB" sz="1800">
                <a:solidFill>
                  <a:srgbClr val="464646"/>
                </a:solidFill>
                <a:highlight>
                  <a:srgbClr val="FDFDFD"/>
                </a:highlight>
              </a:rPr>
              <a:t>URLs will be formed by making a string that has a website module and the username .</a:t>
            </a:r>
            <a:endParaRPr sz="1800">
              <a:solidFill>
                <a:srgbClr val="464646"/>
              </a:solidFill>
              <a:highlight>
                <a:srgbClr val="FDFDFD"/>
              </a:highlight>
            </a:endParaRPr>
          </a:p>
          <a:p>
            <a:pPr indent="0" lvl="0" marL="457200" rtl="0" algn="just">
              <a:spcBef>
                <a:spcPts val="0"/>
              </a:spcBef>
              <a:spcAft>
                <a:spcPts val="0"/>
              </a:spcAft>
              <a:buNone/>
            </a:pPr>
            <a:r>
              <a:rPr lang="en-GB" sz="1800">
                <a:solidFill>
                  <a:srgbClr val="464646"/>
                </a:solidFill>
                <a:highlight>
                  <a:srgbClr val="FDFDFD"/>
                </a:highlight>
              </a:rPr>
              <a:t>For example: '</a:t>
            </a:r>
            <a:r>
              <a:rPr lang="en-GB" sz="1800" u="sng">
                <a:solidFill>
                  <a:schemeClr val="hlink"/>
                </a:solidFill>
                <a:highlight>
                  <a:srgbClr val="FDFDFD"/>
                </a:highlight>
                <a:hlinkClick r:id="rId3"/>
              </a:rPr>
              <a:t>https://'+uname+url</a:t>
            </a:r>
            <a:r>
              <a:rPr lang="en-GB" sz="1800">
                <a:solidFill>
                  <a:srgbClr val="464646"/>
                </a:solidFill>
                <a:highlight>
                  <a:srgbClr val="FDFDFD"/>
                </a:highlight>
              </a:rPr>
              <a:t> where ,</a:t>
            </a:r>
            <a:endParaRPr sz="1800">
              <a:solidFill>
                <a:srgbClr val="464646"/>
              </a:solidFill>
              <a:highlight>
                <a:srgbClr val="FDFDFD"/>
              </a:highlight>
            </a:endParaRPr>
          </a:p>
          <a:p>
            <a:pPr indent="0" lvl="0" marL="457200" rtl="0" algn="just">
              <a:spcBef>
                <a:spcPts val="0"/>
              </a:spcBef>
              <a:spcAft>
                <a:spcPts val="0"/>
              </a:spcAft>
              <a:buNone/>
            </a:pPr>
            <a:r>
              <a:rPr lang="en-GB" sz="1800">
                <a:solidFill>
                  <a:srgbClr val="464646"/>
                </a:solidFill>
                <a:highlight>
                  <a:srgbClr val="FDFDFD"/>
                </a:highlight>
              </a:rPr>
              <a:t>url is like www.facebook.com</a:t>
            </a:r>
            <a:endParaRPr sz="1800">
              <a:solidFill>
                <a:srgbClr val="464646"/>
              </a:solidFill>
              <a:highlight>
                <a:srgbClr val="FDFDFD"/>
              </a:highlight>
            </a:endParaRPr>
          </a:p>
          <a:p>
            <a:pPr indent="0" lvl="0" marL="457200" rtl="0" algn="l">
              <a:spcBef>
                <a:spcPts val="0"/>
              </a:spcBef>
              <a:spcAft>
                <a:spcPts val="1200"/>
              </a:spcAft>
              <a:buNone/>
            </a:pPr>
            <a:r>
              <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solidFill>
                  <a:srgbClr val="464646"/>
                </a:solidFill>
                <a:highlight>
                  <a:srgbClr val="FDFDFD"/>
                </a:highlight>
              </a:rPr>
              <a:t>Http GET request</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800">
              <a:solidFill>
                <a:srgbClr val="464646"/>
              </a:solidFill>
              <a:highlight>
                <a:srgbClr val="FDFDFD"/>
              </a:highlight>
            </a:endParaRPr>
          </a:p>
          <a:p>
            <a:pPr indent="0" lvl="0" marL="457200" rtl="0" algn="l">
              <a:spcBef>
                <a:spcPts val="0"/>
              </a:spcBef>
              <a:spcAft>
                <a:spcPts val="1200"/>
              </a:spcAft>
              <a:buNone/>
            </a:pPr>
            <a:r>
              <a:t/>
            </a:r>
            <a:endParaRPr sz="1800">
              <a:solidFill>
                <a:srgbClr val="464646"/>
              </a:solidFill>
              <a:highlight>
                <a:srgbClr val="FDFDFD"/>
              </a:highlight>
              <a:latin typeface="Maven Pro"/>
              <a:ea typeface="Maven Pro"/>
              <a:cs typeface="Maven Pro"/>
              <a:sym typeface="Maven Pro"/>
            </a:endParaRPr>
          </a:p>
        </p:txBody>
      </p:sp>
      <p:pic>
        <p:nvPicPr>
          <p:cNvPr id="136" name="Google Shape;136;p21"/>
          <p:cNvPicPr preferRelativeResize="0"/>
          <p:nvPr/>
        </p:nvPicPr>
        <p:blipFill>
          <a:blip r:embed="rId3">
            <a:alphaModFix/>
          </a:blip>
          <a:stretch>
            <a:fillRect/>
          </a:stretch>
        </p:blipFill>
        <p:spPr>
          <a:xfrm>
            <a:off x="1767325" y="2078875"/>
            <a:ext cx="5253175" cy="266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