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1" r:id="rId3"/>
    <p:sldId id="302" r:id="rId4"/>
    <p:sldId id="301" r:id="rId5"/>
    <p:sldId id="284" r:id="rId6"/>
    <p:sldId id="303" r:id="rId7"/>
    <p:sldId id="304" r:id="rId8"/>
    <p:sldId id="306" r:id="rId9"/>
    <p:sldId id="313" r:id="rId10"/>
    <p:sldId id="288" r:id="rId11"/>
    <p:sldId id="314" r:id="rId12"/>
    <p:sldId id="307" r:id="rId13"/>
    <p:sldId id="308" r:id="rId14"/>
    <p:sldId id="309" r:id="rId15"/>
    <p:sldId id="290" r:id="rId16"/>
    <p:sldId id="312" r:id="rId17"/>
    <p:sldId id="325" r:id="rId18"/>
    <p:sldId id="300" r:id="rId1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ET KISA" initials="AK" lastIdx="1" clrIdx="0">
    <p:extLst>
      <p:ext uri="{19B8F6BF-5375-455C-9EA6-DF929625EA0E}">
        <p15:presenceInfo xmlns:p15="http://schemas.microsoft.com/office/powerpoint/2012/main" userId="AHMET KI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65C2"/>
    <a:srgbClr val="C7CB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7BCD78-EACD-48D0-935A-388FF9040E53}" type="datetimeFigureOut">
              <a:rPr lang="tr-TR" smtClean="0"/>
              <a:pPr/>
              <a:t>17.03.2024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8F1044-17A8-4FAE-99F6-CE8E83C69874}" type="slidenum">
              <a:rPr lang="tr-TR" smtClean="0"/>
              <a:pPr/>
              <a:t>‹#›</a:t>
            </a:fld>
            <a:endParaRPr lang="tr-TR"/>
          </a:p>
        </p:txBody>
      </p:sp>
    </p:spTree>
    <p:extLst>
      <p:ext uri="{BB962C8B-B14F-4D97-AF65-F5344CB8AC3E}">
        <p14:creationId xmlns:p14="http://schemas.microsoft.com/office/powerpoint/2010/main" val="417980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C104FEE8-92E1-4656-80F7-C4CA96507E4C}" type="datetimeFigureOut">
              <a:rPr lang="tr-TR" smtClean="0"/>
              <a:pPr/>
              <a:t>17.03.2024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0704DF0B-2089-43B1-A2B6-9504C7C673B6}"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04FEE8-92E1-4656-80F7-C4CA96507E4C}" type="datetimeFigureOut">
              <a:rPr lang="tr-TR" smtClean="0"/>
              <a:pPr/>
              <a:t>17.03.2024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4DF0B-2089-43B1-A2B6-9504C7C673B6}"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p:spPr>
        <p:style>
          <a:lnRef idx="1">
            <a:schemeClr val="accent2"/>
          </a:lnRef>
          <a:fillRef idx="2">
            <a:schemeClr val="accent2"/>
          </a:fillRef>
          <a:effectRef idx="1">
            <a:schemeClr val="accent2"/>
          </a:effectRef>
          <a:fontRef idx="minor">
            <a:schemeClr val="dk1"/>
          </a:fontRef>
        </p:style>
        <p:txBody>
          <a:bodyPr>
            <a:noAutofit/>
          </a:bodyPr>
          <a:lstStyle/>
          <a:p>
            <a:r>
              <a:rPr lang="tr-TR" sz="2500" b="1" dirty="0"/>
              <a:t>İNKILAPLAR</a:t>
            </a:r>
            <a:endParaRPr lang="tr-TR" sz="25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600" dirty="0">
                <a:solidFill>
                  <a:schemeClr val="dk1"/>
                </a:solidFill>
                <a:latin typeface="Times New Roman" pitchFamily="18" charset="0"/>
                <a:cs typeface="Times New Roman" pitchFamily="18" charset="0"/>
              </a:rPr>
              <a:t>Lozan Barış Antlaşmasının imzalanması ile yıkılan, bozulan eski düzenin yerine yenisi kurulmaya başlanmış, sosyal hayatın gereklerine uygun olarak topluma ve yeni kurulan devlete şekil ve düzen verilmeye çalışılmıştır. Sosyal, ekonomik, siyasi ve kültürel hayatta yapılan düzenlemelerle, Türk toplumumun çağdaş uygarlıklar düzeyine yükseltilmesine çalışılmıştır. Bununla birlikte toplumun kimliğini kaybetmemesi için de özen gösterilmiştir. </a:t>
            </a:r>
          </a:p>
          <a:p>
            <a:pPr algn="just"/>
            <a:r>
              <a:rPr lang="tr-TR" sz="2600" dirty="0">
                <a:solidFill>
                  <a:schemeClr val="dk1"/>
                </a:solidFill>
                <a:latin typeface="Times New Roman" pitchFamily="18" charset="0"/>
                <a:cs typeface="Times New Roman" pitchFamily="18" charset="0"/>
              </a:rPr>
              <a:t> </a:t>
            </a: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3-SOSYAL ALANDA YAPILAN İNKILAPLAR</a:t>
            </a:r>
            <a:br>
              <a:rPr lang="tr-TR" sz="2800" b="1" dirty="0"/>
            </a:br>
            <a:r>
              <a:rPr lang="tr-TR" sz="2400" b="1" dirty="0"/>
              <a:t>A) Tekke, Zaviye ve Türbelerin Kapatılması (30 Kasım 1925)</a:t>
            </a:r>
            <a:endParaRPr lang="tr-TR" sz="24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700" dirty="0">
                <a:solidFill>
                  <a:schemeClr val="dk1"/>
                </a:solidFill>
                <a:latin typeface="Times New Roman" pitchFamily="18" charset="0"/>
                <a:cs typeface="Times New Roman" pitchFamily="18" charset="0"/>
              </a:rPr>
              <a:t>İslami kuralların yer ve zamana göre farklı şekillerde yorumlanması sonucu çeşitli tarikatlar ortaya çıkmıştır. Tarikat üyelerinin ibadet edecekleri özel kapalı yerlere tekke denilmiş ve tekkelerin küçükleri hücre, küçük oda anlamına gelen zaviye olarak adlandırılmıştır. Ölen din bilgini, devlet yöneticisi vs. gibi kişilerin mezarlarına da birtakım vasıfların yüklenmesi üzerine türbe adı verilen kutsal mekanlar ortaya çıkmıştır. </a:t>
            </a:r>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83476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400" b="1" dirty="0"/>
              <a:t>A) Tekke, Zaviye ve Türbelerin Kapatılması (30 Kasım 1925)</a:t>
            </a:r>
            <a:endParaRPr lang="tr-TR" sz="24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700" dirty="0">
                <a:solidFill>
                  <a:schemeClr val="dk1"/>
                </a:solidFill>
                <a:latin typeface="Times New Roman" pitchFamily="18" charset="0"/>
                <a:cs typeface="Times New Roman" pitchFamily="18" charset="0"/>
              </a:rPr>
              <a:t> </a:t>
            </a:r>
            <a:r>
              <a:rPr lang="tr-TR" sz="2300" dirty="0">
                <a:solidFill>
                  <a:schemeClr val="dk1"/>
                </a:solidFill>
                <a:latin typeface="Times New Roman" pitchFamily="18" charset="0"/>
                <a:cs typeface="Times New Roman" pitchFamily="18" charset="0"/>
              </a:rPr>
              <a:t>Anadolu'da 14. ve 16. </a:t>
            </a:r>
            <a:r>
              <a:rPr lang="tr-TR" sz="2300" dirty="0" err="1">
                <a:solidFill>
                  <a:schemeClr val="dk1"/>
                </a:solidFill>
                <a:latin typeface="Times New Roman" pitchFamily="18" charset="0"/>
                <a:cs typeface="Times New Roman" pitchFamily="18" charset="0"/>
              </a:rPr>
              <a:t>yy’lar</a:t>
            </a:r>
            <a:r>
              <a:rPr lang="tr-TR" sz="2300" dirty="0">
                <a:solidFill>
                  <a:schemeClr val="dk1"/>
                </a:solidFill>
                <a:latin typeface="Times New Roman" pitchFamily="18" charset="0"/>
                <a:cs typeface="Times New Roman" pitchFamily="18" charset="0"/>
              </a:rPr>
              <a:t>  arası </a:t>
            </a:r>
            <a:r>
              <a:rPr lang="tr-TR" sz="2300" dirty="0" err="1">
                <a:solidFill>
                  <a:schemeClr val="dk1"/>
                </a:solidFill>
                <a:latin typeface="Times New Roman" pitchFamily="18" charset="0"/>
                <a:cs typeface="Times New Roman" pitchFamily="18" charset="0"/>
              </a:rPr>
              <a:t>sosyo</a:t>
            </a:r>
            <a:r>
              <a:rPr lang="tr-TR" sz="2300" dirty="0">
                <a:solidFill>
                  <a:schemeClr val="dk1"/>
                </a:solidFill>
                <a:latin typeface="Times New Roman" pitchFamily="18" charset="0"/>
                <a:cs typeface="Times New Roman" pitchFamily="18" charset="0"/>
              </a:rPr>
              <a:t>-kültürel alanda oldukça önemli, aktif bir rol üstlenen bu kurumlar zamanla işlevinden uzaklaşmıştır. Halkın batıl inançlarını kullanarak, dinsel sömürü merkezi haline gelmiş, ekonomik ve sosyal açıdan güçlenmişlerdir. Bu durumun yanı sıra tarikat merkezi olan tekke ve zaviyeler cumhuriyet rejimine ve yapılan inkılaplara muhalefet ederek siyasi açıdan da taraf olmuşlardır. 30 Kasım 1925  tarihli yasayla tekke, zaviye ve türbelerin kapatılmasının yanı sıra;</a:t>
            </a:r>
          </a:p>
          <a:p>
            <a:pPr marL="342900" indent="-342900" algn="just">
              <a:buFont typeface="Wingdings" panose="05000000000000000000" pitchFamily="2" charset="2"/>
              <a:buChar char="Ø"/>
            </a:pPr>
            <a:r>
              <a:rPr lang="tr-TR" sz="2300" dirty="0">
                <a:solidFill>
                  <a:schemeClr val="dk1"/>
                </a:solidFill>
                <a:latin typeface="Times New Roman" pitchFamily="18" charset="0"/>
                <a:cs typeface="Times New Roman" pitchFamily="18" charset="0"/>
              </a:rPr>
              <a:t> Muskacılık, falcılık, üfürükçülük, dedelik, şeyhlik, dervişlik vb. dinsel unvanların kullanılması da yasaklanmıştır. Bu düzenlemelerin amacı sosyal alanda laikleşmeyi sağlamak, dini kimliklerinden dolayı insanların ayrıcalıklarına son vererek halkçılık anlayışını güçlendirmektir.</a:t>
            </a: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97321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600" b="1" dirty="0"/>
              <a:t>B) Kıyafette Değişiklik (25 Kasım 1925- 3 Aralık 1934)</a:t>
            </a:r>
            <a:endParaRPr lang="tr-TR" sz="26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200" dirty="0">
                <a:solidFill>
                  <a:schemeClr val="dk1"/>
                </a:solidFill>
                <a:latin typeface="Times New Roman" pitchFamily="18" charset="0"/>
                <a:cs typeface="Times New Roman" pitchFamily="18" charset="0"/>
              </a:rPr>
              <a:t>25 Kasım 1925’te şapka giyilmesi hakkında bir kanun çıkarılmıştır. Şapka giyilmesi zorunluluk olmuş, fes ve benzeri sarık, kalpak gibi başlıkların giyilmesi yasaklanmıştır.</a:t>
            </a:r>
          </a:p>
          <a:p>
            <a:pPr algn="just"/>
            <a:r>
              <a:rPr lang="tr-TR" sz="2200" dirty="0">
                <a:solidFill>
                  <a:schemeClr val="dk1"/>
                </a:solidFill>
                <a:latin typeface="Times New Roman" pitchFamily="18" charset="0"/>
                <a:cs typeface="Times New Roman" pitchFamily="18" charset="0"/>
              </a:rPr>
              <a:t>3 Aralık 1934  tarihinde Kılık Kıyafet Kanunu çıkarılmıştır. Yasaya göre, her dinin sadece en üst düzey görevlileri ( Diyanet İşleri Başkanı, Ermeni ve Rum Patrikleri ve Hahambaşı)  her zaman dini kıyafet giyebileceklerdir.</a:t>
            </a:r>
          </a:p>
          <a:p>
            <a:pPr marL="342900" indent="-342900" algn="just">
              <a:buFont typeface="Arial" panose="020B0604020202020204" pitchFamily="34" charset="0"/>
              <a:buChar char="•"/>
            </a:pPr>
            <a:endParaRPr lang="tr-TR" sz="2200" dirty="0">
              <a:solidFill>
                <a:schemeClr val="dk1"/>
              </a:solidFill>
              <a:latin typeface="Times New Roman" pitchFamily="18" charset="0"/>
              <a:cs typeface="Times New Roman" pitchFamily="18" charset="0"/>
            </a:endParaRPr>
          </a:p>
          <a:p>
            <a:pPr algn="just"/>
            <a:endParaRPr lang="tr-TR" sz="27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4038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de-DE" sz="2800" b="1" dirty="0"/>
              <a:t>C) </a:t>
            </a:r>
            <a:r>
              <a:rPr lang="de-DE" sz="2800" b="1" dirty="0" err="1"/>
              <a:t>Soyadı</a:t>
            </a:r>
            <a:r>
              <a:rPr lang="de-DE" sz="2800" b="1" dirty="0"/>
              <a:t> </a:t>
            </a:r>
            <a:r>
              <a:rPr lang="de-DE" sz="2800" b="1" dirty="0" err="1"/>
              <a:t>Kanunun</a:t>
            </a:r>
            <a:r>
              <a:rPr lang="de-DE" sz="2800" b="1" dirty="0"/>
              <a:t> </a:t>
            </a:r>
            <a:r>
              <a:rPr lang="de-DE" sz="2800" b="1" dirty="0" err="1"/>
              <a:t>Kabulü</a:t>
            </a:r>
            <a:r>
              <a:rPr lang="de-DE" sz="2800" b="1" dirty="0"/>
              <a:t> (21 </a:t>
            </a:r>
            <a:r>
              <a:rPr lang="de-DE" sz="2800" b="1" dirty="0" err="1"/>
              <a:t>Haziran</a:t>
            </a:r>
            <a:r>
              <a:rPr lang="de-DE" sz="2800" b="1" dirty="0"/>
              <a:t> 1934)</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600" dirty="0">
                <a:solidFill>
                  <a:schemeClr val="dk1"/>
                </a:solidFill>
                <a:latin typeface="Times New Roman" pitchFamily="18" charset="0"/>
                <a:cs typeface="Times New Roman" pitchFamily="18" charset="0"/>
              </a:rPr>
              <a:t>Sosyal yaşantıda ve resmi işlemlerdeki karışıklıklara son verebilmek amacıyla soyadı kanunu kabul edilmiştir. Kanuna göre insanlar lakap ve doğum yeri gibi ifadeler kullanamayacaktır. En önemli hedef toplumsal ayrıcalıklara son vermektir. Ağa, paşa, bey, beyefendi, hazretleri, hacı, hoca, hafız, efendi vb. sözcüklerin kullanılması yasaklanmıştır.</a:t>
            </a:r>
          </a:p>
          <a:p>
            <a:pPr algn="just"/>
            <a:r>
              <a:rPr lang="tr-TR" sz="2600" dirty="0">
                <a:solidFill>
                  <a:schemeClr val="dk1"/>
                </a:solidFill>
                <a:latin typeface="Times New Roman" pitchFamily="18" charset="0"/>
                <a:cs typeface="Times New Roman" pitchFamily="18" charset="0"/>
              </a:rPr>
              <a:t>Böylece bu kanunla Türk toplumsal hayatından lakaplar atılmış ve Batıda olduğu gibi çağdaş uygulamaya geçilmiştir. </a:t>
            </a:r>
          </a:p>
          <a:p>
            <a:pPr algn="just"/>
            <a:r>
              <a:rPr lang="tr-TR" sz="2200" dirty="0">
                <a:solidFill>
                  <a:schemeClr val="dk1"/>
                </a:solidFill>
                <a:latin typeface="Times New Roman" pitchFamily="18" charset="0"/>
                <a:cs typeface="Times New Roman" pitchFamily="18" charset="0"/>
              </a:rPr>
              <a:t> </a:t>
            </a:r>
          </a:p>
          <a:p>
            <a:pPr algn="just"/>
            <a:endParaRPr lang="tr-TR" sz="27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13883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D) Zaman, Ağırlık ve Uzunluk Ölçülerinin Değişimi</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1900" dirty="0">
                <a:solidFill>
                  <a:schemeClr val="dk1"/>
                </a:solidFill>
                <a:latin typeface="Times New Roman" pitchFamily="18" charset="0"/>
                <a:cs typeface="Times New Roman" pitchFamily="18" charset="0"/>
              </a:rPr>
              <a:t>Düzenlemenin temel amacı Batı ülkeleri ile uyum sağlamak, ekonomik ilişkileri geliştirebilmektir. Bu sayede çağdaş ve modern bir ülkenin yaratılması hedeflenmiştir.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1 Ocak 1926’dan itibaren Rumi ve Hicri takvimler yerine Miladi takvim kullanılmaya başlanmıştır.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24 Mayıs 1928’de  Latin Sayıları kabul edilmiştir.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26 Mart 1931’de arşın ve endaze yerine metre, dirhem ve okka  yerine kilogram kabul edilmiştir.</a:t>
            </a:r>
          </a:p>
          <a:p>
            <a:pPr marL="342900" indent="-342900" algn="just">
              <a:buFont typeface="Wingdings" panose="05000000000000000000" pitchFamily="2" charset="2"/>
              <a:buChar char="Ø"/>
            </a:pPr>
            <a:r>
              <a:rPr lang="tr-TR" sz="1900" dirty="0">
                <a:solidFill>
                  <a:schemeClr val="dk1"/>
                </a:solidFill>
                <a:latin typeface="Times New Roman" pitchFamily="18" charset="0"/>
                <a:cs typeface="Times New Roman" pitchFamily="18" charset="0"/>
              </a:rPr>
              <a:t>Bu düzenlemelerle uluslararası ticarette kolaylık ve ülkede ölçü birliği sağlanmıştır.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27 Mayıs 1935’te  düzenlenen bir yasayla ulusal bayramlar ve genel tatiller belirlenmiş, hafta sonu tatili olarak cumartesi öğleden sonra ve pazar günü kabul edilmiştir.</a:t>
            </a:r>
          </a:p>
          <a:p>
            <a:pPr marL="342900" indent="-342900" algn="just">
              <a:buFont typeface="Wingdings" panose="05000000000000000000" pitchFamily="2" charset="2"/>
              <a:buChar char="Ø"/>
            </a:pPr>
            <a:r>
              <a:rPr lang="tr-TR" sz="1900" dirty="0">
                <a:solidFill>
                  <a:schemeClr val="dk1"/>
                </a:solidFill>
                <a:latin typeface="Times New Roman" pitchFamily="18" charset="0"/>
                <a:cs typeface="Times New Roman" pitchFamily="18" charset="0"/>
              </a:rPr>
              <a:t>Böyle bir uygulamaya geçmekle hem iç piyasalardaki uygulamalara birlik getirilmiş hem de uluslararası ticari-ekonomik ilişkilerde uyum içine girilmiştir.</a:t>
            </a:r>
          </a:p>
          <a:p>
            <a:pPr algn="just"/>
            <a:endParaRPr lang="tr-TR" sz="20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7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257135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E765C2"/>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4) EKONOMİ ALANINDA YAPILAN İNKILAPLAR</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1900" dirty="0">
                <a:solidFill>
                  <a:schemeClr val="dk1"/>
                </a:solidFill>
                <a:latin typeface="Times New Roman" pitchFamily="18" charset="0"/>
                <a:cs typeface="Times New Roman" pitchFamily="18" charset="0"/>
              </a:rPr>
              <a:t>Osmanlı Devleti'nin kuramadığı ulusal ekonomi Cumhuriyet döneminde kurulmaya çalışılmıştır. Osmanlı döneminde ulusal ekonominin kurulamama nedenleri;</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Türkler  askerlik ve devlet memurluğunu tercih etmiş, Türklerin ilgilenmediği ticari faaliyetler azınlıkların denetiminde kalmıştır.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Batılı devletlere verilen kapitülasyon hakları ve yapılan ticari anlaşmalarla yerli üretim rekabet gücüne ulaşamamıştır.</a:t>
            </a:r>
          </a:p>
          <a:p>
            <a:pPr marL="342900" indent="-342900" algn="just">
              <a:buFont typeface="Arial" panose="020B0604020202020204" pitchFamily="34" charset="0"/>
              <a:buChar char="•"/>
            </a:pPr>
            <a:r>
              <a:rPr lang="tr-TR" sz="1900" dirty="0">
                <a:solidFill>
                  <a:schemeClr val="dk1"/>
                </a:solidFill>
                <a:latin typeface="Times New Roman" pitchFamily="18" charset="0"/>
                <a:cs typeface="Times New Roman" pitchFamily="18" charset="0"/>
              </a:rPr>
              <a:t>Ödenemeyen dış borçlar sonucu Duyun-u Umumiye kurulmuş, Osmanlı'nın sabit gelirlerine el koyulması ile sermaye birikimi oluşamamıştır. Ülkenin geliri ve işçi sayısı çok düşük düzeyde kalmıştır.</a:t>
            </a:r>
          </a:p>
          <a:p>
            <a:pPr algn="just"/>
            <a:r>
              <a:rPr lang="tr-TR" sz="1900" dirty="0">
                <a:solidFill>
                  <a:schemeClr val="dk1"/>
                </a:solidFill>
                <a:latin typeface="Times New Roman" pitchFamily="18" charset="0"/>
                <a:cs typeface="Times New Roman" pitchFamily="18" charset="0"/>
              </a:rPr>
              <a:t>TBMM  bu genel durumu değerlendirerek 1 Mart 1922  tarihinde Ekonomik Kalkınma Programı hazırlamıştır. Ulusal ekonomiyi kurup geliştirebilmek amacıyla kapsamlı bir girişim olarak İzmir İktisat Kongresi toplanmıştır. Kongre; 1911 Trablusgarp Savaşı'ndan 1922 Kurtuluş Savaşı bitimine kadar elindeki kaynakları kullanmış, ekonomisi çökmüş olan ülkede yeni Türk ekonomisi kurmayı hedeflemiştir.</a:t>
            </a:r>
          </a:p>
          <a:p>
            <a:pPr algn="just"/>
            <a:endParaRPr lang="tr-TR" sz="22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08844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E765C2"/>
          </a:solidFill>
        </p:spPr>
        <p:style>
          <a:lnRef idx="1">
            <a:schemeClr val="accent2"/>
          </a:lnRef>
          <a:fillRef idx="2">
            <a:schemeClr val="accent2"/>
          </a:fillRef>
          <a:effectRef idx="1">
            <a:schemeClr val="accent2"/>
          </a:effectRef>
          <a:fontRef idx="minor">
            <a:schemeClr val="dk1"/>
          </a:fontRef>
        </p:style>
        <p:txBody>
          <a:bodyPr>
            <a:normAutofit/>
          </a:bodyPr>
          <a:lstStyle/>
          <a:p>
            <a:r>
              <a:rPr lang="sv-SE" sz="2800" b="1" dirty="0"/>
              <a:t>İzmir İktisat Kongresi (18 Şubat - 4 Mart 1923)</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100" dirty="0">
                <a:solidFill>
                  <a:schemeClr val="dk1"/>
                </a:solidFill>
                <a:latin typeface="Times New Roman" pitchFamily="18" charset="0"/>
                <a:cs typeface="Times New Roman" pitchFamily="18" charset="0"/>
              </a:rPr>
              <a:t>Değişik ekonomik çevrelerden (tüccar ,işçi, çiftçi) 1135  kişinin katılımı ile toplanmıştır. Siyasi bağımsızlık kadar, ekonomik bağımsızlığın da önemli olduğu belirtilmiş, Misak-ı İktisadi (Ekonomik And) kararı alınmıştır. Bu karara göre;</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Toprak reformu yapılmalıdır.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 Hammaddesi yurtta üretilen sanayi dalları kurulmalı, yerli malı kullanılmalıdır.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Demiryolları yapılmalıdır.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Sanayinin kurulması için derhal çalışmalar yapılmalı, el tezgahları yerine fabrikalar açılmalıdır.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Özel sektörün yapamadığı işleri devlet yapmalıdır. Devlet ekonomide asıl güç olarak özel sektörün gelişimini destekleyecektir.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Özel sektöre kredi açarak finanse etmek amacıyla bir banka kurulmalıdır (1925’te Sanayi </a:t>
            </a:r>
            <a:r>
              <a:rPr lang="tr-TR" sz="2100" dirty="0" err="1">
                <a:solidFill>
                  <a:schemeClr val="dk1"/>
                </a:solidFill>
                <a:latin typeface="Times New Roman" pitchFamily="18" charset="0"/>
                <a:cs typeface="Times New Roman" pitchFamily="18" charset="0"/>
              </a:rPr>
              <a:t>Maadin</a:t>
            </a:r>
            <a:r>
              <a:rPr lang="tr-TR" sz="2100" dirty="0">
                <a:solidFill>
                  <a:schemeClr val="dk1"/>
                </a:solidFill>
                <a:latin typeface="Times New Roman" pitchFamily="18" charset="0"/>
                <a:cs typeface="Times New Roman" pitchFamily="18" charset="0"/>
              </a:rPr>
              <a:t> Bankası kurulmuştur).</a:t>
            </a:r>
          </a:p>
          <a:p>
            <a:pPr algn="just"/>
            <a:endParaRPr lang="tr-TR" sz="23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581577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E765C2"/>
          </a:solidFill>
        </p:spPr>
        <p:style>
          <a:lnRef idx="1">
            <a:schemeClr val="accent2"/>
          </a:lnRef>
          <a:fillRef idx="2">
            <a:schemeClr val="accent2"/>
          </a:fillRef>
          <a:effectRef idx="1">
            <a:schemeClr val="accent2"/>
          </a:effectRef>
          <a:fontRef idx="minor">
            <a:schemeClr val="dk1"/>
          </a:fontRef>
        </p:style>
        <p:txBody>
          <a:bodyPr>
            <a:normAutofit/>
          </a:bodyPr>
          <a:lstStyle/>
          <a:p>
            <a:r>
              <a:rPr lang="sv-SE" sz="2800" b="1" dirty="0"/>
              <a:t>İzmir İktisat Kongresi’nin Uygulanışı</a:t>
            </a:r>
            <a:endParaRPr lang="tr-TR" sz="28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500" dirty="0">
                <a:solidFill>
                  <a:schemeClr val="dk1"/>
                </a:solidFill>
                <a:latin typeface="Times New Roman" pitchFamily="18" charset="0"/>
                <a:cs typeface="Times New Roman" pitchFamily="18" charset="0"/>
              </a:rPr>
              <a:t> İzmir İktisat Kongresi'nde tarım, ticaret, sanayi ve bayındırlık alanlarındaki gelişmeler bütünlük içerisinde düşünülmüştür. Lüks ve ithal ürünlerin tüketimi kısıtlanmış, yerli malı kullanımı ve tasarruf özendirilmiştir. Üretimde kalite kontrolü sağlanmaya çalışılmıştır.</a:t>
            </a:r>
          </a:p>
          <a:p>
            <a:pPr algn="just"/>
            <a:r>
              <a:rPr lang="tr-TR" sz="2500" dirty="0">
                <a:solidFill>
                  <a:schemeClr val="dk1"/>
                </a:solidFill>
                <a:latin typeface="Times New Roman" pitchFamily="18" charset="0"/>
                <a:cs typeface="Times New Roman" pitchFamily="18" charset="0"/>
              </a:rPr>
              <a:t> Atatürk döneminde alınan tedbirler sonucu fert başına düşen milli gelir yıllık ortalama artış hızında, altın rezervlerinde önemli artışlar kaydedilmiştir. Tarımda, sanayide, ulaştırmada ve  bayındırlık hizmetlerinde mesafeler kaydedilmiş, Türk ekonomisi kendi kendine yetecek duruma gelmiştir.</a:t>
            </a:r>
            <a:endParaRPr lang="tr-TR" sz="23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246224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7200" y="274638"/>
            <a:ext cx="8229600" cy="490066"/>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tr-TR" dirty="0"/>
              <a:t>Kaynakça</a:t>
            </a:r>
          </a:p>
        </p:txBody>
      </p:sp>
      <p:sp>
        <p:nvSpPr>
          <p:cNvPr id="3" name="İçerik Yer Tutucusu 2"/>
          <p:cNvSpPr>
            <a:spLocks noGrp="1"/>
          </p:cNvSpPr>
          <p:nvPr>
            <p:ph idx="1"/>
          </p:nvPr>
        </p:nvSpPr>
        <p:spPr>
          <a:xfrm>
            <a:off x="611560" y="908720"/>
            <a:ext cx="8229600" cy="5361459"/>
          </a:xfrm>
          <a:ln>
            <a:solidFill>
              <a:srgbClr val="FF0000"/>
            </a:solidFill>
          </a:ln>
        </p:spPr>
        <p:txBody>
          <a:bodyPr>
            <a:normAutofit fontScale="92500"/>
          </a:bodyPr>
          <a:lstStyle/>
          <a:p>
            <a:pPr marL="0" indent="0" algn="just">
              <a:buNone/>
            </a:pPr>
            <a:r>
              <a:rPr lang="tr-TR" dirty="0">
                <a:latin typeface="Times New Roman" panose="02020603050405020304" pitchFamily="18" charset="0"/>
                <a:cs typeface="Times New Roman" panose="02020603050405020304" pitchFamily="18" charset="0"/>
              </a:rPr>
              <a:t>1. </a:t>
            </a:r>
            <a:r>
              <a:rPr lang="tr-TR" i="1" dirty="0">
                <a:latin typeface="Times New Roman" panose="02020603050405020304" pitchFamily="18" charset="0"/>
                <a:cs typeface="Times New Roman" panose="02020603050405020304" pitchFamily="18" charset="0"/>
              </a:rPr>
              <a:t>Türk İnkılap Tarihi ve Atatürk İlkeleri</a:t>
            </a:r>
            <a:r>
              <a:rPr lang="tr-TR" dirty="0">
                <a:latin typeface="Times New Roman" panose="02020603050405020304" pitchFamily="18" charset="0"/>
                <a:cs typeface="Times New Roman" panose="02020603050405020304" pitchFamily="18" charset="0"/>
              </a:rPr>
              <a:t>, Semih Yalçın, Mustafa Turan, Mustafa Ekincikli, İlhan Aksoy ve </a:t>
            </a:r>
            <a:r>
              <a:rPr lang="tr-TR" dirty="0" err="1">
                <a:latin typeface="Times New Roman" panose="02020603050405020304" pitchFamily="18" charset="0"/>
                <a:cs typeface="Times New Roman" panose="02020603050405020304" pitchFamily="18" charset="0"/>
              </a:rPr>
              <a:t>Şarika</a:t>
            </a:r>
            <a:r>
              <a:rPr lang="tr-TR" dirty="0">
                <a:latin typeface="Times New Roman" panose="02020603050405020304" pitchFamily="18" charset="0"/>
                <a:cs typeface="Times New Roman" panose="02020603050405020304" pitchFamily="18" charset="0"/>
              </a:rPr>
              <a:t> Gedikli, Siyasal Kitabevi, Ankara 2004, s. 311-325. </a:t>
            </a:r>
          </a:p>
          <a:p>
            <a:pPr marL="0" indent="0" algn="just">
              <a:buNone/>
            </a:pPr>
            <a:r>
              <a:rPr lang="tr-TR" dirty="0">
                <a:latin typeface="Times New Roman" panose="02020603050405020304" pitchFamily="18" charset="0"/>
                <a:cs typeface="Times New Roman" panose="02020603050405020304" pitchFamily="18" charset="0"/>
              </a:rPr>
              <a:t>2.</a:t>
            </a:r>
            <a:r>
              <a:rPr lang="tr-TR" i="1" dirty="0">
                <a:latin typeface="Times New Roman" panose="02020603050405020304" pitchFamily="18" charset="0"/>
                <a:cs typeface="Times New Roman" panose="02020603050405020304" pitchFamily="18" charset="0"/>
              </a:rPr>
              <a:t>Türkiye Cumhuriyeti Tarihi, </a:t>
            </a:r>
            <a:r>
              <a:rPr lang="tr-TR" dirty="0">
                <a:latin typeface="Times New Roman" panose="02020603050405020304" pitchFamily="18" charset="0"/>
                <a:cs typeface="Times New Roman" panose="02020603050405020304" pitchFamily="18" charset="0"/>
              </a:rPr>
              <a:t>ed. Temuçin Faik Ertan, Siyasal Kitabevi, Ankara 2016, s. 181-207. </a:t>
            </a:r>
          </a:p>
          <a:p>
            <a:pPr marL="0" indent="0" algn="just">
              <a:buNone/>
            </a:pPr>
            <a:r>
              <a:rPr lang="tr-TR" dirty="0">
                <a:latin typeface="Times New Roman" panose="02020603050405020304" pitchFamily="18" charset="0"/>
                <a:cs typeface="Times New Roman" panose="02020603050405020304" pitchFamily="18" charset="0"/>
              </a:rPr>
              <a:t>3. </a:t>
            </a:r>
            <a:r>
              <a:rPr lang="tr-TR" i="1" dirty="0">
                <a:latin typeface="Times New Roman" panose="02020603050405020304" pitchFamily="18" charset="0"/>
                <a:cs typeface="Times New Roman" panose="02020603050405020304" pitchFamily="18" charset="0"/>
              </a:rPr>
              <a:t>Atatürk İlkeleri ve İnkılap Tarihi, </a:t>
            </a:r>
            <a:r>
              <a:rPr lang="tr-TR" dirty="0">
                <a:latin typeface="Times New Roman" panose="02020603050405020304" pitchFamily="18" charset="0"/>
                <a:cs typeface="Times New Roman" panose="02020603050405020304" pitchFamily="18" charset="0"/>
              </a:rPr>
              <a:t>Mehmet Akif Bal, Murathan Yayınları, Trabzon 2010, s. 228-255. </a:t>
            </a:r>
          </a:p>
          <a:p>
            <a:pPr marL="0" indent="0" algn="just">
              <a:buNone/>
            </a:pPr>
            <a:r>
              <a:rPr lang="tr-TR" dirty="0">
                <a:latin typeface="Times New Roman" panose="02020603050405020304" pitchFamily="18" charset="0"/>
                <a:cs typeface="Times New Roman" panose="02020603050405020304" pitchFamily="18" charset="0"/>
              </a:rPr>
              <a:t>4. </a:t>
            </a:r>
            <a:r>
              <a:rPr lang="tr-TR" i="1" dirty="0">
                <a:latin typeface="Times New Roman" panose="02020603050405020304" pitchFamily="18" charset="0"/>
                <a:cs typeface="Times New Roman" panose="02020603050405020304" pitchFamily="18" charset="0"/>
              </a:rPr>
              <a:t>Türk İnkılap Tarihi, </a:t>
            </a:r>
            <a:r>
              <a:rPr lang="tr-TR" dirty="0" err="1">
                <a:latin typeface="Times New Roman" panose="02020603050405020304" pitchFamily="18" charset="0"/>
                <a:cs typeface="Times New Roman" panose="02020603050405020304" pitchFamily="18" charset="0"/>
              </a:rPr>
              <a:t>Mevlüt</a:t>
            </a:r>
            <a:r>
              <a:rPr lang="tr-TR" dirty="0">
                <a:latin typeface="Times New Roman" panose="02020603050405020304" pitchFamily="18" charset="0"/>
                <a:cs typeface="Times New Roman" panose="02020603050405020304" pitchFamily="18" charset="0"/>
              </a:rPr>
              <a:t> </a:t>
            </a:r>
            <a:r>
              <a:rPr lang="tr-TR">
                <a:latin typeface="Times New Roman" panose="02020603050405020304" pitchFamily="18" charset="0"/>
                <a:cs typeface="Times New Roman" panose="02020603050405020304" pitchFamily="18" charset="0"/>
              </a:rPr>
              <a:t>Çelebi</a:t>
            </a:r>
            <a:r>
              <a:rPr lang="tr-TR" dirty="0">
                <a:latin typeface="Times New Roman" panose="02020603050405020304" pitchFamily="18" charset="0"/>
                <a:cs typeface="Times New Roman" panose="02020603050405020304" pitchFamily="18" charset="0"/>
              </a:rPr>
              <a:t>, Özal Matbaası, İzmir 2007, s. 130-145. </a:t>
            </a:r>
          </a:p>
        </p:txBody>
      </p:sp>
    </p:spTree>
    <p:extLst>
      <p:ext uri="{BB962C8B-B14F-4D97-AF65-F5344CB8AC3E}">
        <p14:creationId xmlns:p14="http://schemas.microsoft.com/office/powerpoint/2010/main" val="409719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p:spPr>
        <p:style>
          <a:lnRef idx="1">
            <a:schemeClr val="accent2"/>
          </a:lnRef>
          <a:fillRef idx="2">
            <a:schemeClr val="accent2"/>
          </a:fillRef>
          <a:effectRef idx="1">
            <a:schemeClr val="accent2"/>
          </a:effectRef>
          <a:fontRef idx="minor">
            <a:schemeClr val="dk1"/>
          </a:fontRef>
        </p:style>
        <p:txBody>
          <a:bodyPr>
            <a:noAutofit/>
          </a:bodyPr>
          <a:lstStyle/>
          <a:p>
            <a:r>
              <a:rPr lang="tr-TR" sz="2500" b="1" dirty="0"/>
              <a:t>1- HUKUK ALANINDA YAPILAN İNKILAPLAR</a:t>
            </a:r>
            <a:endParaRPr lang="tr-TR" sz="25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300" dirty="0">
                <a:solidFill>
                  <a:schemeClr val="dk1"/>
                </a:solidFill>
                <a:latin typeface="Times New Roman" pitchFamily="18" charset="0"/>
                <a:cs typeface="Times New Roman" pitchFamily="18" charset="0"/>
              </a:rPr>
              <a:t>Laik ve çağdaş esaslara dayalı bir cumhuriyet için çağın gereklerine uygun ve toplumsal gelişmeye zemin hazırlayan bir hukuk sisteminin kurulması zorunluluktur. 3 Mart 1924’te </a:t>
            </a:r>
            <a:r>
              <a:rPr lang="tr-TR" sz="2300" dirty="0" err="1">
                <a:solidFill>
                  <a:schemeClr val="dk1"/>
                </a:solidFill>
                <a:latin typeface="Times New Roman" pitchFamily="18" charset="0"/>
                <a:cs typeface="Times New Roman" pitchFamily="18" charset="0"/>
              </a:rPr>
              <a:t>Şer’iye</a:t>
            </a:r>
            <a:r>
              <a:rPr lang="tr-TR" sz="2300" dirty="0">
                <a:solidFill>
                  <a:schemeClr val="dk1"/>
                </a:solidFill>
                <a:latin typeface="Times New Roman" pitchFamily="18" charset="0"/>
                <a:cs typeface="Times New Roman" pitchFamily="18" charset="0"/>
              </a:rPr>
              <a:t> Mahkemelerinin kaldırılması ve ardından 1924 Anayasası’nın kabul edilmesi ile birlikte hukuk alanında yapılması gerekli düzenlemelere hız verilmiştir. Çeşitli komisyonlar oluşturularak Batılı ülkelerin yasaları incelenmiş, yeni bir hukuk anlayışının ortaya çıkması amaçlanmıştır. Bunun için öncelik yeni hukuk sistemini uygulayacak modern hukukçuların yetiştirilmesine verilmiş ve 1925 yılında Ankara'da Hukuk Mektebi açılmıştır. Fakat esas 1926 yılından itibaren büyük yenilikler yapılmaya başlanmıştır.</a:t>
            </a:r>
          </a:p>
          <a:p>
            <a:pPr algn="just"/>
            <a:endParaRPr lang="tr-TR" sz="22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5274460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p:spPr>
        <p:style>
          <a:lnRef idx="1">
            <a:schemeClr val="accent2"/>
          </a:lnRef>
          <a:fillRef idx="2">
            <a:schemeClr val="accent2"/>
          </a:fillRef>
          <a:effectRef idx="1">
            <a:schemeClr val="accent2"/>
          </a:effectRef>
          <a:fontRef idx="minor">
            <a:schemeClr val="dk1"/>
          </a:fontRef>
        </p:style>
        <p:txBody>
          <a:bodyPr>
            <a:noAutofit/>
          </a:bodyPr>
          <a:lstStyle/>
          <a:p>
            <a:r>
              <a:rPr lang="fi-FI" sz="2500" b="1" dirty="0"/>
              <a:t>A)  Medeni Kanunun Kabulü (4 Ekim 1926):</a:t>
            </a:r>
            <a:endParaRPr lang="tr-TR" sz="25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100" dirty="0">
                <a:solidFill>
                  <a:schemeClr val="dk1"/>
                </a:solidFill>
                <a:latin typeface="Times New Roman" pitchFamily="18" charset="0"/>
                <a:cs typeface="Times New Roman" pitchFamily="18" charset="0"/>
              </a:rPr>
              <a:t>Medeni hukuk, toplumsal hayatın düzenlenmesindeki temel kuralları kapsar. Evlenme, boşanma, miras vs. Türk tarihinin ilk Medeni Kanunu olan </a:t>
            </a:r>
            <a:r>
              <a:rPr lang="tr-TR" sz="2100" dirty="0" err="1">
                <a:solidFill>
                  <a:schemeClr val="dk1"/>
                </a:solidFill>
                <a:latin typeface="Times New Roman" pitchFamily="18" charset="0"/>
                <a:cs typeface="Times New Roman" pitchFamily="18" charset="0"/>
              </a:rPr>
              <a:t>Mecelle’nin</a:t>
            </a:r>
            <a:r>
              <a:rPr lang="tr-TR" sz="2100" dirty="0">
                <a:solidFill>
                  <a:schemeClr val="dk1"/>
                </a:solidFill>
                <a:latin typeface="Times New Roman" pitchFamily="18" charset="0"/>
                <a:cs typeface="Times New Roman" pitchFamily="18" charset="0"/>
              </a:rPr>
              <a:t> (1876) ihtiyaçları karşılayamaması üzerine İsviçre Medeni Hukuku esas alınarak düzenlenmiştir. </a:t>
            </a:r>
          </a:p>
          <a:p>
            <a:pPr marL="342900" indent="-342900" algn="just">
              <a:buFont typeface="Wingdings" panose="05000000000000000000" pitchFamily="2" charset="2"/>
              <a:buChar char="Ø"/>
            </a:pPr>
            <a:r>
              <a:rPr lang="tr-TR" sz="2100" dirty="0">
                <a:solidFill>
                  <a:schemeClr val="dk1"/>
                </a:solidFill>
                <a:latin typeface="Times New Roman" pitchFamily="18" charset="0"/>
                <a:cs typeface="Times New Roman" pitchFamily="18" charset="0"/>
              </a:rPr>
              <a:t>İsviçre Medeni Kanununun seçilmesinin nedeni modern ve pratik olmasıdır. Avrupa’da yürürlüğe giren en son medeni kanundur. Bu hukuk düzeni ile;</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Evlilikte tek eşlilik getirilmiştir.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Resmi nikah zorunlu olmuştur.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Kadınlara da boşanma, mirastan pay alma ve istediği mesleği seçme hakkı tanınmıştır.</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Şahitlikte kadın erkek eşitliği benimsenmiştir.</a:t>
            </a:r>
          </a:p>
          <a:p>
            <a:pPr marL="342900" indent="-342900" algn="just">
              <a:buFont typeface="Wingdings" panose="05000000000000000000" pitchFamily="2" charset="2"/>
              <a:buChar char="Ø"/>
            </a:pPr>
            <a:r>
              <a:rPr lang="tr-TR" sz="2100" dirty="0">
                <a:solidFill>
                  <a:schemeClr val="dk1"/>
                </a:solidFill>
                <a:latin typeface="Times New Roman" pitchFamily="18" charset="0"/>
                <a:cs typeface="Times New Roman" pitchFamily="18" charset="0"/>
              </a:rPr>
              <a:t> Medeni hukuka dayanarak borç, ticaret, icra, iflas yasaları da yeniden düzenlenmiştir. Bir süre sonra İtalyan örnekli Ceza Kanunu kabul edilmiştir (1 Mart 1926).</a:t>
            </a:r>
          </a:p>
          <a:p>
            <a:pPr algn="just"/>
            <a:endParaRPr lang="tr-TR" sz="23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428691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p:spPr>
        <p:style>
          <a:lnRef idx="1">
            <a:schemeClr val="accent2"/>
          </a:lnRef>
          <a:fillRef idx="2">
            <a:schemeClr val="accent2"/>
          </a:fillRef>
          <a:effectRef idx="1">
            <a:schemeClr val="accent2"/>
          </a:effectRef>
          <a:fontRef idx="minor">
            <a:schemeClr val="dk1"/>
          </a:fontRef>
        </p:style>
        <p:txBody>
          <a:bodyPr>
            <a:noAutofit/>
          </a:bodyPr>
          <a:lstStyle/>
          <a:p>
            <a:r>
              <a:rPr lang="tr-TR" sz="2500" b="1" dirty="0"/>
              <a:t>B)  Kadınlara Siyasi Hakların Verilmesi:</a:t>
            </a:r>
            <a:endParaRPr lang="tr-TR" sz="2500"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300" dirty="0">
                <a:solidFill>
                  <a:schemeClr val="dk1"/>
                </a:solidFill>
                <a:latin typeface="Times New Roman" pitchFamily="18" charset="0"/>
                <a:cs typeface="Times New Roman" pitchFamily="18" charset="0"/>
              </a:rPr>
              <a:t>Türk Medeni Kanunu, Türk kadınına çalışma hayatında, eğitimde, mirasta, aile hayatında ve toplumsal ilişkilerde çeşitli haklar kazandırmıştır. Ancak o günlerde siyasal haklar konusunda herhangi bir düzenleme yapılmamıştır. Atatürk’ün temel ilkelerinden biri olan halkçılık ilkesine de aykırı olan bu eşitsizliği gidermek için kadınlara yeni haklar tanınmıştır. Böylelikle;</a:t>
            </a:r>
          </a:p>
          <a:p>
            <a:pPr marL="342900" indent="-342900" algn="just">
              <a:buFont typeface="Arial" panose="020B0604020202020204" pitchFamily="34" charset="0"/>
              <a:buChar char="•"/>
            </a:pPr>
            <a:r>
              <a:rPr lang="tr-TR" sz="2300" dirty="0">
                <a:solidFill>
                  <a:schemeClr val="dk1"/>
                </a:solidFill>
                <a:latin typeface="Times New Roman" pitchFamily="18" charset="0"/>
                <a:cs typeface="Times New Roman" pitchFamily="18" charset="0"/>
              </a:rPr>
              <a:t>3 Nisan 1930 tarihinde kabul edilen yasayla kadınlara belediye seçimlerine katılma hakkı tanınmıştır.</a:t>
            </a:r>
          </a:p>
          <a:p>
            <a:pPr marL="342900" indent="-342900" algn="just">
              <a:buFont typeface="Arial" panose="020B0604020202020204" pitchFamily="34" charset="0"/>
              <a:buChar char="•"/>
            </a:pPr>
            <a:r>
              <a:rPr lang="tr-TR" sz="2300" dirty="0">
                <a:solidFill>
                  <a:schemeClr val="dk1"/>
                </a:solidFill>
                <a:latin typeface="Times New Roman" pitchFamily="18" charset="0"/>
                <a:cs typeface="Times New Roman" pitchFamily="18" charset="0"/>
              </a:rPr>
              <a:t>26 Ekim 1933’te kadınlar muhtar, ihtiyar heyeti seçme ve seçilme hakkına kavuşmuşlardır.</a:t>
            </a:r>
          </a:p>
          <a:p>
            <a:pPr marL="342900" indent="-342900" algn="just">
              <a:buFont typeface="Arial" panose="020B0604020202020204" pitchFamily="34" charset="0"/>
              <a:buChar char="•"/>
            </a:pPr>
            <a:r>
              <a:rPr lang="tr-TR" sz="2300" dirty="0">
                <a:solidFill>
                  <a:schemeClr val="dk1"/>
                </a:solidFill>
                <a:latin typeface="Times New Roman" pitchFamily="18" charset="0"/>
                <a:cs typeface="Times New Roman" pitchFamily="18" charset="0"/>
              </a:rPr>
              <a:t>5 Aralık 1934’te ise, milletvekili seçimlerine katılma (seçmen-aday) hakkı getirilmiştir. (1 Mart 1935’te V. Dönem TBMM’ye 18 bayan milletvekili seçilmiştir.)</a:t>
            </a:r>
          </a:p>
          <a:p>
            <a:pPr algn="just"/>
            <a:endParaRPr lang="tr-TR" sz="2300" dirty="0">
              <a:solidFill>
                <a:schemeClr val="dk1"/>
              </a:solidFill>
              <a:latin typeface="Times New Roman" pitchFamily="18" charset="0"/>
              <a:cs typeface="Times New Roman" pitchFamily="18" charset="0"/>
            </a:endParaRPr>
          </a:p>
          <a:p>
            <a:pPr algn="just"/>
            <a:endParaRPr lang="tr-TR" sz="22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36418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2-EĞİTİM VE ÖĞRETİMDE YAPILAN İNKILAPLAR </a:t>
            </a:r>
            <a:endParaRPr lang="tr-TR"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500" dirty="0">
                <a:solidFill>
                  <a:schemeClr val="dk1"/>
                </a:solidFill>
                <a:latin typeface="Times New Roman" pitchFamily="18" charset="0"/>
                <a:cs typeface="Times New Roman" pitchFamily="18" charset="0"/>
              </a:rPr>
              <a:t>Tanzimat’ın ilanıyla medreseler dışında ilköğretimden yükseköğretime kadar her aşamada Batı’da doğan ya da gelişen bilimlerin de okutulduğu yeni okullar açma ilkesi kabul edilmiştir. Eğitim öğretim kurumları İptidai, Rüştiye ve İdadi isimleriyle ilk, orta ve yüksek öğretim adı altında üç basamağa ayrılmıştır. Fakat bu tür uygulamalar öğretimde ikiliğe neden olmuş ve bu okullardan yetişenler arasında medreseli-mektepli mücadelesi baş göstermiştir. Öğretim kurumlarındaki bu ikiliğe çok geçmeden yabancı okullar da eklenmiş, eğitimin ulusal bir karakter kazanması zorunlu olmuştur. </a:t>
            </a:r>
          </a:p>
          <a:p>
            <a:pPr algn="just"/>
            <a:endParaRPr lang="tr-TR" sz="18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193636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A)</a:t>
            </a:r>
            <a:r>
              <a:rPr lang="tr-TR" sz="2800" b="1" dirty="0" err="1"/>
              <a:t>Tevhid</a:t>
            </a:r>
            <a:r>
              <a:rPr lang="tr-TR" sz="2800" b="1" dirty="0"/>
              <a:t>-i Tedrisat Kanunu (3 Mart 1924)</a:t>
            </a:r>
            <a:endParaRPr lang="tr-TR" dirty="0"/>
          </a:p>
        </p:txBody>
      </p:sp>
      <p:sp>
        <p:nvSpPr>
          <p:cNvPr id="3" name="2 Alt Başlık"/>
          <p:cNvSpPr>
            <a:spLocks noGrp="1"/>
          </p:cNvSpPr>
          <p:nvPr>
            <p:ph type="subTitle" idx="1"/>
          </p:nvPr>
        </p:nvSpPr>
        <p:spPr bwMode="blackWhite">
          <a:xfrm>
            <a:off x="683568" y="1124744"/>
            <a:ext cx="7776864" cy="5328592"/>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200" dirty="0" err="1">
                <a:solidFill>
                  <a:schemeClr val="dk1"/>
                </a:solidFill>
                <a:latin typeface="Times New Roman" pitchFamily="18" charset="0"/>
                <a:cs typeface="Times New Roman" pitchFamily="18" charset="0"/>
              </a:rPr>
              <a:t>Tevhid</a:t>
            </a:r>
            <a:r>
              <a:rPr lang="tr-TR" sz="2200" dirty="0">
                <a:solidFill>
                  <a:schemeClr val="dk1"/>
                </a:solidFill>
                <a:latin typeface="Times New Roman" pitchFamily="18" charset="0"/>
                <a:cs typeface="Times New Roman" pitchFamily="18" charset="0"/>
              </a:rPr>
              <a:t>-i Tedrisat kanunu ile, Türkiye içerisindeki bütün öğretim kurumları Milli Eğitim Bakanlığına bağlanmıştır. Öğretimin birleştirilmesi ile 19. yüzyıl sonlarından beri devam eden medrese - okul (mektep) ikiliğine son verilmiştir. Eski eğitim kurumları kaldırılmış ve medreseler kapatılmıştır. Böylelikle öğretim kurumlarındaki medrese-okul, yabancı okul şeklindeki bölünmüşlüğe son verilmiş, eğitim kurumları üzerinde devlet kontrolü ve denetimi sağlanmıştır. Din uzmanları yetiştirmek için üniversite bünyesinde bir ilahiyat fakültesi kurulmasına karar verilmiştir. </a:t>
            </a:r>
          </a:p>
          <a:p>
            <a:pPr algn="just"/>
            <a:r>
              <a:rPr lang="tr-TR" sz="2200" dirty="0">
                <a:solidFill>
                  <a:schemeClr val="dk1"/>
                </a:solidFill>
                <a:latin typeface="Times New Roman" pitchFamily="18" charset="0"/>
                <a:cs typeface="Times New Roman" pitchFamily="18" charset="0"/>
              </a:rPr>
              <a:t>Kısaca bu kanunla çağdaş, bilimsel, laik ve ulusal nitelikli eğitim ve öğretim amaçlanmıştır. Karma eğitim modeline geçilmiş, tüm okullar devlet denetimine alınmıştır. Yabancı azınlık okulları da bu yasayla denetlenmeye başlanmıştır. Bu okullara Türk öğretmenler tarafından Türkçe okutulmak üzere kültür dersleri konmuştur.</a:t>
            </a:r>
          </a:p>
          <a:p>
            <a:pPr marL="342900" indent="-342900" algn="just">
              <a:buFont typeface="Arial" panose="020B0604020202020204" pitchFamily="34" charset="0"/>
              <a:buChar char="•"/>
            </a:pPr>
            <a:endParaRPr lang="tr-TR" sz="24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92516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B) Yeni Harflerin Kabulü (1 Kasım 1928)</a:t>
            </a:r>
            <a:endParaRPr lang="tr-TR" dirty="0"/>
          </a:p>
        </p:txBody>
      </p:sp>
      <p:sp>
        <p:nvSpPr>
          <p:cNvPr id="3" name="2 Alt Başlık"/>
          <p:cNvSpPr>
            <a:spLocks noGrp="1"/>
          </p:cNvSpPr>
          <p:nvPr>
            <p:ph type="subTitle" idx="1"/>
          </p:nvPr>
        </p:nvSpPr>
        <p:spPr bwMode="blackWhite">
          <a:xfrm>
            <a:off x="683568" y="1124744"/>
            <a:ext cx="7776864" cy="5184576"/>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100" dirty="0">
                <a:solidFill>
                  <a:schemeClr val="dk1"/>
                </a:solidFill>
                <a:latin typeface="Times New Roman" pitchFamily="18" charset="0"/>
                <a:cs typeface="Times New Roman" pitchFamily="18" charset="0"/>
              </a:rPr>
              <a:t>Arap kökenli alfabenin okuma ve yazmada doğurduğu güçlükler ve Türkçenin ses yapısına uygun olmaması sıkıntılar yaratmış, okuma-yazma bilenlerin sayısının düşük kalmasına yol açmıştır. II. Meşrutiyet döneminde mevcut alfabenin ıslahı için çalışmalar yapılmış fakat </a:t>
            </a:r>
            <a:r>
              <a:rPr lang="tr-TR" sz="2100" dirty="0" err="1">
                <a:solidFill>
                  <a:schemeClr val="dk1"/>
                </a:solidFill>
                <a:latin typeface="Times New Roman" pitchFamily="18" charset="0"/>
                <a:cs typeface="Times New Roman" pitchFamily="18" charset="0"/>
              </a:rPr>
              <a:t>I.Dünya</a:t>
            </a:r>
            <a:r>
              <a:rPr lang="tr-TR" sz="2100" dirty="0">
                <a:solidFill>
                  <a:schemeClr val="dk1"/>
                </a:solidFill>
                <a:latin typeface="Times New Roman" pitchFamily="18" charset="0"/>
                <a:cs typeface="Times New Roman" pitchFamily="18" charset="0"/>
              </a:rPr>
              <a:t> Savaşı nedeniyle kesintiye uğramıştır. Mustafa Kemal için alfabe, modernleşen Türk toplumu için çözümlenmesi gereken bir sorun olmuştur.</a:t>
            </a:r>
          </a:p>
          <a:p>
            <a:pPr algn="just"/>
            <a:r>
              <a:rPr lang="tr-TR" sz="2100" dirty="0">
                <a:solidFill>
                  <a:schemeClr val="dk1"/>
                </a:solidFill>
                <a:latin typeface="Times New Roman" pitchFamily="18" charset="0"/>
                <a:cs typeface="Times New Roman" pitchFamily="18" charset="0"/>
              </a:rPr>
              <a:t>Okuma yazma oranını artırıp, Batı ile ilişkileri güçlendirmek ve eğitim- kültür faaliyetlerini geliştirmek amacıyla yeni harfler kabul edilmiştir. Bu yasa ile birlikte;</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Millet mektepleri adı verilen okullar açılmıştır.</a:t>
            </a:r>
          </a:p>
          <a:p>
            <a:pPr marL="342900" indent="-342900" algn="just">
              <a:buFont typeface="Wingdings" panose="05000000000000000000" pitchFamily="2" charset="2"/>
              <a:buChar char="Ø"/>
            </a:pPr>
            <a:r>
              <a:rPr lang="tr-TR" sz="2100" dirty="0">
                <a:solidFill>
                  <a:schemeClr val="dk1"/>
                </a:solidFill>
                <a:latin typeface="Times New Roman" pitchFamily="18" charset="0"/>
                <a:cs typeface="Times New Roman" pitchFamily="18" charset="0"/>
              </a:rPr>
              <a:t>Millet Mektepleri yeni alfabenin topluma öğretilmesi ve yeni bilgilerin aktarılması konusunda önemli bir işlev görmüştür. </a:t>
            </a:r>
          </a:p>
          <a:p>
            <a:pPr marL="342900" indent="-342900" algn="just">
              <a:buFont typeface="Arial" panose="020B0604020202020204" pitchFamily="34" charset="0"/>
              <a:buChar char="•"/>
            </a:pPr>
            <a:r>
              <a:rPr lang="tr-TR" sz="2100" dirty="0">
                <a:solidFill>
                  <a:schemeClr val="dk1"/>
                </a:solidFill>
                <a:latin typeface="Times New Roman" pitchFamily="18" charset="0"/>
                <a:cs typeface="Times New Roman" pitchFamily="18" charset="0"/>
              </a:rPr>
              <a:t>Okuma yazma oranı ve kitap sayısı artmıştır. İlkokul, ortaokul ve mesleki liselerin yapımı ve yaygınlaşmasına önem verilmiştir.</a:t>
            </a: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307399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C) Üniversiteler</a:t>
            </a:r>
            <a:endParaRPr lang="tr-TR" dirty="0"/>
          </a:p>
        </p:txBody>
      </p:sp>
      <p:sp>
        <p:nvSpPr>
          <p:cNvPr id="3" name="2 Alt Başlık"/>
          <p:cNvSpPr>
            <a:spLocks noGrp="1"/>
          </p:cNvSpPr>
          <p:nvPr>
            <p:ph type="subTitle" idx="1"/>
          </p:nvPr>
        </p:nvSpPr>
        <p:spPr bwMode="blackWhite">
          <a:xfrm>
            <a:off x="683568" y="1124744"/>
            <a:ext cx="7776864" cy="5400600"/>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600" dirty="0">
                <a:solidFill>
                  <a:schemeClr val="dk1"/>
                </a:solidFill>
                <a:latin typeface="Times New Roman" pitchFamily="18" charset="0"/>
                <a:cs typeface="Times New Roman" pitchFamily="18" charset="0"/>
              </a:rPr>
              <a:t>Medreselerin kapatılmasından sonra yükseköğretim için çalışmalar yapılmış, 1933 yılında kurulan Darülfünun yerine İstanbul Üniversitesi açılarak, yeni öğretim anlayışı doğrultusunda çalışmalar yapılmıştır. İstanbul Üniversitesi'nde yapılan çalışmalarda, Almanya’da Nazi yönetiminin baskısından kaçan bilim adamlarının da katkısı olmuştur.</a:t>
            </a:r>
          </a:p>
          <a:p>
            <a:pPr algn="just"/>
            <a:r>
              <a:rPr lang="tr-TR" sz="2600" dirty="0">
                <a:solidFill>
                  <a:schemeClr val="dk1"/>
                </a:solidFill>
                <a:latin typeface="Times New Roman" pitchFamily="18" charset="0"/>
                <a:cs typeface="Times New Roman" pitchFamily="18" charset="0"/>
              </a:rPr>
              <a:t>9 Ocak 1936’da  Ankara Dil ve Tarih Coğrafya Fakültesi açılmıştır.</a:t>
            </a:r>
          </a:p>
          <a:p>
            <a:pPr marL="342900" indent="-342900" algn="just">
              <a:buFont typeface="Arial" panose="020B0604020202020204" pitchFamily="34" charset="0"/>
              <a:buChar char="•"/>
            </a:pPr>
            <a:endParaRPr lang="tr-TR" sz="205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p:txBody>
      </p:sp>
    </p:spTree>
    <p:extLst>
      <p:ext uri="{BB962C8B-B14F-4D97-AF65-F5344CB8AC3E}">
        <p14:creationId xmlns:p14="http://schemas.microsoft.com/office/powerpoint/2010/main" val="194706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0"/>
            <a:ext cx="7772400" cy="1124744"/>
          </a:xfrm>
          <a:solidFill>
            <a:srgbClr val="FFC000"/>
          </a:solidFill>
        </p:spPr>
        <p:style>
          <a:lnRef idx="1">
            <a:schemeClr val="accent2"/>
          </a:lnRef>
          <a:fillRef idx="2">
            <a:schemeClr val="accent2"/>
          </a:fillRef>
          <a:effectRef idx="1">
            <a:schemeClr val="accent2"/>
          </a:effectRef>
          <a:fontRef idx="minor">
            <a:schemeClr val="dk1"/>
          </a:fontRef>
        </p:style>
        <p:txBody>
          <a:bodyPr>
            <a:normAutofit/>
          </a:bodyPr>
          <a:lstStyle/>
          <a:p>
            <a:r>
              <a:rPr lang="tr-TR" sz="2800" b="1" dirty="0"/>
              <a:t>D) Türk Tarih Kurumu (12 Nisan 1931)</a:t>
            </a:r>
            <a:endParaRPr lang="tr-TR" dirty="0"/>
          </a:p>
        </p:txBody>
      </p:sp>
      <p:sp>
        <p:nvSpPr>
          <p:cNvPr id="3" name="2 Alt Başlık"/>
          <p:cNvSpPr>
            <a:spLocks noGrp="1"/>
          </p:cNvSpPr>
          <p:nvPr>
            <p:ph type="subTitle" idx="1"/>
          </p:nvPr>
        </p:nvSpPr>
        <p:spPr bwMode="blackWhite">
          <a:xfrm>
            <a:off x="683568" y="1124744"/>
            <a:ext cx="7776864" cy="5400600"/>
          </a:xfrm>
        </p:spPr>
        <p:style>
          <a:lnRef idx="1">
            <a:schemeClr val="accent5"/>
          </a:lnRef>
          <a:fillRef idx="2">
            <a:schemeClr val="accent5"/>
          </a:fillRef>
          <a:effectRef idx="1">
            <a:schemeClr val="accent5"/>
          </a:effectRef>
          <a:fontRef idx="minor">
            <a:schemeClr val="dk1"/>
          </a:fontRef>
        </p:style>
        <p:txBody>
          <a:bodyPr>
            <a:noAutofit/>
          </a:bodyPr>
          <a:lstStyle/>
          <a:p>
            <a:pPr algn="just"/>
            <a:r>
              <a:rPr lang="tr-TR" sz="2200" dirty="0">
                <a:solidFill>
                  <a:schemeClr val="dk1"/>
                </a:solidFill>
                <a:latin typeface="Times New Roman" pitchFamily="18" charset="0"/>
                <a:cs typeface="Times New Roman" pitchFamily="18" charset="0"/>
              </a:rPr>
              <a:t>Mustafa Kemal’in direktifi ile Türk tarihinin ilk kaynaklardan araştırılması ve ulusal tarih bilinci yaratmak amacıyla kurulmuştur. Türk tarihinin bilimsel olarak araştırılması için Osmanlı ve Selçuklu öncesine yönelik çalışmalar yapılmış, tarih ders kitapları hazırlanmıştır.</a:t>
            </a:r>
          </a:p>
          <a:p>
            <a:pPr marL="342900" indent="-342900" algn="just">
              <a:buFont typeface="Arial" panose="020B0604020202020204" pitchFamily="34" charset="0"/>
              <a:buChar char="•"/>
            </a:pPr>
            <a:endParaRPr lang="tr-TR" sz="2050" dirty="0">
              <a:solidFill>
                <a:schemeClr val="dk1"/>
              </a:solidFill>
              <a:latin typeface="Times New Roman" pitchFamily="18" charset="0"/>
              <a:cs typeface="Times New Roman" pitchFamily="18" charset="0"/>
            </a:endParaRPr>
          </a:p>
          <a:p>
            <a:pPr algn="just"/>
            <a:endParaRPr lang="tr-TR" sz="2600" dirty="0">
              <a:solidFill>
                <a:schemeClr val="dk1"/>
              </a:solidFill>
              <a:latin typeface="Times New Roman" pitchFamily="18" charset="0"/>
              <a:cs typeface="Times New Roman" pitchFamily="18" charset="0"/>
            </a:endParaRPr>
          </a:p>
          <a:p>
            <a:pPr algn="just"/>
            <a:endParaRPr lang="tr-TR" sz="2400" dirty="0">
              <a:latin typeface="Times New Roman" pitchFamily="18" charset="0"/>
              <a:cs typeface="Times New Roman" pitchFamily="18" charset="0"/>
            </a:endParaRPr>
          </a:p>
          <a:p>
            <a:pPr algn="just"/>
            <a:r>
              <a:rPr lang="tr-TR" sz="2200" dirty="0">
                <a:solidFill>
                  <a:schemeClr val="dk1"/>
                </a:solidFill>
                <a:latin typeface="Times New Roman" pitchFamily="18" charset="0"/>
                <a:cs typeface="Times New Roman" pitchFamily="18" charset="0"/>
              </a:rPr>
              <a:t>Cumhuriyet öncesinde aydınlar Arapça ve Farsça ağırlıklı bir dil konuşurken halk daha sade bir Türkçe konuşmaktaydı. Tanzimat’tan sonra Türk dilinde kullanılan yabancı kökenli kelimelere Fransızca da eklenmiş, dil birliği tamamen bozulmuştu. Dolayısıyla bu kurum Türkçeyi yabancı dillerin etkisinden kurtarıp, bilim ve kültür dili yapabilmek amacıyla kurulmuştur. Türkçe  sözcükler üreterek yoğun bir şekilde çalışılmıştır.</a:t>
            </a:r>
          </a:p>
        </p:txBody>
      </p:sp>
      <p:sp>
        <p:nvSpPr>
          <p:cNvPr id="4" name="1 Başlık"/>
          <p:cNvSpPr txBox="1">
            <a:spLocks/>
          </p:cNvSpPr>
          <p:nvPr/>
        </p:nvSpPr>
        <p:spPr>
          <a:xfrm>
            <a:off x="683568" y="2924944"/>
            <a:ext cx="7772400" cy="1124744"/>
          </a:xfrm>
          <a:prstGeom prst="rect">
            <a:avLst/>
          </a:prstGeom>
          <a:solidFill>
            <a:srgbClr val="FFC000"/>
          </a:solidFill>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de-DE" sz="2800" b="1" dirty="0"/>
              <a:t>E) Türk </a:t>
            </a:r>
            <a:r>
              <a:rPr lang="de-DE" sz="2800" b="1" dirty="0" err="1"/>
              <a:t>Dil</a:t>
            </a:r>
            <a:r>
              <a:rPr lang="de-DE" sz="2800" b="1" dirty="0"/>
              <a:t> </a:t>
            </a:r>
            <a:r>
              <a:rPr lang="de-DE" sz="2800" b="1" dirty="0" err="1"/>
              <a:t>Kurumu</a:t>
            </a:r>
            <a:r>
              <a:rPr lang="de-DE" sz="2800" b="1" dirty="0"/>
              <a:t> (12 </a:t>
            </a:r>
            <a:r>
              <a:rPr lang="de-DE" sz="2800" b="1" dirty="0" err="1"/>
              <a:t>Temmuz</a:t>
            </a:r>
            <a:r>
              <a:rPr lang="de-DE" sz="2800" b="1" dirty="0"/>
              <a:t> 1932)</a:t>
            </a:r>
            <a:endParaRPr lang="tr-TR" dirty="0"/>
          </a:p>
        </p:txBody>
      </p:sp>
    </p:spTree>
    <p:extLst>
      <p:ext uri="{BB962C8B-B14F-4D97-AF65-F5344CB8AC3E}">
        <p14:creationId xmlns:p14="http://schemas.microsoft.com/office/powerpoint/2010/main" val="3317692766"/>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B2A35F5D4F58EB4F87C4BBBE2C90C509" ma:contentTypeVersion="3" ma:contentTypeDescription="Yeni belge oluşturun." ma:contentTypeScope="" ma:versionID="19d9600d2fd04dce95c66e120a6b7dae">
  <xsd:schema xmlns:xsd="http://www.w3.org/2001/XMLSchema" xmlns:xs="http://www.w3.org/2001/XMLSchema" xmlns:p="http://schemas.microsoft.com/office/2006/metadata/properties" xmlns:ns2="2538e9fc-d675-49a7-ad0f-10fec02c68b0" targetNamespace="http://schemas.microsoft.com/office/2006/metadata/properties" ma:root="true" ma:fieldsID="519ede66e5ae3e450cbb883b2a5c2bbf" ns2:_="">
    <xsd:import namespace="2538e9fc-d675-49a7-ad0f-10fec02c68b0"/>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38e9fc-d675-49a7-ad0f-10fec02c68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09D670-9190-4071-9A59-51015284EC40}"/>
</file>

<file path=customXml/itemProps2.xml><?xml version="1.0" encoding="utf-8"?>
<ds:datastoreItem xmlns:ds="http://schemas.openxmlformats.org/officeDocument/2006/customXml" ds:itemID="{752880CC-1B8E-427C-A39E-6C1A6DD27984}"/>
</file>

<file path=customXml/itemProps3.xml><?xml version="1.0" encoding="utf-8"?>
<ds:datastoreItem xmlns:ds="http://schemas.openxmlformats.org/officeDocument/2006/customXml" ds:itemID="{125EDC80-3950-480D-8200-6D0F9B7AFA69}"/>
</file>

<file path=docProps/app.xml><?xml version="1.0" encoding="utf-8"?>
<Properties xmlns="http://schemas.openxmlformats.org/officeDocument/2006/extended-properties" xmlns:vt="http://schemas.openxmlformats.org/officeDocument/2006/docPropsVTypes">
  <Template/>
  <TotalTime>611</TotalTime>
  <Words>1855</Words>
  <Application>Microsoft Office PowerPoint</Application>
  <PresentationFormat>Ekran Gösterisi (4:3)</PresentationFormat>
  <Paragraphs>111</Paragraphs>
  <Slides>18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18</vt:i4>
      </vt:variant>
    </vt:vector>
  </HeadingPairs>
  <TitlesOfParts>
    <vt:vector size="23" baseType="lpstr">
      <vt:lpstr>Arial</vt:lpstr>
      <vt:lpstr>Calibri</vt:lpstr>
      <vt:lpstr>Times New Roman</vt:lpstr>
      <vt:lpstr>Wingdings</vt:lpstr>
      <vt:lpstr>Ofis Teması</vt:lpstr>
      <vt:lpstr>İNKILAPLAR</vt:lpstr>
      <vt:lpstr>1- HUKUK ALANINDA YAPILAN İNKILAPLAR</vt:lpstr>
      <vt:lpstr>A)  Medeni Kanunun Kabulü (4 Ekim 1926):</vt:lpstr>
      <vt:lpstr>B)  Kadınlara Siyasi Hakların Verilmesi:</vt:lpstr>
      <vt:lpstr>2-EĞİTİM VE ÖĞRETİMDE YAPILAN İNKILAPLAR </vt:lpstr>
      <vt:lpstr>A)Tevhid-i Tedrisat Kanunu (3 Mart 1924)</vt:lpstr>
      <vt:lpstr>B) Yeni Harflerin Kabulü (1 Kasım 1928)</vt:lpstr>
      <vt:lpstr>C) Üniversiteler</vt:lpstr>
      <vt:lpstr>D) Türk Tarih Kurumu (12 Nisan 1931)</vt:lpstr>
      <vt:lpstr>3-SOSYAL ALANDA YAPILAN İNKILAPLAR A) Tekke, Zaviye ve Türbelerin Kapatılması (30 Kasım 1925)</vt:lpstr>
      <vt:lpstr>A) Tekke, Zaviye ve Türbelerin Kapatılması (30 Kasım 1925)</vt:lpstr>
      <vt:lpstr>B) Kıyafette Değişiklik (25 Kasım 1925- 3 Aralık 1934)</vt:lpstr>
      <vt:lpstr>C) Soyadı Kanunun Kabulü (21 Haziran 1934)</vt:lpstr>
      <vt:lpstr>D) Zaman, Ağırlık ve Uzunluk Ölçülerinin Değişimi</vt:lpstr>
      <vt:lpstr>4) EKONOMİ ALANINDA YAPILAN İNKILAPLAR</vt:lpstr>
      <vt:lpstr>İzmir İktisat Kongresi (18 Şubat - 4 Mart 1923)</vt:lpstr>
      <vt:lpstr>İzmir İktisat Kongresi’nin Uygulanışı</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MİLLİ MÜCADELEDE CEPHELER</dc:title>
  <dc:creator>user</dc:creator>
  <cp:lastModifiedBy>Bengi Kumbul</cp:lastModifiedBy>
  <cp:revision>96</cp:revision>
  <dcterms:created xsi:type="dcterms:W3CDTF">2020-03-20T10:01:54Z</dcterms:created>
  <dcterms:modified xsi:type="dcterms:W3CDTF">2024-03-17T13:01:16Z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0x010100B2A35F5D4F58EB4F87C4BBBE2C90C509</vt:lpwstr>
  </property>
</Properties>
</file>