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2" r:id="rId9"/>
    <p:sldId id="263" r:id="rId10"/>
    <p:sldId id="264" r:id="rId11"/>
    <p:sldId id="265" r:id="rId12"/>
    <p:sldId id="266" r:id="rId13"/>
    <p:sldId id="269" r:id="rId1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1888A230-539F-4956-A9CF-F8EF5F48E025}" type="datetimeFigureOut">
              <a:rPr lang="tr-TR" smtClean="0"/>
              <a:t>22.04.2024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594332E-52CD-4175-BDA0-1A36987EF33C}" type="slidenum">
              <a:rPr lang="tr-TR" smtClean="0"/>
              <a:t>‹#›</a:t>
            </a:fld>
            <a:endParaRPr lang="tr-TR"/>
          </a:p>
        </p:txBody>
      </p:sp>
    </p:spTree>
    <p:extLst>
      <p:ext uri="{BB962C8B-B14F-4D97-AF65-F5344CB8AC3E}">
        <p14:creationId xmlns:p14="http://schemas.microsoft.com/office/powerpoint/2010/main" val="3365345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1888A230-539F-4956-A9CF-F8EF5F48E025}" type="datetimeFigureOut">
              <a:rPr lang="tr-TR" smtClean="0"/>
              <a:t>22.04.2024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594332E-52CD-4175-BDA0-1A36987EF33C}" type="slidenum">
              <a:rPr lang="tr-TR" smtClean="0"/>
              <a:t>‹#›</a:t>
            </a:fld>
            <a:endParaRPr lang="tr-TR"/>
          </a:p>
        </p:txBody>
      </p:sp>
    </p:spTree>
    <p:extLst>
      <p:ext uri="{BB962C8B-B14F-4D97-AF65-F5344CB8AC3E}">
        <p14:creationId xmlns:p14="http://schemas.microsoft.com/office/powerpoint/2010/main" val="192559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1888A230-539F-4956-A9CF-F8EF5F48E025}" type="datetimeFigureOut">
              <a:rPr lang="tr-TR" smtClean="0"/>
              <a:t>22.04.2024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594332E-52CD-4175-BDA0-1A36987EF33C}" type="slidenum">
              <a:rPr lang="tr-TR" smtClean="0"/>
              <a:t>‹#›</a:t>
            </a:fld>
            <a:endParaRPr lang="tr-TR"/>
          </a:p>
        </p:txBody>
      </p:sp>
    </p:spTree>
    <p:extLst>
      <p:ext uri="{BB962C8B-B14F-4D97-AF65-F5344CB8AC3E}">
        <p14:creationId xmlns:p14="http://schemas.microsoft.com/office/powerpoint/2010/main" val="2731536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1888A230-539F-4956-A9CF-F8EF5F48E025}" type="datetimeFigureOut">
              <a:rPr lang="tr-TR" smtClean="0"/>
              <a:t>22.04.2024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594332E-52CD-4175-BDA0-1A36987EF33C}" type="slidenum">
              <a:rPr lang="tr-TR" smtClean="0"/>
              <a:t>‹#›</a:t>
            </a:fld>
            <a:endParaRPr lang="tr-TR"/>
          </a:p>
        </p:txBody>
      </p:sp>
    </p:spTree>
    <p:extLst>
      <p:ext uri="{BB962C8B-B14F-4D97-AF65-F5344CB8AC3E}">
        <p14:creationId xmlns:p14="http://schemas.microsoft.com/office/powerpoint/2010/main" val="377696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1888A230-539F-4956-A9CF-F8EF5F48E025}" type="datetimeFigureOut">
              <a:rPr lang="tr-TR" smtClean="0"/>
              <a:t>22.04.2024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B594332E-52CD-4175-BDA0-1A36987EF33C}" type="slidenum">
              <a:rPr lang="tr-TR" smtClean="0"/>
              <a:t>‹#›</a:t>
            </a:fld>
            <a:endParaRPr lang="tr-TR"/>
          </a:p>
        </p:txBody>
      </p:sp>
    </p:spTree>
    <p:extLst>
      <p:ext uri="{BB962C8B-B14F-4D97-AF65-F5344CB8AC3E}">
        <p14:creationId xmlns:p14="http://schemas.microsoft.com/office/powerpoint/2010/main" val="630642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1888A230-539F-4956-A9CF-F8EF5F48E025}" type="datetimeFigureOut">
              <a:rPr lang="tr-TR" smtClean="0"/>
              <a:t>22.04.2024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594332E-52CD-4175-BDA0-1A36987EF33C}" type="slidenum">
              <a:rPr lang="tr-TR" smtClean="0"/>
              <a:t>‹#›</a:t>
            </a:fld>
            <a:endParaRPr lang="tr-TR"/>
          </a:p>
        </p:txBody>
      </p:sp>
    </p:spTree>
    <p:extLst>
      <p:ext uri="{BB962C8B-B14F-4D97-AF65-F5344CB8AC3E}">
        <p14:creationId xmlns:p14="http://schemas.microsoft.com/office/powerpoint/2010/main" val="60387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1888A230-539F-4956-A9CF-F8EF5F48E025}" type="datetimeFigureOut">
              <a:rPr lang="tr-TR" smtClean="0"/>
              <a:t>22.04.2024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B594332E-52CD-4175-BDA0-1A36987EF33C}" type="slidenum">
              <a:rPr lang="tr-TR" smtClean="0"/>
              <a:t>‹#›</a:t>
            </a:fld>
            <a:endParaRPr lang="tr-TR"/>
          </a:p>
        </p:txBody>
      </p:sp>
    </p:spTree>
    <p:extLst>
      <p:ext uri="{BB962C8B-B14F-4D97-AF65-F5344CB8AC3E}">
        <p14:creationId xmlns:p14="http://schemas.microsoft.com/office/powerpoint/2010/main" val="145298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1888A230-539F-4956-A9CF-F8EF5F48E025}" type="datetimeFigureOut">
              <a:rPr lang="tr-TR" smtClean="0"/>
              <a:t>22.04.2024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B594332E-52CD-4175-BDA0-1A36987EF33C}" type="slidenum">
              <a:rPr lang="tr-TR" smtClean="0"/>
              <a:t>‹#›</a:t>
            </a:fld>
            <a:endParaRPr lang="tr-TR"/>
          </a:p>
        </p:txBody>
      </p:sp>
    </p:spTree>
    <p:extLst>
      <p:ext uri="{BB962C8B-B14F-4D97-AF65-F5344CB8AC3E}">
        <p14:creationId xmlns:p14="http://schemas.microsoft.com/office/powerpoint/2010/main" val="1178883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888A230-539F-4956-A9CF-F8EF5F48E025}" type="datetimeFigureOut">
              <a:rPr lang="tr-TR" smtClean="0"/>
              <a:t>22.04.2024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B594332E-52CD-4175-BDA0-1A36987EF33C}" type="slidenum">
              <a:rPr lang="tr-TR" smtClean="0"/>
              <a:t>‹#›</a:t>
            </a:fld>
            <a:endParaRPr lang="tr-TR"/>
          </a:p>
        </p:txBody>
      </p:sp>
    </p:spTree>
    <p:extLst>
      <p:ext uri="{BB962C8B-B14F-4D97-AF65-F5344CB8AC3E}">
        <p14:creationId xmlns:p14="http://schemas.microsoft.com/office/powerpoint/2010/main" val="146541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1888A230-539F-4956-A9CF-F8EF5F48E025}" type="datetimeFigureOut">
              <a:rPr lang="tr-TR" smtClean="0"/>
              <a:t>22.04.2024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594332E-52CD-4175-BDA0-1A36987EF33C}" type="slidenum">
              <a:rPr lang="tr-TR" smtClean="0"/>
              <a:t>‹#›</a:t>
            </a:fld>
            <a:endParaRPr lang="tr-TR"/>
          </a:p>
        </p:txBody>
      </p:sp>
    </p:spTree>
    <p:extLst>
      <p:ext uri="{BB962C8B-B14F-4D97-AF65-F5344CB8AC3E}">
        <p14:creationId xmlns:p14="http://schemas.microsoft.com/office/powerpoint/2010/main" val="47539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1888A230-539F-4956-A9CF-F8EF5F48E025}" type="datetimeFigureOut">
              <a:rPr lang="tr-TR" smtClean="0"/>
              <a:t>22.04.2024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B594332E-52CD-4175-BDA0-1A36987EF33C}" type="slidenum">
              <a:rPr lang="tr-TR" smtClean="0"/>
              <a:t>‹#›</a:t>
            </a:fld>
            <a:endParaRPr lang="tr-TR"/>
          </a:p>
        </p:txBody>
      </p:sp>
    </p:spTree>
    <p:extLst>
      <p:ext uri="{BB962C8B-B14F-4D97-AF65-F5344CB8AC3E}">
        <p14:creationId xmlns:p14="http://schemas.microsoft.com/office/powerpoint/2010/main" val="3783971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8A230-539F-4956-A9CF-F8EF5F48E025}" type="datetimeFigureOut">
              <a:rPr lang="tr-TR" smtClean="0"/>
              <a:t>22.04.2024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94332E-52CD-4175-BDA0-1A36987EF33C}" type="slidenum">
              <a:rPr lang="tr-TR" smtClean="0"/>
              <a:t>‹#›</a:t>
            </a:fld>
            <a:endParaRPr lang="tr-TR"/>
          </a:p>
        </p:txBody>
      </p:sp>
    </p:spTree>
    <p:extLst>
      <p:ext uri="{BB962C8B-B14F-4D97-AF65-F5344CB8AC3E}">
        <p14:creationId xmlns:p14="http://schemas.microsoft.com/office/powerpoint/2010/main" val="1211353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450762"/>
            <a:ext cx="9144000" cy="978794"/>
          </a:xfrm>
          <a:solidFill>
            <a:schemeClr val="accent2">
              <a:lumMod val="75000"/>
            </a:schemeClr>
          </a:solidFill>
          <a:ln>
            <a:solidFill>
              <a:srgbClr val="FF0000"/>
            </a:solidFill>
          </a:ln>
        </p:spPr>
        <p:txBody>
          <a:bodyPr>
            <a:normAutofit/>
          </a:bodyPr>
          <a:lstStyle/>
          <a:p>
            <a:r>
              <a:rPr lang="tr-TR" sz="5400" dirty="0">
                <a:latin typeface="Times New Roman" panose="02020603050405020304" pitchFamily="18" charset="0"/>
                <a:cs typeface="Times New Roman" panose="02020603050405020304" pitchFamily="18" charset="0"/>
              </a:rPr>
              <a:t>Atatürk Dönemi Dış Politika</a:t>
            </a:r>
          </a:p>
        </p:txBody>
      </p:sp>
      <p:sp>
        <p:nvSpPr>
          <p:cNvPr id="3" name="Alt Başlık 2"/>
          <p:cNvSpPr>
            <a:spLocks noGrp="1"/>
          </p:cNvSpPr>
          <p:nvPr>
            <p:ph type="subTitle" idx="1"/>
          </p:nvPr>
        </p:nvSpPr>
        <p:spPr>
          <a:xfrm>
            <a:off x="1524000" y="1339403"/>
            <a:ext cx="9144000" cy="3918397"/>
          </a:xfrm>
          <a:solidFill>
            <a:schemeClr val="accent2">
              <a:lumMod val="60000"/>
              <a:lumOff val="40000"/>
            </a:schemeClr>
          </a:solidFill>
          <a:ln>
            <a:solidFill>
              <a:srgbClr val="FF0000"/>
            </a:solidFill>
          </a:ln>
        </p:spPr>
        <p:txBody>
          <a:bodyPr>
            <a:normAutofit/>
          </a:bodyPr>
          <a:lstStyle/>
          <a:p>
            <a:pPr algn="just"/>
            <a:r>
              <a:rPr lang="tr-TR" sz="3200" dirty="0">
                <a:latin typeface="Times New Roman" panose="02020603050405020304" pitchFamily="18" charset="0"/>
                <a:cs typeface="Times New Roman" panose="02020603050405020304" pitchFamily="18" charset="0"/>
              </a:rPr>
              <a:t>Atatürk Dönemi dış politikasının ana ekseni Lozan’da halledilememiş meselelerin bu dönemde ele alınması ve milli çıkarlarımız doğrultusunda çözülmesidir. Türkiye bu amaç doğrultusunda dış politika anlayışını tesis ederken ana söylemi Atatürk’ün ifadesiyle «Yurtta Barış, Dünyada Barış!» olmuştur. Dolayısıyla bu dönemde dış politika anlayışı belli ilkeler doğrultusunda icra edilmiştir. </a:t>
            </a:r>
          </a:p>
        </p:txBody>
      </p:sp>
    </p:spTree>
    <p:extLst>
      <p:ext uri="{BB962C8B-B14F-4D97-AF65-F5344CB8AC3E}">
        <p14:creationId xmlns:p14="http://schemas.microsoft.com/office/powerpoint/2010/main" val="536695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218942"/>
            <a:ext cx="10515600" cy="772732"/>
          </a:xfrm>
          <a:solidFill>
            <a:schemeClr val="accent2">
              <a:lumMod val="75000"/>
            </a:schemeClr>
          </a:solidFill>
          <a:ln>
            <a:solidFill>
              <a:srgbClr val="7030A0"/>
            </a:solidFill>
          </a:ln>
        </p:spPr>
        <p:txBody>
          <a:bodyPr>
            <a:normAutofit/>
          </a:bodyPr>
          <a:lstStyle/>
          <a:p>
            <a:pPr algn="just"/>
            <a:r>
              <a:rPr lang="tr-TR" dirty="0">
                <a:latin typeface="Times New Roman" panose="02020603050405020304" pitchFamily="18" charset="0"/>
                <a:cs typeface="Times New Roman" panose="02020603050405020304" pitchFamily="18" charset="0"/>
              </a:rPr>
              <a:t>Montrö Boğazlar Sözleşmesi’ne göre;</a:t>
            </a:r>
          </a:p>
        </p:txBody>
      </p:sp>
      <p:sp>
        <p:nvSpPr>
          <p:cNvPr id="3" name="İçerik Yer Tutucusu 2"/>
          <p:cNvSpPr>
            <a:spLocks noGrp="1"/>
          </p:cNvSpPr>
          <p:nvPr>
            <p:ph idx="1"/>
          </p:nvPr>
        </p:nvSpPr>
        <p:spPr>
          <a:xfrm>
            <a:off x="838200" y="991674"/>
            <a:ext cx="10515600" cy="5866326"/>
          </a:xfrm>
          <a:solidFill>
            <a:schemeClr val="accent2">
              <a:lumMod val="60000"/>
              <a:lumOff val="40000"/>
            </a:schemeClr>
          </a:solidFill>
          <a:ln>
            <a:solidFill>
              <a:srgbClr val="7030A0"/>
            </a:solidFill>
          </a:ln>
        </p:spPr>
        <p:txBody>
          <a:bodyPr>
            <a:noAutofit/>
          </a:bodyPr>
          <a:lstStyle/>
          <a:p>
            <a:pPr marL="0" indent="0" algn="just">
              <a:buNone/>
            </a:pPr>
            <a:r>
              <a:rPr lang="tr-TR" sz="2400" dirty="0">
                <a:latin typeface="Times New Roman" panose="02020603050405020304" pitchFamily="18" charset="0"/>
                <a:cs typeface="Times New Roman" panose="02020603050405020304" pitchFamily="18" charset="0"/>
              </a:rPr>
              <a:t>1.Boğazlar Komisyonu kaldırıldı, yetkileri Türkiye’ye verildi,</a:t>
            </a:r>
          </a:p>
          <a:p>
            <a:pPr marL="0" indent="0" algn="just">
              <a:buNone/>
            </a:pPr>
            <a:r>
              <a:rPr lang="tr-TR" sz="2400" dirty="0">
                <a:latin typeface="Times New Roman" panose="02020603050405020304" pitchFamily="18" charset="0"/>
                <a:cs typeface="Times New Roman" panose="02020603050405020304" pitchFamily="18" charset="0"/>
              </a:rPr>
              <a:t>2.Lozan Konferansı’nda oluşturulan Boğazların her iki tarafında askerden arındırılmış bölgeler Türkiye’nin denetimine bırakıldı ve Türkiye’ye her türlü askeri tahkimat yapma hakkı verildi.</a:t>
            </a:r>
          </a:p>
          <a:p>
            <a:pPr marL="0" indent="0" algn="just">
              <a:buNone/>
            </a:pPr>
            <a:r>
              <a:rPr lang="tr-TR" sz="2400" dirty="0">
                <a:latin typeface="Times New Roman" panose="02020603050405020304" pitchFamily="18" charset="0"/>
                <a:cs typeface="Times New Roman" panose="02020603050405020304" pitchFamily="18" charset="0"/>
              </a:rPr>
              <a:t>3.Yabancı ticaret gemilerinin Boğazlardan geçişinin serbest olması kararlaştırıldı. Ancak yabancı savaş gemilerinin Boğazlardan geçişleri sınırlandırıldı. Boğazlardan geçecek yabancı savaş gemilerinin 15 gün önceden Türkiye’den izin almaları kararlaştırıldı.</a:t>
            </a:r>
          </a:p>
          <a:p>
            <a:pPr marL="0" indent="0" algn="just">
              <a:buNone/>
            </a:pPr>
            <a:r>
              <a:rPr lang="tr-TR" sz="2400" dirty="0">
                <a:latin typeface="Times New Roman" panose="02020603050405020304" pitchFamily="18" charset="0"/>
                <a:cs typeface="Times New Roman" panose="02020603050405020304" pitchFamily="18" charset="0"/>
              </a:rPr>
              <a:t>4. Türkiye bir savaşa girer veya bir savaş tehlikesi ile karşılaşırsa yabancı savaş gemilerinin Boğazlardan geçişi Türkiye’nin takdirine bırakıldı. </a:t>
            </a:r>
          </a:p>
          <a:p>
            <a:pPr marL="0" indent="0" algn="just">
              <a:buNone/>
            </a:pPr>
            <a:r>
              <a:rPr lang="tr-TR" sz="2400" dirty="0">
                <a:latin typeface="Times New Roman" panose="02020603050405020304" pitchFamily="18" charset="0"/>
                <a:cs typeface="Times New Roman" panose="02020603050405020304" pitchFamily="18" charset="0"/>
              </a:rPr>
              <a:t>Montrö Boğazlar Sözleşmesi ile Türkiye önemli bir siyasal zafer kazanmıştır. Bu Sözleşme ile Türkiye Boğazlar üzerinde büyük kazanımlar elde etmiş Sovyetlerin 1991 yılında parçalanması ile birlikte Türkiye’nin bulunduğu bölgede önemi daha da artmıştır. Çünkü, Bulgaristan, Romanya, Ukrayna gibi Sovyetlerin parçalanması ile kurulan ve Karadeniz’e kıyısı olan devletlerin batıya açılan tek bir kapısı vardır. O da Boğazlardır. Boğazlarda Türkiye’nin kontrolündedir. </a:t>
            </a:r>
          </a:p>
        </p:txBody>
      </p:sp>
    </p:spTree>
    <p:extLst>
      <p:ext uri="{BB962C8B-B14F-4D97-AF65-F5344CB8AC3E}">
        <p14:creationId xmlns:p14="http://schemas.microsoft.com/office/powerpoint/2010/main" val="399316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29579"/>
          </a:xfrm>
          <a:solidFill>
            <a:schemeClr val="accent6"/>
          </a:solidFill>
          <a:ln>
            <a:solidFill>
              <a:srgbClr val="FF0000"/>
            </a:solidFill>
          </a:ln>
        </p:spPr>
        <p:txBody>
          <a:bodyPr/>
          <a:lstStyle/>
          <a:p>
            <a:r>
              <a:rPr lang="tr-TR" dirty="0" err="1"/>
              <a:t>Sadâbat</a:t>
            </a:r>
            <a:r>
              <a:rPr lang="tr-TR" dirty="0"/>
              <a:t> Paktı (8 Temmuz 1937)</a:t>
            </a:r>
          </a:p>
        </p:txBody>
      </p:sp>
      <p:sp>
        <p:nvSpPr>
          <p:cNvPr id="3" name="İçerik Yer Tutucusu 2"/>
          <p:cNvSpPr>
            <a:spLocks noGrp="1"/>
          </p:cNvSpPr>
          <p:nvPr>
            <p:ph idx="1"/>
          </p:nvPr>
        </p:nvSpPr>
        <p:spPr>
          <a:xfrm>
            <a:off x="838200" y="978794"/>
            <a:ext cx="10515600" cy="5879206"/>
          </a:xfrm>
          <a:solidFill>
            <a:schemeClr val="accent4">
              <a:lumMod val="60000"/>
              <a:lumOff val="40000"/>
            </a:schemeClr>
          </a:solidFill>
          <a:ln>
            <a:solidFill>
              <a:srgbClr val="FF0000"/>
            </a:solidFill>
          </a:ln>
        </p:spPr>
        <p:txBody>
          <a:bodyPr>
            <a:noAutofit/>
          </a:bodyPr>
          <a:lstStyle/>
          <a:p>
            <a:pPr marL="0" indent="0" algn="just">
              <a:buNone/>
            </a:pPr>
            <a:r>
              <a:rPr lang="tr-TR" sz="3200" dirty="0">
                <a:latin typeface="Times New Roman" panose="02020603050405020304" pitchFamily="18" charset="0"/>
                <a:cs typeface="Times New Roman" panose="02020603050405020304" pitchFamily="18" charset="0"/>
              </a:rPr>
              <a:t>Balkan </a:t>
            </a:r>
            <a:r>
              <a:rPr lang="tr-TR" sz="3200" dirty="0" err="1">
                <a:latin typeface="Times New Roman" panose="02020603050405020304" pitchFamily="18" charset="0"/>
                <a:cs typeface="Times New Roman" panose="02020603050405020304" pitchFamily="18" charset="0"/>
              </a:rPr>
              <a:t>Antantı’nın</a:t>
            </a:r>
            <a:r>
              <a:rPr lang="tr-TR" sz="3200" dirty="0">
                <a:latin typeface="Times New Roman" panose="02020603050405020304" pitchFamily="18" charset="0"/>
                <a:cs typeface="Times New Roman" panose="02020603050405020304" pitchFamily="18" charset="0"/>
              </a:rPr>
              <a:t> imzalanması ile Türkiye batı sınırlarını güvence altına almıştı, aynı şekilde doğu sınırlarının da güvence altına alınması gerekiyordu. İtalya’nın Asya ve Afrika’ya doğru yayılma siyaseti Türkiye ve diğer Orta Doğu ülkelerini kaygılandırıyordu. Bu kaygı İtalya’nın Habeşistan’a saldırması ile daha da arttı. Bunun üzerine 8-9 Temmuz 1937’de </a:t>
            </a:r>
            <a:r>
              <a:rPr lang="tr-TR" sz="3200" u="sng" dirty="0">
                <a:solidFill>
                  <a:srgbClr val="FF0000"/>
                </a:solidFill>
                <a:latin typeface="Times New Roman" panose="02020603050405020304" pitchFamily="18" charset="0"/>
                <a:cs typeface="Times New Roman" panose="02020603050405020304" pitchFamily="18" charset="0"/>
              </a:rPr>
              <a:t>Türkiye, Irak, İran</a:t>
            </a:r>
            <a:r>
              <a:rPr lang="tr-TR" sz="3200" dirty="0">
                <a:latin typeface="Times New Roman" panose="02020603050405020304" pitchFamily="18" charset="0"/>
                <a:cs typeface="Times New Roman" panose="02020603050405020304" pitchFamily="18" charset="0"/>
              </a:rPr>
              <a:t> ve </a:t>
            </a:r>
            <a:r>
              <a:rPr lang="tr-TR" sz="3200" u="sng" dirty="0">
                <a:solidFill>
                  <a:srgbClr val="FF0000"/>
                </a:solidFill>
                <a:latin typeface="Times New Roman" panose="02020603050405020304" pitchFamily="18" charset="0"/>
                <a:cs typeface="Times New Roman" panose="02020603050405020304" pitchFamily="18" charset="0"/>
              </a:rPr>
              <a:t>Afganistan</a:t>
            </a:r>
            <a:r>
              <a:rPr lang="tr-TR" sz="3200" dirty="0">
                <a:latin typeface="Times New Roman" panose="02020603050405020304" pitchFamily="18" charset="0"/>
                <a:cs typeface="Times New Roman" panose="02020603050405020304" pitchFamily="18" charset="0"/>
              </a:rPr>
              <a:t> arasında </a:t>
            </a:r>
            <a:r>
              <a:rPr lang="tr-TR" sz="3200" dirty="0" err="1">
                <a:latin typeface="Times New Roman" panose="02020603050405020304" pitchFamily="18" charset="0"/>
                <a:cs typeface="Times New Roman" panose="02020603050405020304" pitchFamily="18" charset="0"/>
              </a:rPr>
              <a:t>Sadabat</a:t>
            </a:r>
            <a:r>
              <a:rPr lang="tr-TR" sz="3200" dirty="0">
                <a:latin typeface="Times New Roman" panose="02020603050405020304" pitchFamily="18" charset="0"/>
                <a:cs typeface="Times New Roman" panose="02020603050405020304" pitchFamily="18" charset="0"/>
              </a:rPr>
              <a:t> Paktı adıyla bir anlaşma imzalandı. Paktı imzalayan devletler Yakın Doğu’da barış ve güvenliği sağlamak suretiyle dünya barışına hizmet etmeyi kabulleniyorlardı. Türkiye bu Pakt ile doğu sınırlarını güvence altına almıştır. Bu anlaşma 1980 yılında Irak-İran anlaşmazlığı ortaya çıkana kadar geçerliliğini korumuştur. </a:t>
            </a:r>
          </a:p>
        </p:txBody>
      </p:sp>
    </p:spTree>
    <p:extLst>
      <p:ext uri="{BB962C8B-B14F-4D97-AF65-F5344CB8AC3E}">
        <p14:creationId xmlns:p14="http://schemas.microsoft.com/office/powerpoint/2010/main" val="2439184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97760"/>
          </a:xfrm>
          <a:solidFill>
            <a:schemeClr val="accent4">
              <a:lumMod val="75000"/>
            </a:schemeClr>
          </a:solidFill>
          <a:ln>
            <a:solidFill>
              <a:srgbClr val="FF0000"/>
            </a:solidFill>
          </a:ln>
        </p:spPr>
        <p:txBody>
          <a:bodyPr>
            <a:normAutofit fontScale="90000"/>
          </a:bodyPr>
          <a:lstStyle/>
          <a:p>
            <a:r>
              <a:rPr lang="tr-TR" dirty="0"/>
              <a:t>Hatay Sorunu </a:t>
            </a:r>
          </a:p>
        </p:txBody>
      </p:sp>
      <p:sp>
        <p:nvSpPr>
          <p:cNvPr id="3" name="İçerik Yer Tutucusu 2"/>
          <p:cNvSpPr>
            <a:spLocks noGrp="1"/>
          </p:cNvSpPr>
          <p:nvPr>
            <p:ph idx="1"/>
          </p:nvPr>
        </p:nvSpPr>
        <p:spPr>
          <a:xfrm>
            <a:off x="838200" y="862886"/>
            <a:ext cx="10515600" cy="6220494"/>
          </a:xfrm>
          <a:solidFill>
            <a:schemeClr val="accent2">
              <a:lumMod val="60000"/>
              <a:lumOff val="40000"/>
            </a:schemeClr>
          </a:solidFill>
          <a:ln>
            <a:solidFill>
              <a:srgbClr val="FF0000"/>
            </a:solidFill>
          </a:ln>
        </p:spPr>
        <p:txBody>
          <a:bodyPr>
            <a:noAutofit/>
          </a:bodyPr>
          <a:lstStyle/>
          <a:p>
            <a:pPr marL="0" indent="0" algn="just">
              <a:buNone/>
            </a:pPr>
            <a:r>
              <a:rPr lang="tr-TR" dirty="0">
                <a:latin typeface="Times New Roman" panose="02020603050405020304" pitchFamily="18" charset="0"/>
                <a:cs typeface="Times New Roman" panose="02020603050405020304" pitchFamily="18" charset="0"/>
              </a:rPr>
              <a:t>Milli Mücadele yıllarında 20 Ekim 1921’de Fransa ile yapılan Ankara Antlaşması ile Hatay Suriye sınırlarında kalmıştı. Ancak bu antlaşmaya göre burada yaşayan Türklerin kültürel varlıkları korunacaktı. Örneğin, Türkçe resmi dil kabul edilecek, Türk parası kullanılabilecekti. Ancak Fransa bu şartlara saygı göstermedi. Bunun üzerine Türkiye Milletler Cemiyeti’ne başvurdu ve bölge halkının kendi geleceğini belirleme hakkının uygulanmasını istedi. Milletler Cemiyeti bölgede yapmış olduğu incelemeler sonucunda Türkiye’nin haklılığını ortaya koyan bir rapor hazırladı. Rapor sonrasında Türkiye ile Fransa Hatay’da bağımsız bir devlet kurulması konusunda fikir birliğine vardılar. 2 Eylül 1938’de ilk meclis açılarak Hatay Türk Devleti kuruldu. Devlet başkanlığına Tayfur Sökmen, Başbakanlığa Abdurrahman Melek seçildi. Ancak Hataylılar ısrarla ana vatana katılmak istiyorlardı. Hatay Türk Devleti Meclisi, 29 Haziran 1939’da toplanarak ana vatana katılmayı oy birliği ile kabul etti. Böylece Hatay 30 Haziran 1939’da Türkiye’ye katılmış oldu. </a:t>
            </a:r>
          </a:p>
        </p:txBody>
      </p:sp>
    </p:spTree>
    <p:extLst>
      <p:ext uri="{BB962C8B-B14F-4D97-AF65-F5344CB8AC3E}">
        <p14:creationId xmlns:p14="http://schemas.microsoft.com/office/powerpoint/2010/main" val="191869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1981200" y="274638"/>
            <a:ext cx="8229600" cy="490066"/>
          </a:xfrm>
        </p:spPr>
        <p:style>
          <a:lnRef idx="2">
            <a:schemeClr val="accent2">
              <a:shade val="50000"/>
            </a:schemeClr>
          </a:lnRef>
          <a:fillRef idx="1">
            <a:schemeClr val="accent2"/>
          </a:fillRef>
          <a:effectRef idx="0">
            <a:schemeClr val="accent2"/>
          </a:effectRef>
          <a:fontRef idx="minor">
            <a:schemeClr val="lt1"/>
          </a:fontRef>
        </p:style>
        <p:txBody>
          <a:bodyPr>
            <a:normAutofit fontScale="90000"/>
          </a:bodyPr>
          <a:lstStyle/>
          <a:p>
            <a:r>
              <a:rPr lang="tr-TR" dirty="0"/>
              <a:t>Kaynakça</a:t>
            </a:r>
          </a:p>
        </p:txBody>
      </p:sp>
      <p:sp>
        <p:nvSpPr>
          <p:cNvPr id="3" name="İçerik Yer Tutucusu 2"/>
          <p:cNvSpPr>
            <a:spLocks noGrp="1"/>
          </p:cNvSpPr>
          <p:nvPr>
            <p:ph idx="1"/>
          </p:nvPr>
        </p:nvSpPr>
        <p:spPr>
          <a:xfrm>
            <a:off x="1981200" y="764705"/>
            <a:ext cx="8229600" cy="5361459"/>
          </a:xfrm>
          <a:solidFill>
            <a:schemeClr val="accent2">
              <a:lumMod val="40000"/>
              <a:lumOff val="60000"/>
            </a:schemeClr>
          </a:solidFill>
          <a:ln>
            <a:solidFill>
              <a:srgbClr val="FF0000"/>
            </a:solidFill>
          </a:ln>
        </p:spPr>
        <p:txBody>
          <a:bodyPr>
            <a:normAutofit/>
          </a:bodyPr>
          <a:lstStyle/>
          <a:p>
            <a:pPr marL="0" indent="0" algn="just">
              <a:buNone/>
            </a:pPr>
            <a:r>
              <a:rPr lang="tr-TR" sz="3600" dirty="0">
                <a:latin typeface="Times New Roman" panose="02020603050405020304" pitchFamily="18" charset="0"/>
                <a:cs typeface="Times New Roman" panose="02020603050405020304" pitchFamily="18" charset="0"/>
              </a:rPr>
              <a:t>1.</a:t>
            </a:r>
            <a:r>
              <a:rPr lang="tr-TR" sz="3600" i="1" dirty="0">
                <a:latin typeface="Times New Roman" panose="02020603050405020304" pitchFamily="18" charset="0"/>
                <a:cs typeface="Times New Roman" panose="02020603050405020304" pitchFamily="18" charset="0"/>
              </a:rPr>
              <a:t>Atatürk ve Türk İnkılap Tarihi, </a:t>
            </a:r>
            <a:r>
              <a:rPr lang="tr-TR" sz="3600" dirty="0">
                <a:latin typeface="Times New Roman" panose="02020603050405020304" pitchFamily="18" charset="0"/>
                <a:cs typeface="Times New Roman" panose="02020603050405020304" pitchFamily="18" charset="0"/>
              </a:rPr>
              <a:t>ed. Fatma Acun, Siyasal Kitabevi, Ankara 2015.  </a:t>
            </a:r>
          </a:p>
          <a:p>
            <a:pPr marL="0" indent="0" algn="just">
              <a:buNone/>
            </a:pPr>
            <a:r>
              <a:rPr lang="tr-TR" sz="3600" dirty="0">
                <a:latin typeface="Times New Roman" panose="02020603050405020304" pitchFamily="18" charset="0"/>
                <a:cs typeface="Times New Roman" panose="02020603050405020304" pitchFamily="18" charset="0"/>
              </a:rPr>
              <a:t>3.</a:t>
            </a:r>
            <a:r>
              <a:rPr lang="tr-TR" sz="3600" i="1" dirty="0">
                <a:latin typeface="Times New Roman" panose="02020603050405020304" pitchFamily="18" charset="0"/>
                <a:cs typeface="Times New Roman" panose="02020603050405020304" pitchFamily="18" charset="0"/>
              </a:rPr>
              <a:t>Atatürk ve Türkiye Cumhuriyeti Tarihi, </a:t>
            </a:r>
            <a:r>
              <a:rPr lang="tr-TR" sz="3600" dirty="0">
                <a:latin typeface="Times New Roman" panose="02020603050405020304" pitchFamily="18" charset="0"/>
                <a:cs typeface="Times New Roman" panose="02020603050405020304" pitchFamily="18" charset="0"/>
              </a:rPr>
              <a:t>ed. Salih Yılmaz, Küre Yayıncılık, Ankara 2012, s. 200-206.</a:t>
            </a:r>
          </a:p>
          <a:p>
            <a:pPr marL="0" indent="0" algn="just">
              <a:buNone/>
            </a:pPr>
            <a:r>
              <a:rPr lang="tr-TR" sz="3600" dirty="0">
                <a:latin typeface="Times New Roman" panose="02020603050405020304" pitchFamily="18" charset="0"/>
                <a:cs typeface="Times New Roman" panose="02020603050405020304" pitchFamily="18" charset="0"/>
              </a:rPr>
              <a:t>4.</a:t>
            </a:r>
            <a:r>
              <a:rPr lang="tr-TR" sz="3600" i="1" dirty="0">
                <a:latin typeface="Times New Roman" panose="02020603050405020304" pitchFamily="18" charset="0"/>
                <a:cs typeface="Times New Roman" panose="02020603050405020304" pitchFamily="18" charset="0"/>
              </a:rPr>
              <a:t>Atatürk İlkeleri ve İnkılap Tarihi I, </a:t>
            </a:r>
            <a:r>
              <a:rPr lang="tr-TR" sz="3600" dirty="0">
                <a:latin typeface="Times New Roman" panose="02020603050405020304" pitchFamily="18" charset="0"/>
                <a:cs typeface="Times New Roman" panose="02020603050405020304" pitchFamily="18" charset="0"/>
              </a:rPr>
              <a:t>ed. Cezmi Eraslan, Saray Matbaacılık, Ankara 2015. </a:t>
            </a:r>
          </a:p>
          <a:p>
            <a:pPr marL="0" indent="0" algn="just">
              <a:buNone/>
            </a:pPr>
            <a:endParaRPr lang="tr-TR"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3300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42458"/>
          </a:xfrm>
          <a:solidFill>
            <a:schemeClr val="accent4"/>
          </a:solidFill>
          <a:ln>
            <a:solidFill>
              <a:srgbClr val="FF0000"/>
            </a:solidFill>
          </a:ln>
        </p:spPr>
        <p:txBody>
          <a:bodyPr>
            <a:normAutofit/>
          </a:bodyPr>
          <a:lstStyle/>
          <a:p>
            <a:r>
              <a:rPr lang="tr-TR" sz="3200" dirty="0">
                <a:latin typeface="Times New Roman" panose="02020603050405020304" pitchFamily="18" charset="0"/>
                <a:cs typeface="Times New Roman" panose="02020603050405020304" pitchFamily="18" charset="0"/>
              </a:rPr>
              <a:t>Atatürk Dönemi Türk Dış Politikasının Genel Özellikleri</a:t>
            </a:r>
          </a:p>
        </p:txBody>
      </p:sp>
      <p:sp>
        <p:nvSpPr>
          <p:cNvPr id="3" name="İçerik Yer Tutucusu 2"/>
          <p:cNvSpPr>
            <a:spLocks noGrp="1"/>
          </p:cNvSpPr>
          <p:nvPr>
            <p:ph idx="1"/>
          </p:nvPr>
        </p:nvSpPr>
        <p:spPr>
          <a:xfrm>
            <a:off x="838200" y="965915"/>
            <a:ext cx="10515600" cy="5211048"/>
          </a:xfrm>
          <a:solidFill>
            <a:schemeClr val="accent2">
              <a:lumMod val="40000"/>
              <a:lumOff val="60000"/>
            </a:schemeClr>
          </a:solidFill>
          <a:ln>
            <a:solidFill>
              <a:srgbClr val="FF0000"/>
            </a:solidFill>
          </a:ln>
        </p:spPr>
        <p:txBody>
          <a:bodyPr/>
          <a:lstStyle/>
          <a:p>
            <a:pPr marL="0" indent="0" algn="just">
              <a:buNone/>
            </a:pPr>
            <a:r>
              <a:rPr lang="tr-TR" dirty="0">
                <a:latin typeface="Times New Roman" panose="02020603050405020304" pitchFamily="18" charset="0"/>
                <a:cs typeface="Times New Roman" panose="02020603050405020304" pitchFamily="18" charset="0"/>
              </a:rPr>
              <a:t>-Milli sınırlarımız içerisinde varlığımızı korumak,</a:t>
            </a:r>
          </a:p>
          <a:p>
            <a:pPr marL="0" indent="0" algn="just">
              <a:buNone/>
            </a:pPr>
            <a:r>
              <a:rPr lang="tr-TR" dirty="0">
                <a:latin typeface="Times New Roman" panose="02020603050405020304" pitchFamily="18" charset="0"/>
                <a:cs typeface="Times New Roman" panose="02020603050405020304" pitchFamily="18" charset="0"/>
              </a:rPr>
              <a:t>-Gerçekleşmesi mümkün olmayan politikalar peşinde koşmamak,</a:t>
            </a:r>
          </a:p>
          <a:p>
            <a:pPr marL="0" indent="0" algn="just">
              <a:buNone/>
            </a:pPr>
            <a:r>
              <a:rPr lang="tr-TR" dirty="0">
                <a:latin typeface="Times New Roman" panose="02020603050405020304" pitchFamily="18" charset="0"/>
                <a:cs typeface="Times New Roman" panose="02020603050405020304" pitchFamily="18" charset="0"/>
              </a:rPr>
              <a:t>-Diğer devletlerin iç politikalarından ve yönetim sistemlerinden etkilenmemek,</a:t>
            </a:r>
          </a:p>
          <a:p>
            <a:pPr marL="0" indent="0" algn="just">
              <a:buNone/>
            </a:pPr>
            <a:r>
              <a:rPr lang="tr-TR" dirty="0">
                <a:latin typeface="Times New Roman" panose="02020603050405020304" pitchFamily="18" charset="0"/>
                <a:cs typeface="Times New Roman" panose="02020603050405020304" pitchFamily="18" charset="0"/>
              </a:rPr>
              <a:t>-Hiçbir ülkenin iç işlerine karışmamak, başka devletlerin ülkemizin iç işlerine müdahale etmesine izin vermemek,</a:t>
            </a:r>
          </a:p>
          <a:p>
            <a:pPr marL="0" indent="0" algn="just">
              <a:buNone/>
            </a:pPr>
            <a:r>
              <a:rPr lang="tr-TR" dirty="0">
                <a:latin typeface="Times New Roman" panose="02020603050405020304" pitchFamily="18" charset="0"/>
                <a:cs typeface="Times New Roman" panose="02020603050405020304" pitchFamily="18" charset="0"/>
              </a:rPr>
              <a:t>-Dürüst, açık ve tutarlı olmak,</a:t>
            </a:r>
          </a:p>
          <a:p>
            <a:pPr marL="0" indent="0" algn="just">
              <a:buNone/>
            </a:pPr>
            <a:r>
              <a:rPr lang="tr-TR" dirty="0">
                <a:latin typeface="Times New Roman" panose="02020603050405020304" pitchFamily="18" charset="0"/>
                <a:cs typeface="Times New Roman" panose="02020603050405020304" pitchFamily="18" charset="0"/>
              </a:rPr>
              <a:t>-Dünyadaki gelişmeleri yakından takip etmek,</a:t>
            </a:r>
          </a:p>
          <a:p>
            <a:pPr marL="0" indent="0" algn="just">
              <a:buNone/>
            </a:pPr>
            <a:r>
              <a:rPr lang="tr-TR" dirty="0">
                <a:latin typeface="Times New Roman" panose="02020603050405020304" pitchFamily="18" charset="0"/>
                <a:cs typeface="Times New Roman" panose="02020603050405020304" pitchFamily="18" charset="0"/>
              </a:rPr>
              <a:t>-Barış içinde hakka ve hukuka uygun bir şekilde sorunları çözmek</a:t>
            </a:r>
            <a:r>
              <a:rPr lang="tr-TR" dirty="0"/>
              <a:t>. </a:t>
            </a:r>
          </a:p>
          <a:p>
            <a:pPr marL="0" indent="0" algn="just">
              <a:buNone/>
            </a:pPr>
            <a:endParaRPr lang="tr-TR" dirty="0"/>
          </a:p>
        </p:txBody>
      </p:sp>
    </p:spTree>
    <p:extLst>
      <p:ext uri="{BB962C8B-B14F-4D97-AF65-F5344CB8AC3E}">
        <p14:creationId xmlns:p14="http://schemas.microsoft.com/office/powerpoint/2010/main" val="241745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690943"/>
          </a:xfrm>
          <a:solidFill>
            <a:schemeClr val="accent2"/>
          </a:solidFill>
          <a:ln>
            <a:solidFill>
              <a:srgbClr val="FF0000"/>
            </a:solidFill>
          </a:ln>
        </p:spPr>
        <p:txBody>
          <a:bodyPr>
            <a:normAutofit fontScale="90000"/>
          </a:bodyPr>
          <a:lstStyle/>
          <a:p>
            <a:pPr algn="just"/>
            <a:r>
              <a:rPr lang="tr-TR" dirty="0">
                <a:latin typeface="Times New Roman" panose="02020603050405020304" pitchFamily="18" charset="0"/>
                <a:cs typeface="Times New Roman" panose="02020603050405020304" pitchFamily="18" charset="0"/>
              </a:rPr>
              <a:t>İşte Bu İlkeler Çerçevesinde;</a:t>
            </a:r>
          </a:p>
        </p:txBody>
      </p:sp>
      <p:sp>
        <p:nvSpPr>
          <p:cNvPr id="3" name="İçerik Yer Tutucusu 2"/>
          <p:cNvSpPr>
            <a:spLocks noGrp="1"/>
          </p:cNvSpPr>
          <p:nvPr>
            <p:ph idx="1"/>
          </p:nvPr>
        </p:nvSpPr>
        <p:spPr>
          <a:xfrm>
            <a:off x="838200" y="965915"/>
            <a:ext cx="10515600" cy="5211048"/>
          </a:xfrm>
          <a:solidFill>
            <a:schemeClr val="accent2">
              <a:lumMod val="40000"/>
              <a:lumOff val="60000"/>
            </a:schemeClr>
          </a:solidFill>
          <a:ln>
            <a:solidFill>
              <a:srgbClr val="FF0000"/>
            </a:solidFill>
          </a:ln>
        </p:spPr>
        <p:txBody>
          <a:bodyPr>
            <a:noAutofit/>
          </a:bodyPr>
          <a:lstStyle/>
          <a:p>
            <a:pPr marL="0" indent="0" algn="just">
              <a:buNone/>
            </a:pPr>
            <a:r>
              <a:rPr lang="tr-TR" sz="3200" dirty="0">
                <a:latin typeface="Times New Roman" panose="02020603050405020304" pitchFamily="18" charset="0"/>
                <a:cs typeface="Times New Roman" panose="02020603050405020304" pitchFamily="18" charset="0"/>
              </a:rPr>
              <a:t>-1920’li Yıllarda Yunanistan’la Nüfus Mübadelesini (Değişimi),</a:t>
            </a:r>
          </a:p>
          <a:p>
            <a:pPr marL="0" indent="0" algn="just">
              <a:buNone/>
            </a:pPr>
            <a:r>
              <a:rPr lang="tr-TR" sz="3200" dirty="0">
                <a:latin typeface="Times New Roman" panose="02020603050405020304" pitchFamily="18" charset="0"/>
                <a:cs typeface="Times New Roman" panose="02020603050405020304" pitchFamily="18" charset="0"/>
              </a:rPr>
              <a:t>-1926’da Musul Sorununu barışçıl yöntemlerle çözmüştür.</a:t>
            </a:r>
          </a:p>
          <a:p>
            <a:pPr marL="0" indent="0" algn="just">
              <a:buNone/>
            </a:pPr>
            <a:r>
              <a:rPr lang="tr-TR" sz="3200" dirty="0">
                <a:latin typeface="Times New Roman" panose="02020603050405020304" pitchFamily="18" charset="0"/>
                <a:cs typeface="Times New Roman" panose="02020603050405020304" pitchFamily="18" charset="0"/>
              </a:rPr>
              <a:t>-1932’de Milletler Cemiyeti’ne davet edilmiş,</a:t>
            </a:r>
          </a:p>
          <a:p>
            <a:pPr marL="0" indent="0" algn="just">
              <a:buNone/>
            </a:pPr>
            <a:r>
              <a:rPr lang="tr-TR" sz="3200" dirty="0">
                <a:latin typeface="Times New Roman" panose="02020603050405020304" pitchFamily="18" charset="0"/>
                <a:cs typeface="Times New Roman" panose="02020603050405020304" pitchFamily="18" charset="0"/>
              </a:rPr>
              <a:t>-1934’te Balkan </a:t>
            </a:r>
            <a:r>
              <a:rPr lang="tr-TR" sz="3200">
                <a:latin typeface="Times New Roman" panose="02020603050405020304" pitchFamily="18" charset="0"/>
                <a:cs typeface="Times New Roman" panose="02020603050405020304" pitchFamily="18" charset="0"/>
              </a:rPr>
              <a:t>Antantı’nı</a:t>
            </a:r>
            <a:r>
              <a:rPr lang="tr-TR" sz="3200" dirty="0">
                <a:latin typeface="Times New Roman" panose="02020603050405020304" pitchFamily="18" charset="0"/>
                <a:cs typeface="Times New Roman" panose="02020603050405020304" pitchFamily="18" charset="0"/>
              </a:rPr>
              <a:t> imzalamıştır.</a:t>
            </a:r>
          </a:p>
          <a:p>
            <a:pPr marL="0" indent="0" algn="just">
              <a:buNone/>
            </a:pPr>
            <a:r>
              <a:rPr lang="tr-TR" sz="3200" dirty="0">
                <a:latin typeface="Times New Roman" panose="02020603050405020304" pitchFamily="18" charset="0"/>
                <a:cs typeface="Times New Roman" panose="02020603050405020304" pitchFamily="18" charset="0"/>
              </a:rPr>
              <a:t>-1936’da Montrö Boğazlar Sözleşmesi ile Boğazlardaki hakimiyetini kabul ettirmiştir.</a:t>
            </a:r>
          </a:p>
          <a:p>
            <a:pPr marL="0" indent="0" algn="just">
              <a:buNone/>
            </a:pPr>
            <a:r>
              <a:rPr lang="tr-TR" sz="3200" dirty="0">
                <a:latin typeface="Times New Roman" panose="02020603050405020304" pitchFamily="18" charset="0"/>
                <a:cs typeface="Times New Roman" panose="02020603050405020304" pitchFamily="18" charset="0"/>
              </a:rPr>
              <a:t>-1937’de </a:t>
            </a:r>
            <a:r>
              <a:rPr lang="tr-TR" sz="3200" dirty="0" err="1">
                <a:latin typeface="Times New Roman" panose="02020603050405020304" pitchFamily="18" charset="0"/>
                <a:cs typeface="Times New Roman" panose="02020603050405020304" pitchFamily="18" charset="0"/>
              </a:rPr>
              <a:t>Sadabat</a:t>
            </a:r>
            <a:r>
              <a:rPr lang="tr-TR" sz="3200" dirty="0">
                <a:latin typeface="Times New Roman" panose="02020603050405020304" pitchFamily="18" charset="0"/>
                <a:cs typeface="Times New Roman" panose="02020603050405020304" pitchFamily="18" charset="0"/>
              </a:rPr>
              <a:t> Paktı’na katılmıştır. </a:t>
            </a:r>
          </a:p>
          <a:p>
            <a:pPr marL="0" indent="0" algn="just">
              <a:buNone/>
            </a:pPr>
            <a:r>
              <a:rPr lang="tr-TR" sz="3200" dirty="0">
                <a:latin typeface="Times New Roman" panose="02020603050405020304" pitchFamily="18" charset="0"/>
                <a:cs typeface="Times New Roman" panose="02020603050405020304" pitchFamily="18" charset="0"/>
              </a:rPr>
              <a:t>-1939’da ise Hatay Sorununu barışçıl yöntemlerle yine bu ilkeler çerçevesinde çözmüştür.</a:t>
            </a:r>
          </a:p>
        </p:txBody>
      </p:sp>
    </p:spTree>
    <p:extLst>
      <p:ext uri="{BB962C8B-B14F-4D97-AF65-F5344CB8AC3E}">
        <p14:creationId xmlns:p14="http://schemas.microsoft.com/office/powerpoint/2010/main" val="2060604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793974"/>
          </a:xfrm>
          <a:solidFill>
            <a:schemeClr val="accent2"/>
          </a:solidFill>
          <a:ln>
            <a:solidFill>
              <a:srgbClr val="7030A0"/>
            </a:solidFill>
          </a:ln>
        </p:spPr>
        <p:txBody>
          <a:bodyPr>
            <a:normAutofit fontScale="90000"/>
          </a:bodyPr>
          <a:lstStyle/>
          <a:p>
            <a:r>
              <a:rPr lang="tr-TR" sz="7200" dirty="0"/>
              <a:t>Nüfus Mübadelesi</a:t>
            </a:r>
          </a:p>
        </p:txBody>
      </p:sp>
      <p:sp>
        <p:nvSpPr>
          <p:cNvPr id="3" name="İçerik Yer Tutucusu 2"/>
          <p:cNvSpPr>
            <a:spLocks noGrp="1"/>
          </p:cNvSpPr>
          <p:nvPr>
            <p:ph idx="1"/>
          </p:nvPr>
        </p:nvSpPr>
        <p:spPr>
          <a:xfrm>
            <a:off x="838200" y="1030310"/>
            <a:ext cx="10515600" cy="5146653"/>
          </a:xfrm>
          <a:solidFill>
            <a:schemeClr val="accent4">
              <a:lumMod val="60000"/>
              <a:lumOff val="40000"/>
            </a:schemeClr>
          </a:solidFill>
          <a:ln>
            <a:solidFill>
              <a:srgbClr val="7030A0"/>
            </a:solidFill>
          </a:ln>
        </p:spPr>
        <p:txBody>
          <a:bodyPr>
            <a:normAutofit/>
          </a:bodyPr>
          <a:lstStyle/>
          <a:p>
            <a:pPr marL="0" indent="0" algn="just">
              <a:buNone/>
            </a:pPr>
            <a:r>
              <a:rPr lang="tr-TR" sz="2400" dirty="0">
                <a:latin typeface="Times New Roman" panose="02020603050405020304" pitchFamily="18" charset="0"/>
                <a:cs typeface="Times New Roman" panose="02020603050405020304" pitchFamily="18" charset="0"/>
              </a:rPr>
              <a:t>Lozan Barış Konferansı’nda Anadolu’da yaşayan Rumlar ile Yunanistan’da yaşayan Türklerin karşılıklı olarak değiştirilmesi kararlaştırılmış, İstanbul’da yaşayan Rumlar ile Batı Trakya’da yaşayan Türkler bu değişimin dışında tutulmuştu. Bunun uygulanmasında Yunanlıların İstanbul’da daha çok Rum bırakmak istemeleri sorunların yaşanmasına neden oldu. Sorun 1930 yılında yapılan yeni bir anlaşmayla çözümlendi. Buna göre </a:t>
            </a:r>
          </a:p>
          <a:p>
            <a:pPr marL="0" indent="0" algn="just">
              <a:buNone/>
            </a:pPr>
            <a:r>
              <a:rPr lang="tr-TR" sz="2400" dirty="0">
                <a:latin typeface="Times New Roman" panose="02020603050405020304" pitchFamily="18" charset="0"/>
                <a:cs typeface="Times New Roman" panose="02020603050405020304" pitchFamily="18" charset="0"/>
              </a:rPr>
              <a:t>-Yerleşme tarihleri ve doğum yerleri dikkate alınmadan İstanbul’da yaşayan Rumlar ile Batı Trakya’da yaşayan Türkler </a:t>
            </a:r>
            <a:r>
              <a:rPr lang="tr-TR" sz="2400" dirty="0" err="1">
                <a:latin typeface="Times New Roman" panose="02020603050405020304" pitchFamily="18" charset="0"/>
                <a:cs typeface="Times New Roman" panose="02020603050405020304" pitchFamily="18" charset="0"/>
              </a:rPr>
              <a:t>etapli</a:t>
            </a:r>
            <a:r>
              <a:rPr lang="tr-TR" sz="2400" dirty="0">
                <a:latin typeface="Times New Roman" panose="02020603050405020304" pitchFamily="18" charset="0"/>
                <a:cs typeface="Times New Roman" panose="02020603050405020304" pitchFamily="18" charset="0"/>
              </a:rPr>
              <a:t> (sürekli oturan) kapsamına alındı,</a:t>
            </a:r>
          </a:p>
          <a:p>
            <a:pPr marL="0" indent="0" algn="just">
              <a:buNone/>
            </a:pPr>
            <a:r>
              <a:rPr lang="tr-TR" sz="2400" dirty="0">
                <a:latin typeface="Times New Roman" panose="02020603050405020304" pitchFamily="18" charset="0"/>
                <a:cs typeface="Times New Roman" panose="02020603050405020304" pitchFamily="18" charset="0"/>
              </a:rPr>
              <a:t>-Yunanistan’dan Türkiye’ye gelen Türklerin Yunanistan’da bıraktıkları malların mülkiyeti Yunan Hükümetine; Türkiye’den Yunanistan’a giden Rum mübadillerinin Anadolu’da bırakmış oldukları malların mülkiyeti ise Türk Hükümeti’ne bırakıldı. Bu sorunun çözümlenmesi müteakip Türk-Yunan ilişkileri 1954 yılına kadar dostane ilişkiler bağlamında gelişti. 1954 yılında Kıbrıs meselesinin ortaya çıkması iki ülke arasında ilişkilerin bu bağlamda gelişmesine neden oldu. </a:t>
            </a:r>
          </a:p>
        </p:txBody>
      </p:sp>
    </p:spTree>
    <p:extLst>
      <p:ext uri="{BB962C8B-B14F-4D97-AF65-F5344CB8AC3E}">
        <p14:creationId xmlns:p14="http://schemas.microsoft.com/office/powerpoint/2010/main" val="2489011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549275"/>
          </a:xfrm>
          <a:solidFill>
            <a:schemeClr val="tx2">
              <a:lumMod val="40000"/>
              <a:lumOff val="60000"/>
            </a:schemeClr>
          </a:solidFill>
          <a:ln>
            <a:solidFill>
              <a:srgbClr val="FFFF00"/>
            </a:solidFill>
          </a:ln>
        </p:spPr>
        <p:txBody>
          <a:bodyPr>
            <a:normAutofit fontScale="90000"/>
          </a:bodyPr>
          <a:lstStyle/>
          <a:p>
            <a:r>
              <a:rPr lang="tr-TR" dirty="0"/>
              <a:t>Musul Sorunu</a:t>
            </a:r>
          </a:p>
        </p:txBody>
      </p:sp>
      <p:sp>
        <p:nvSpPr>
          <p:cNvPr id="3" name="İçerik Yer Tutucusu 2"/>
          <p:cNvSpPr>
            <a:spLocks noGrp="1"/>
          </p:cNvSpPr>
          <p:nvPr>
            <p:ph idx="1"/>
          </p:nvPr>
        </p:nvSpPr>
        <p:spPr>
          <a:xfrm>
            <a:off x="838200" y="824248"/>
            <a:ext cx="10515600" cy="5847008"/>
          </a:xfrm>
          <a:solidFill>
            <a:schemeClr val="accent4">
              <a:lumMod val="75000"/>
            </a:schemeClr>
          </a:solidFill>
          <a:ln>
            <a:solidFill>
              <a:srgbClr val="002060"/>
            </a:solidFill>
          </a:ln>
        </p:spPr>
        <p:txBody>
          <a:bodyPr>
            <a:noAutofit/>
          </a:bodyPr>
          <a:lstStyle/>
          <a:p>
            <a:pPr marL="0" indent="0" algn="just">
              <a:buNone/>
            </a:pPr>
            <a:r>
              <a:rPr lang="tr-TR" dirty="0">
                <a:latin typeface="Times New Roman" panose="02020603050405020304" pitchFamily="18" charset="0"/>
                <a:cs typeface="Times New Roman" panose="02020603050405020304" pitchFamily="18" charset="0"/>
              </a:rPr>
              <a:t>Lozan’da çözümlenemeyen konulardan biri de Musul Meselesiydi. Bu konu konferans gündemi dışına çıkarılmış, Türkiye ile İngiltere arasında bir yıl içinde yapılacak olan müzakerelerle çözüme kavuşturulması kararlaştırılmıştı. Eğer taraflar bir yıl içinde sorunu çözemezlerse konu Milletler Cemiyeti’ne taşınacaktı. Bu meselenin çözümü için 19 Mayıs 1924’te Türkiye ile İngiltere arasında görüşmeler başladı. İngilizler bu görüşmede Hakkari’nin Musul ile birlikte Türkiye sınırları dışında kalmasını istediler. Bu durum görüşmelerin sonuçsuz kalmasına neden oldu. Konu Milletler Cemiyeti’ne taşındı. Milletler Cemiyeti İngiltere’nin etkisi altında kalarak Musul’un Irak topraklarında kalması yönünde bir rapor hazırladı. Bu rapor Türkiye tarafından protesto edilmiş; ancak bu sırada İngilizler Güneydoğu’da Şeyh Sait Ayaklanmasını başlatmıştır. Türkiye iç sorunlar nedeniyle Musul Sorunu dolayısıyla İngiltere ile savaşı göze alamamış, taraflar arasında 5 Haziran 1926’da Ankara Antlaşması yapılmıştır. </a:t>
            </a:r>
          </a:p>
        </p:txBody>
      </p:sp>
    </p:spTree>
    <p:extLst>
      <p:ext uri="{BB962C8B-B14F-4D97-AF65-F5344CB8AC3E}">
        <p14:creationId xmlns:p14="http://schemas.microsoft.com/office/powerpoint/2010/main" val="328750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536396"/>
          </a:xfrm>
          <a:solidFill>
            <a:schemeClr val="accent5">
              <a:lumMod val="60000"/>
              <a:lumOff val="40000"/>
            </a:schemeClr>
          </a:solidFill>
        </p:spPr>
        <p:txBody>
          <a:bodyPr>
            <a:normAutofit fontScale="90000"/>
          </a:bodyPr>
          <a:lstStyle/>
          <a:p>
            <a:r>
              <a:rPr lang="tr-TR" dirty="0"/>
              <a:t>Ankara Antlaşması (5 Haziran 1926)</a:t>
            </a:r>
          </a:p>
        </p:txBody>
      </p:sp>
      <p:sp>
        <p:nvSpPr>
          <p:cNvPr id="3" name="İçerik Yer Tutucusu 2"/>
          <p:cNvSpPr>
            <a:spLocks noGrp="1"/>
          </p:cNvSpPr>
          <p:nvPr>
            <p:ph idx="1"/>
          </p:nvPr>
        </p:nvSpPr>
        <p:spPr>
          <a:xfrm>
            <a:off x="838200" y="811369"/>
            <a:ext cx="10515600" cy="5365594"/>
          </a:xfrm>
          <a:solidFill>
            <a:srgbClr val="FFFF00"/>
          </a:solidFill>
          <a:ln>
            <a:solidFill>
              <a:srgbClr val="002060"/>
            </a:solidFill>
          </a:ln>
        </p:spPr>
        <p:txBody>
          <a:bodyPr>
            <a:normAutofit/>
          </a:bodyPr>
          <a:lstStyle/>
          <a:p>
            <a:pPr marL="0" indent="0" algn="just">
              <a:buNone/>
            </a:pPr>
            <a:r>
              <a:rPr lang="tr-TR" sz="3600" dirty="0">
                <a:latin typeface="Times New Roman" panose="02020603050405020304" pitchFamily="18" charset="0"/>
                <a:cs typeface="Times New Roman" panose="02020603050405020304" pitchFamily="18" charset="0"/>
              </a:rPr>
              <a:t>Ankara Antlaşmasına Göre;</a:t>
            </a:r>
          </a:p>
          <a:p>
            <a:pPr marL="0" indent="0" algn="just">
              <a:buNone/>
            </a:pPr>
            <a:r>
              <a:rPr lang="tr-TR" sz="3600" dirty="0">
                <a:latin typeface="Times New Roman" panose="02020603050405020304" pitchFamily="18" charset="0"/>
                <a:cs typeface="Times New Roman" panose="02020603050405020304" pitchFamily="18" charset="0"/>
              </a:rPr>
              <a:t>-Irak ile sınırımız belirlendi,</a:t>
            </a:r>
          </a:p>
          <a:p>
            <a:pPr marL="0" indent="0" algn="just">
              <a:buNone/>
            </a:pPr>
            <a:r>
              <a:rPr lang="tr-TR" sz="3600" dirty="0">
                <a:latin typeface="Times New Roman" panose="02020603050405020304" pitchFamily="18" charset="0"/>
                <a:cs typeface="Times New Roman" panose="02020603050405020304" pitchFamily="18" charset="0"/>
              </a:rPr>
              <a:t>-Musul, İngiliz yönetimindeki Irak Hükümeti’ne bırakıldı. Irak Hükümeti’nin Musul petrollerinden alacağı verginin %10’u, 25 yıl süre ile Türkiye’ye verilecekti. Ancak Türkiye’nin o dönem içinde bulunduğu darboğazdan dolayı 500 bin sterlin karşılığında bu haktan vazgeçildi. </a:t>
            </a:r>
          </a:p>
        </p:txBody>
      </p:sp>
    </p:spTree>
    <p:extLst>
      <p:ext uri="{BB962C8B-B14F-4D97-AF65-F5344CB8AC3E}">
        <p14:creationId xmlns:p14="http://schemas.microsoft.com/office/powerpoint/2010/main" val="1696326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1051551"/>
          </a:xfrm>
          <a:solidFill>
            <a:srgbClr val="00B0F0"/>
          </a:solidFill>
          <a:ln>
            <a:solidFill>
              <a:srgbClr val="FFFF00"/>
            </a:solidFill>
          </a:ln>
        </p:spPr>
        <p:txBody>
          <a:bodyPr>
            <a:normAutofit fontScale="90000"/>
          </a:bodyPr>
          <a:lstStyle/>
          <a:p>
            <a:pPr algn="just"/>
            <a:r>
              <a:rPr lang="tr-TR" sz="4000" dirty="0">
                <a:latin typeface="Times New Roman" panose="02020603050405020304" pitchFamily="18" charset="0"/>
                <a:cs typeface="Times New Roman" panose="02020603050405020304" pitchFamily="18" charset="0"/>
              </a:rPr>
              <a:t>Milletler Cemiyeti ve Türkiye’nin Milletler Cemiyeti’ne Girişi (18 Temmuz 1932)</a:t>
            </a:r>
          </a:p>
        </p:txBody>
      </p:sp>
      <p:sp>
        <p:nvSpPr>
          <p:cNvPr id="3" name="İçerik Yer Tutucusu 2"/>
          <p:cNvSpPr>
            <a:spLocks noGrp="1"/>
          </p:cNvSpPr>
          <p:nvPr>
            <p:ph idx="1"/>
          </p:nvPr>
        </p:nvSpPr>
        <p:spPr>
          <a:xfrm>
            <a:off x="838200" y="1416676"/>
            <a:ext cx="10515600" cy="5331854"/>
          </a:xfrm>
          <a:solidFill>
            <a:srgbClr val="92D050"/>
          </a:solidFill>
          <a:ln>
            <a:solidFill>
              <a:srgbClr val="FFFF00"/>
            </a:solidFill>
          </a:ln>
        </p:spPr>
        <p:txBody>
          <a:bodyPr>
            <a:noAutofit/>
          </a:bodyPr>
          <a:lstStyle/>
          <a:p>
            <a:pPr marL="0" indent="0" algn="just">
              <a:buNone/>
            </a:pPr>
            <a:r>
              <a:rPr lang="tr-TR" dirty="0">
                <a:latin typeface="Times New Roman" panose="02020603050405020304" pitchFamily="18" charset="0"/>
                <a:cs typeface="Times New Roman" panose="02020603050405020304" pitchFamily="18" charset="0"/>
              </a:rPr>
              <a:t>Türk halkı, Milli Mücadele’yi kazanmış, Lozan Barış Antlaşması ile birlikte Anadolu topraklarında yeni bir Türk devleti kurulmuştu. Türkiye dış politikada barışçıl bir politika izlemeye başladı. Türkiye, kısa sürede kendisine güvenilen dostluğu aranan bir ülke haline geldi. Aynı zamanda ülkemiz dünya barışının korunması hususunda ortaya çıkan çabalarını da sürekli destekliyordu. Türkiye 1928 yılında Avrupa Silahsızlanma Konferansı’na katıldı ve 1929’da uluslararası ilişkilerde savaşı kullanmaktan vazgeçen Birant-</a:t>
            </a:r>
            <a:r>
              <a:rPr lang="tr-TR" dirty="0" err="1">
                <a:latin typeface="Times New Roman" panose="02020603050405020304" pitchFamily="18" charset="0"/>
                <a:cs typeface="Times New Roman" panose="02020603050405020304" pitchFamily="18" charset="0"/>
              </a:rPr>
              <a:t>Kellog</a:t>
            </a:r>
            <a:r>
              <a:rPr lang="tr-TR" dirty="0">
                <a:latin typeface="Times New Roman" panose="02020603050405020304" pitchFamily="18" charset="0"/>
                <a:cs typeface="Times New Roman" panose="02020603050405020304" pitchFamily="18" charset="0"/>
              </a:rPr>
              <a:t> Paktı’nı imzaladı. 1932’de Milletler Cemiyeti’nden gelen çağrı üzerine Türkiye 18 Temmuz 1932’de Milletler Cemiyeti’ne üye oldu. Dünya barışını korumak amacıyla kurulan bu cemiyet daha çok büyük devletlerin çıkarlarını uluslararası düzeyde korumaya çalışmış, II. Dünya Savaşı ile birlikte 18 Nisan 1946’da dağılmıştır. Milletler Cemiyeti’nin yerine II. Dünya Savaşı sonrası Birleşmiş Milletler kurulmuştur. </a:t>
            </a:r>
          </a:p>
        </p:txBody>
      </p:sp>
    </p:spTree>
    <p:extLst>
      <p:ext uri="{BB962C8B-B14F-4D97-AF65-F5344CB8AC3E}">
        <p14:creationId xmlns:p14="http://schemas.microsoft.com/office/powerpoint/2010/main" val="76776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6"/>
            <a:ext cx="10515600" cy="446243"/>
          </a:xfrm>
          <a:solidFill>
            <a:schemeClr val="bg2">
              <a:lumMod val="90000"/>
            </a:schemeClr>
          </a:solidFill>
          <a:ln>
            <a:solidFill>
              <a:srgbClr val="FF0000"/>
            </a:solidFill>
          </a:ln>
        </p:spPr>
        <p:txBody>
          <a:bodyPr>
            <a:normAutofit fontScale="90000"/>
          </a:bodyPr>
          <a:lstStyle/>
          <a:p>
            <a:r>
              <a:rPr lang="tr-TR" dirty="0">
                <a:latin typeface="Times New Roman" panose="02020603050405020304" pitchFamily="18" charset="0"/>
                <a:cs typeface="Times New Roman" panose="02020603050405020304" pitchFamily="18" charset="0"/>
              </a:rPr>
              <a:t>Balkan Antantı 9 Şubat 1934</a:t>
            </a:r>
          </a:p>
        </p:txBody>
      </p:sp>
      <p:sp>
        <p:nvSpPr>
          <p:cNvPr id="3" name="İçerik Yer Tutucusu 2"/>
          <p:cNvSpPr>
            <a:spLocks noGrp="1"/>
          </p:cNvSpPr>
          <p:nvPr>
            <p:ph idx="1"/>
          </p:nvPr>
        </p:nvSpPr>
        <p:spPr>
          <a:xfrm>
            <a:off x="838200" y="811369"/>
            <a:ext cx="10515600" cy="5834130"/>
          </a:xfrm>
          <a:solidFill>
            <a:srgbClr val="FFFF00"/>
          </a:solidFill>
          <a:ln>
            <a:solidFill>
              <a:srgbClr val="7030A0"/>
            </a:solidFill>
          </a:ln>
        </p:spPr>
        <p:txBody>
          <a:bodyPr>
            <a:noAutofit/>
          </a:bodyPr>
          <a:lstStyle/>
          <a:p>
            <a:pPr marL="0" indent="0" algn="just">
              <a:buNone/>
            </a:pPr>
            <a:r>
              <a:rPr lang="tr-TR" dirty="0">
                <a:latin typeface="Times New Roman" panose="02020603050405020304" pitchFamily="18" charset="0"/>
                <a:cs typeface="Times New Roman" panose="02020603050405020304" pitchFamily="18" charset="0"/>
              </a:rPr>
              <a:t>I. Dünya Savaşı’nın ortaya çıkarmış olduğu sorunlar nedeniyle 1920’li yıllarda Balkan ülkeleri kendi aralarında dostluk ilişkileri kuramamışlardı. Ancak 1930’lu yıllara geldiğimizde durum hızlı bir şekilde değişmeye başladı. Özellikle İtalya’nın Balkanlarda, Almanların ise Doğu Avrupa’da yayılma istekleri Balkan Devletlerini kaygılandırıyordu. Balkan devletleri kendi aralarındaki sorunları bir tarafa bırakarak küresel güçlere karşı ittifak yapma ihtiyacı hissettiler. Bunun üzerine </a:t>
            </a:r>
            <a:r>
              <a:rPr lang="tr-TR" u="sng" dirty="0">
                <a:solidFill>
                  <a:srgbClr val="0070C0"/>
                </a:solidFill>
                <a:latin typeface="Times New Roman" panose="02020603050405020304" pitchFamily="18" charset="0"/>
                <a:cs typeface="Times New Roman" panose="02020603050405020304" pitchFamily="18" charset="0"/>
              </a:rPr>
              <a:t>Türkiye, Romanya, Yugoslavya, Yunanistan </a:t>
            </a:r>
            <a:r>
              <a:rPr lang="tr-TR" dirty="0">
                <a:latin typeface="Times New Roman" panose="02020603050405020304" pitchFamily="18" charset="0"/>
                <a:cs typeface="Times New Roman" panose="02020603050405020304" pitchFamily="18" charset="0"/>
              </a:rPr>
              <a:t>arasında 9 Şubat 1934’te Balkan Antantı imzalandı. Bu antanta göre Balkan Devletleri birbirlerinin varlığına saygı göstereceklerdi. Böylelikle Balkan Ülkelerinin sınırları karşılıklı güvence altına alınıyordu. II. Dünya Savaşı’nın Balkanlara sıçramasıyla bu antant önemini kaybetti. Türkiye Balkan Antantına katılarak II. Dünya Savaşı öncesi batı sınırlarının güvenliğini sağlamış, bölge barışının korunması yönünde ortaya çıkan çabalara destek vermiştir. </a:t>
            </a:r>
          </a:p>
        </p:txBody>
      </p:sp>
    </p:spTree>
    <p:extLst>
      <p:ext uri="{BB962C8B-B14F-4D97-AF65-F5344CB8AC3E}">
        <p14:creationId xmlns:p14="http://schemas.microsoft.com/office/powerpoint/2010/main" val="232160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65125"/>
            <a:ext cx="10515600" cy="729579"/>
          </a:xfrm>
          <a:solidFill>
            <a:schemeClr val="accent2">
              <a:lumMod val="75000"/>
            </a:schemeClr>
          </a:solidFill>
          <a:ln>
            <a:solidFill>
              <a:srgbClr val="FF0000"/>
            </a:solidFill>
          </a:ln>
        </p:spPr>
        <p:txBody>
          <a:bodyPr>
            <a:normAutofit/>
          </a:bodyPr>
          <a:lstStyle/>
          <a:p>
            <a:r>
              <a:rPr lang="tr-TR" sz="3200" dirty="0">
                <a:latin typeface="Times New Roman" panose="02020603050405020304" pitchFamily="18" charset="0"/>
                <a:cs typeface="Times New Roman" panose="02020603050405020304" pitchFamily="18" charset="0"/>
              </a:rPr>
              <a:t>Montreux (Montrö) Boğazlar Sözleşmesi (20 Temmuz 1936)</a:t>
            </a:r>
          </a:p>
        </p:txBody>
      </p:sp>
      <p:sp>
        <p:nvSpPr>
          <p:cNvPr id="3" name="İçerik Yer Tutucusu 2"/>
          <p:cNvSpPr>
            <a:spLocks noGrp="1"/>
          </p:cNvSpPr>
          <p:nvPr>
            <p:ph idx="1"/>
          </p:nvPr>
        </p:nvSpPr>
        <p:spPr>
          <a:xfrm>
            <a:off x="838200" y="1094704"/>
            <a:ext cx="10515600" cy="5306096"/>
          </a:xfrm>
          <a:solidFill>
            <a:schemeClr val="accent2">
              <a:lumMod val="60000"/>
              <a:lumOff val="40000"/>
            </a:schemeClr>
          </a:solidFill>
          <a:ln>
            <a:solidFill>
              <a:srgbClr val="FF0000"/>
            </a:solidFill>
          </a:ln>
        </p:spPr>
        <p:txBody>
          <a:bodyPr>
            <a:noAutofit/>
          </a:bodyPr>
          <a:lstStyle/>
          <a:p>
            <a:pPr marL="0" indent="0">
              <a:buNone/>
            </a:pPr>
            <a:r>
              <a:rPr lang="tr-TR" dirty="0">
                <a:latin typeface="Times New Roman" panose="02020603050405020304" pitchFamily="18" charset="0"/>
                <a:cs typeface="Times New Roman" panose="02020603050405020304" pitchFamily="18" charset="0"/>
              </a:rPr>
              <a:t>Lozan’da çözülemeyen meselelerden biri de Boğazlar sorunuydu. Lozan’a göre Boğazlar;</a:t>
            </a:r>
          </a:p>
          <a:p>
            <a:pPr marL="0" indent="0">
              <a:buNone/>
            </a:pPr>
            <a:r>
              <a:rPr lang="tr-TR" dirty="0">
                <a:latin typeface="Times New Roman" panose="02020603050405020304" pitchFamily="18" charset="0"/>
                <a:cs typeface="Times New Roman" panose="02020603050405020304" pitchFamily="18" charset="0"/>
              </a:rPr>
              <a:t>-Başkanı Türk olan uluslararası bir komisyon tarafından idare edilecek,</a:t>
            </a:r>
          </a:p>
          <a:p>
            <a:pPr marL="0" indent="0">
              <a:buNone/>
            </a:pPr>
            <a:r>
              <a:rPr lang="tr-TR" dirty="0">
                <a:latin typeface="Times New Roman" panose="02020603050405020304" pitchFamily="18" charset="0"/>
                <a:cs typeface="Times New Roman" panose="02020603050405020304" pitchFamily="18" charset="0"/>
              </a:rPr>
              <a:t>-Çanakkale ve İstanbul Boğazlarının her iki yakasında 25 kilometrelik alanlar askersiz bölge olacak, buna karşılık diğer devletler de silahlarını azaltacaklardı. Ancak alınan kararların çoğuna uyulmamış dünya devletleri 1933 yılından sonra büyük bir silahlanma yarışına girmişlerdi. Bu durum Türkiye’nin Boğazlar üzerindeki kaygılarını arttırdı ve güvenlik endişesi yarattı. Bunun üzerine Türkiye Milletler Cemiyeti’ne müracaat ederek Boğazlarda asker bulundurma isteğini iletti. İtalya dışında Lozan Barış Konferansı’na katılan ülkeler 22 Haziran 1936’da İsviçre’nin Montrö Kasabasında bir araya geldiler. 20 Temmuz 1936’da görüşmeler tamamlanarak Boğazlarla ilgili sözleşme imzalandı. </a:t>
            </a:r>
          </a:p>
        </p:txBody>
      </p:sp>
    </p:spTree>
    <p:extLst>
      <p:ext uri="{BB962C8B-B14F-4D97-AF65-F5344CB8AC3E}">
        <p14:creationId xmlns:p14="http://schemas.microsoft.com/office/powerpoint/2010/main" val="2639279890"/>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Belge" ma:contentTypeID="0x010100844C4AF7778210458C5E723C2FC72793" ma:contentTypeVersion="8" ma:contentTypeDescription="Yeni belge oluşturun." ma:contentTypeScope="" ma:versionID="f91ad4e61feb3caaac03398e41002d63">
  <xsd:schema xmlns:xsd="http://www.w3.org/2001/XMLSchema" xmlns:xs="http://www.w3.org/2001/XMLSchema" xmlns:p="http://schemas.microsoft.com/office/2006/metadata/properties" xmlns:ns2="7b73d00b-c042-495d-9703-7e37ec3b91d9" targetNamespace="http://schemas.microsoft.com/office/2006/metadata/properties" ma:root="true" ma:fieldsID="611d570e584b873d6d0f8d2f4ee8358e" ns2:_="">
    <xsd:import namespace="7b73d00b-c042-495d-9703-7e37ec3b91d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73d00b-c042-495d-9703-7e37ec3b91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çerik Türü"/>
        <xsd:element ref="dc:title" minOccurs="0" maxOccurs="1" ma:index="4" ma:displayName="Başlı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96CCEF-98E9-4898-9244-2A07F9635EE8}"/>
</file>

<file path=customXml/itemProps2.xml><?xml version="1.0" encoding="utf-8"?>
<ds:datastoreItem xmlns:ds="http://schemas.openxmlformats.org/officeDocument/2006/customXml" ds:itemID="{7E968866-B4AB-489E-9C25-1373057F10BC}"/>
</file>

<file path=customXml/itemProps3.xml><?xml version="1.0" encoding="utf-8"?>
<ds:datastoreItem xmlns:ds="http://schemas.openxmlformats.org/officeDocument/2006/customXml" ds:itemID="{ACC123E7-3E6B-4433-AFF2-A9547BAB0C37}"/>
</file>

<file path=docProps/app.xml><?xml version="1.0" encoding="utf-8"?>
<Properties xmlns="http://schemas.openxmlformats.org/officeDocument/2006/extended-properties" xmlns:vt="http://schemas.openxmlformats.org/officeDocument/2006/docPropsVTypes">
  <TotalTime>460</TotalTime>
  <Words>1416</Words>
  <Application>Microsoft Office PowerPoint</Application>
  <PresentationFormat>Geniş ekran</PresentationFormat>
  <Paragraphs>50</Paragraphs>
  <Slides>13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13</vt:i4>
      </vt:variant>
    </vt:vector>
  </HeadingPairs>
  <TitlesOfParts>
    <vt:vector size="18" baseType="lpstr">
      <vt:lpstr>Arial</vt:lpstr>
      <vt:lpstr>Calibri</vt:lpstr>
      <vt:lpstr>Calibri Light</vt:lpstr>
      <vt:lpstr>Times New Roman</vt:lpstr>
      <vt:lpstr>Office Teması</vt:lpstr>
      <vt:lpstr>Atatürk Dönemi Dış Politika</vt:lpstr>
      <vt:lpstr>Atatürk Dönemi Türk Dış Politikasının Genel Özellikleri</vt:lpstr>
      <vt:lpstr>İşte Bu İlkeler Çerçevesinde;</vt:lpstr>
      <vt:lpstr>Nüfus Mübadelesi</vt:lpstr>
      <vt:lpstr>Musul Sorunu</vt:lpstr>
      <vt:lpstr>Ankara Antlaşması (5 Haziran 1926)</vt:lpstr>
      <vt:lpstr>Milletler Cemiyeti ve Türkiye’nin Milletler Cemiyeti’ne Girişi (18 Temmuz 1932)</vt:lpstr>
      <vt:lpstr>Balkan Antantı 9 Şubat 1934</vt:lpstr>
      <vt:lpstr>Montreux (Montrö) Boğazlar Sözleşmesi (20 Temmuz 1936)</vt:lpstr>
      <vt:lpstr>Montrö Boğazlar Sözleşmesi’ne göre;</vt:lpstr>
      <vt:lpstr>Sadâbat Paktı (8 Temmuz 1937)</vt:lpstr>
      <vt:lpstr>Hatay Sorunu </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Atatürk Dönemi Dış Politika</dc:title>
  <dc:creator>AHMET KISA</dc:creator>
  <cp:lastModifiedBy>Koray Ergin</cp:lastModifiedBy>
  <cp:revision>22</cp:revision>
  <dcterms:created xsi:type="dcterms:W3CDTF">2020-04-01T16:22:53Z</dcterms:created>
  <dcterms:modified xsi:type="dcterms:W3CDTF">2024-04-21T21:30:46Z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0x010100844C4AF7778210458C5E723C2FC72793</vt:lpwstr>
  </property>
</Properties>
</file>