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95" name="Group 94"/>
          <p:cNvGrpSpPr/>
          <p:nvPr/>
        </p:nvGrpSpPr>
        <p:grpSpPr>
          <a:xfrm>
            <a:off x="0" y="-30477"/>
            <a:ext cx="906780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fld id="{23E5AF0B-4802-4DF5-A280-A38AB26DD1F0}" type="datetimeFigureOut">
              <a:rPr lang="tr-TR" smtClean="0"/>
              <a:t>18.04.2022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4CAD777-6ED7-460D-B025-4519175CC990}" type="slidenum">
              <a:rPr lang="tr-TR" smtClean="0"/>
              <a:t>‹#›</a:t>
            </a:fld>
            <a:endParaRPr lang="tr-TR"/>
          </a:p>
        </p:txBody>
      </p:sp>
      <p:sp>
        <p:nvSpPr>
          <p:cNvPr id="113" name="Rectangle 112"/>
          <p:cNvSpPr/>
          <p:nvPr/>
        </p:nvSpPr>
        <p:spPr>
          <a:xfrm>
            <a:off x="0" y="1905000"/>
            <a:ext cx="495300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4801394"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28600" y="2130425"/>
            <a:ext cx="44196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tr-TR"/>
              <a:t>Asıl başlık stili için tıklatın</a:t>
            </a:r>
            <a:endParaRPr lang="en-US" dirty="0"/>
          </a:p>
        </p:txBody>
      </p:sp>
      <p:sp>
        <p:nvSpPr>
          <p:cNvPr id="3" name="Subtitle 2"/>
          <p:cNvSpPr>
            <a:spLocks noGrp="1"/>
          </p:cNvSpPr>
          <p:nvPr>
            <p:ph type="subTitle" idx="1"/>
          </p:nvPr>
        </p:nvSpPr>
        <p:spPr>
          <a:xfrm>
            <a:off x="228600" y="3733800"/>
            <a:ext cx="4419600" cy="1066800"/>
          </a:xfrm>
        </p:spPr>
        <p:txBody>
          <a:bodyPr>
            <a:normAutofit/>
          </a:bodyPr>
          <a:lstStyle>
            <a:lvl1pPr marL="0" indent="0" algn="l">
              <a:buNone/>
              <a:defRPr sz="22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23E5AF0B-4802-4DF5-A280-A38AB26DD1F0}" type="datetimeFigureOut">
              <a:rPr lang="tr-TR" smtClean="0"/>
              <a:t>18.04.2022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4CAD777-6ED7-460D-B025-4519175CC990}"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tr-TR"/>
              <a:t>Asıl başlık stili için tıklatın</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23E5AF0B-4802-4DF5-A280-A38AB26DD1F0}" type="datetimeFigureOut">
              <a:rPr lang="tr-TR" smtClean="0"/>
              <a:t>18.04.2022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4CAD777-6ED7-460D-B025-4519175CC990}"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Date Placeholder 3"/>
          <p:cNvSpPr>
            <a:spLocks noGrp="1"/>
          </p:cNvSpPr>
          <p:nvPr>
            <p:ph type="dt" sz="half" idx="10"/>
          </p:nvPr>
        </p:nvSpPr>
        <p:spPr/>
        <p:txBody>
          <a:bodyPr/>
          <a:lstStyle/>
          <a:p>
            <a:fld id="{23E5AF0B-4802-4DF5-A280-A38AB26DD1F0}" type="datetimeFigureOut">
              <a:rPr lang="tr-TR" smtClean="0"/>
              <a:t>18.04.2022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4CAD777-6ED7-460D-B025-4519175CC990}"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1" y="-30478"/>
            <a:ext cx="906779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144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8"/>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144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57200" y="5621364"/>
            <a:ext cx="8305800" cy="414649"/>
          </a:xfrm>
        </p:spPr>
        <p:txBody>
          <a:bodyPr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95" name="Title 94"/>
          <p:cNvSpPr>
            <a:spLocks noGrp="1"/>
          </p:cNvSpPr>
          <p:nvPr>
            <p:ph type="title"/>
          </p:nvPr>
        </p:nvSpPr>
        <p:spPr>
          <a:xfrm>
            <a:off x="457200" y="4463568"/>
            <a:ext cx="8305800" cy="1143000"/>
          </a:xfrm>
        </p:spPr>
        <p:txBody>
          <a:bodyPr/>
          <a:lstStyle/>
          <a:p>
            <a:r>
              <a:rPr lang="tr-TR"/>
              <a:t>Asıl başlık stili için tıklatın</a:t>
            </a:r>
            <a:endParaRPr lang="en-US"/>
          </a:p>
        </p:txBody>
      </p:sp>
      <p:sp>
        <p:nvSpPr>
          <p:cNvPr id="2" name="Date Placeholder 1"/>
          <p:cNvSpPr>
            <a:spLocks noGrp="1"/>
          </p:cNvSpPr>
          <p:nvPr>
            <p:ph type="dt" sz="half" idx="10"/>
          </p:nvPr>
        </p:nvSpPr>
        <p:spPr/>
        <p:txBody>
          <a:bodyPr/>
          <a:lstStyle/>
          <a:p>
            <a:fld id="{23E5AF0B-4802-4DF5-A280-A38AB26DD1F0}" type="datetimeFigureOut">
              <a:rPr lang="tr-TR" smtClean="0"/>
              <a:t>18.04.2022</a:t>
            </a:fld>
            <a:endParaRPr lang="tr-TR"/>
          </a:p>
        </p:txBody>
      </p:sp>
      <p:sp>
        <p:nvSpPr>
          <p:cNvPr id="91" name="Footer Placeholder 90"/>
          <p:cNvSpPr>
            <a:spLocks noGrp="1"/>
          </p:cNvSpPr>
          <p:nvPr>
            <p:ph type="ftr" sz="quarter" idx="11"/>
          </p:nvPr>
        </p:nvSpPr>
        <p:spPr/>
        <p:txBody>
          <a:bodyPr/>
          <a:lstStyle/>
          <a:p>
            <a:endParaRPr lang="tr-TR"/>
          </a:p>
        </p:txBody>
      </p:sp>
      <p:sp>
        <p:nvSpPr>
          <p:cNvPr id="92" name="Slide Number Placeholder 91"/>
          <p:cNvSpPr>
            <a:spLocks noGrp="1"/>
          </p:cNvSpPr>
          <p:nvPr>
            <p:ph type="sldNum" sz="quarter" idx="12"/>
          </p:nvPr>
        </p:nvSpPr>
        <p:spPr/>
        <p:txBody>
          <a:bodyPr/>
          <a:lstStyle/>
          <a:p>
            <a:fld id="{84CAD777-6ED7-460D-B025-4519175CC990}" type="slidenum">
              <a:rPr lang="tr-TR" smtClean="0"/>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Date Placeholder 4"/>
          <p:cNvSpPr>
            <a:spLocks noGrp="1"/>
          </p:cNvSpPr>
          <p:nvPr>
            <p:ph type="dt" sz="half" idx="10"/>
          </p:nvPr>
        </p:nvSpPr>
        <p:spPr/>
        <p:txBody>
          <a:bodyPr/>
          <a:lstStyle/>
          <a:p>
            <a:fld id="{23E5AF0B-4802-4DF5-A280-A38AB26DD1F0}" type="datetimeFigureOut">
              <a:rPr lang="tr-TR" smtClean="0"/>
              <a:t>18.04.2022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4CAD777-6ED7-460D-B025-4519175CC990}"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 için tıklatın</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lgn="ctr">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Date Placeholder 6"/>
          <p:cNvSpPr>
            <a:spLocks noGrp="1"/>
          </p:cNvSpPr>
          <p:nvPr>
            <p:ph type="dt" sz="half" idx="10"/>
          </p:nvPr>
        </p:nvSpPr>
        <p:spPr/>
        <p:txBody>
          <a:bodyPr/>
          <a:lstStyle/>
          <a:p>
            <a:fld id="{23E5AF0B-4802-4DF5-A280-A38AB26DD1F0}" type="datetimeFigureOut">
              <a:rPr lang="tr-TR" smtClean="0"/>
              <a:t>18.04.2022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4CAD777-6ED7-460D-B025-4519175CC990}"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a:p>
        </p:txBody>
      </p:sp>
      <p:sp>
        <p:nvSpPr>
          <p:cNvPr id="3" name="Date Placeholder 2"/>
          <p:cNvSpPr>
            <a:spLocks noGrp="1"/>
          </p:cNvSpPr>
          <p:nvPr>
            <p:ph type="dt" sz="half" idx="10"/>
          </p:nvPr>
        </p:nvSpPr>
        <p:spPr/>
        <p:txBody>
          <a:bodyPr/>
          <a:lstStyle/>
          <a:p>
            <a:fld id="{23E5AF0B-4802-4DF5-A280-A38AB26DD1F0}" type="datetimeFigureOut">
              <a:rPr lang="tr-TR" smtClean="0"/>
              <a:t>18.04.2022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4CAD777-6ED7-460D-B025-4519175CC990}"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5AF0B-4802-4DF5-A280-A38AB26DD1F0}" type="datetimeFigureOut">
              <a:rPr lang="tr-TR" smtClean="0"/>
              <a:t>18.04.2022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84CAD777-6ED7-460D-B025-4519175CC990}"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0" y="273050"/>
            <a:ext cx="5486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23E5AF0B-4802-4DF5-A280-A38AB26DD1F0}" type="datetimeFigureOut">
              <a:rPr lang="tr-TR" smtClean="0"/>
              <a:t>18.04.2022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4CAD777-6ED7-460D-B025-4519175CC990}" type="slidenum">
              <a:rPr lang="tr-TR" smtClean="0"/>
              <a:t>‹#›</a:t>
            </a:fld>
            <a:endParaRPr lang="tr-TR"/>
          </a:p>
        </p:txBody>
      </p:sp>
      <p:sp>
        <p:nvSpPr>
          <p:cNvPr id="37" name="Rectangle 36"/>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2400" y="1901952"/>
            <a:ext cx="2377440" cy="1371600"/>
          </a:xfrm>
        </p:spPr>
        <p:txBody>
          <a:bodyPr anchor="b">
            <a:normAutofit/>
          </a:bodyPr>
          <a:lstStyle>
            <a:lvl1pPr algn="l" defTabSz="914400" rtl="0" eaLnBrk="1" latinLnBrk="0" hangingPunct="1">
              <a:spcBef>
                <a:spcPct val="0"/>
              </a:spcBef>
              <a:buNone/>
              <a:tabLst>
                <a:tab pos="3830638"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tr-TR"/>
              <a:t>Asıl başlık stili için tıklatın</a:t>
            </a:r>
            <a:endParaRPr lang="en-US" dirty="0"/>
          </a:p>
        </p:txBody>
      </p:sp>
      <p:sp>
        <p:nvSpPr>
          <p:cNvPr id="4" name="Text Placeholder 3"/>
          <p:cNvSpPr>
            <a:spLocks noGrp="1"/>
          </p:cNvSpPr>
          <p:nvPr>
            <p:ph type="body" sz="half" idx="2"/>
          </p:nvPr>
        </p:nvSpPr>
        <p:spPr>
          <a:xfrm>
            <a:off x="152400" y="3273552"/>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200400" y="381000"/>
            <a:ext cx="556260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a:p>
        </p:txBody>
      </p:sp>
      <p:sp>
        <p:nvSpPr>
          <p:cNvPr id="5" name="Date Placeholder 4"/>
          <p:cNvSpPr>
            <a:spLocks noGrp="1"/>
          </p:cNvSpPr>
          <p:nvPr>
            <p:ph type="dt" sz="half" idx="10"/>
          </p:nvPr>
        </p:nvSpPr>
        <p:spPr/>
        <p:txBody>
          <a:bodyPr/>
          <a:lstStyle/>
          <a:p>
            <a:fld id="{23E5AF0B-4802-4DF5-A280-A38AB26DD1F0}" type="datetimeFigureOut">
              <a:rPr lang="tr-TR" smtClean="0"/>
              <a:t>18.04.2022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4CAD777-6ED7-460D-B025-4519175CC990}" type="slidenum">
              <a:rPr lang="tr-TR" smtClean="0"/>
              <a:t>‹#›</a:t>
            </a:fld>
            <a:endParaRPr lang="tr-TR"/>
          </a:p>
        </p:txBody>
      </p:sp>
      <p:sp>
        <p:nvSpPr>
          <p:cNvPr id="33" name="Rectangle 32"/>
          <p:cNvSpPr/>
          <p:nvPr/>
        </p:nvSpPr>
        <p:spPr>
          <a:xfrm>
            <a:off x="0" y="1563624"/>
            <a:ext cx="2761488"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128157" y="3221339"/>
            <a:ext cx="3017520"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4"/>
            <a:ext cx="265176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5448" y="1905000"/>
            <a:ext cx="237744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tr-TR"/>
              <a:t>Asıl başlık stili için tıklatın</a:t>
            </a:r>
            <a:endParaRPr lang="en-US" dirty="0"/>
          </a:p>
        </p:txBody>
      </p:sp>
      <p:sp>
        <p:nvSpPr>
          <p:cNvPr id="4" name="Text Placeholder 3"/>
          <p:cNvSpPr>
            <a:spLocks noGrp="1"/>
          </p:cNvSpPr>
          <p:nvPr>
            <p:ph type="body" sz="half" idx="2"/>
          </p:nvPr>
        </p:nvSpPr>
        <p:spPr>
          <a:xfrm>
            <a:off x="152400" y="3276600"/>
            <a:ext cx="2377440" cy="1371600"/>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49352" y="137160"/>
            <a:ext cx="886968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b">
            <a:normAutofit/>
          </a:bodyPr>
          <a:lstStyle/>
          <a:p>
            <a:r>
              <a:rPr lang="tr-TR"/>
              <a:t>Asıl başlık stili için tıklatın</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457200" y="6312408"/>
            <a:ext cx="2133600" cy="365125"/>
          </a:xfrm>
          <a:prstGeom prst="rect">
            <a:avLst/>
          </a:prstGeom>
        </p:spPr>
        <p:txBody>
          <a:bodyPr vert="horz" lIns="91440" tIns="45720" rIns="91440" bIns="45720" rtlCol="0" anchor="ctr"/>
          <a:lstStyle>
            <a:lvl1pPr algn="l">
              <a:defRPr sz="1200">
                <a:solidFill>
                  <a:schemeClr val="tx2"/>
                </a:solidFill>
              </a:defRPr>
            </a:lvl1pPr>
          </a:lstStyle>
          <a:p>
            <a:fld id="{23E5AF0B-4802-4DF5-A280-A38AB26DD1F0}" type="datetimeFigureOut">
              <a:rPr lang="tr-TR" smtClean="0"/>
              <a:t>18.04.2022</a:t>
            </a:fld>
            <a:endParaRPr lang="tr-TR"/>
          </a:p>
        </p:txBody>
      </p:sp>
      <p:sp>
        <p:nvSpPr>
          <p:cNvPr id="5" name="Footer Placeholder 4"/>
          <p:cNvSpPr>
            <a:spLocks noGrp="1"/>
          </p:cNvSpPr>
          <p:nvPr>
            <p:ph type="ftr" sz="quarter" idx="3"/>
          </p:nvPr>
        </p:nvSpPr>
        <p:spPr>
          <a:xfrm>
            <a:off x="2831123" y="6312408"/>
            <a:ext cx="3481754" cy="365125"/>
          </a:xfrm>
          <a:prstGeom prst="rect">
            <a:avLst/>
          </a:prstGeom>
        </p:spPr>
        <p:txBody>
          <a:bodyPr vert="horz" lIns="91440" tIns="45720" rIns="91440" bIns="45720" rtlCol="0" anchor="ctr"/>
          <a:lstStyle>
            <a:lvl1pPr algn="ctr">
              <a:defRPr sz="1200">
                <a:solidFill>
                  <a:schemeClr val="tx2"/>
                </a:solidFill>
              </a:defRPr>
            </a:lvl1pPr>
          </a:lstStyle>
          <a:p>
            <a:endParaRPr lang="tr-TR"/>
          </a:p>
        </p:txBody>
      </p:sp>
      <p:sp>
        <p:nvSpPr>
          <p:cNvPr id="6" name="Slide Number Placeholder 5"/>
          <p:cNvSpPr>
            <a:spLocks noGrp="1"/>
          </p:cNvSpPr>
          <p:nvPr>
            <p:ph type="sldNum" sz="quarter" idx="4"/>
          </p:nvPr>
        </p:nvSpPr>
        <p:spPr>
          <a:xfrm>
            <a:off x="6553200" y="6312408"/>
            <a:ext cx="2133600" cy="365125"/>
          </a:xfrm>
          <a:prstGeom prst="rect">
            <a:avLst/>
          </a:prstGeom>
        </p:spPr>
        <p:txBody>
          <a:bodyPr vert="horz" lIns="91440" tIns="45720" rIns="91440" bIns="45720" rtlCol="0" anchor="ctr"/>
          <a:lstStyle>
            <a:lvl1pPr algn="r">
              <a:defRPr sz="1200">
                <a:solidFill>
                  <a:schemeClr val="tx2"/>
                </a:solidFill>
              </a:defRPr>
            </a:lvl1pPr>
          </a:lstStyle>
          <a:p>
            <a:fld id="{84CAD777-6ED7-460D-B025-4519175CC990}" type="slidenum">
              <a:rPr lang="tr-TR" smtClean="0"/>
              <a:t>‹#›</a:t>
            </a:fld>
            <a:endParaRPr lang="tr-TR"/>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tabLst>
          <a:tab pos="3830638"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640" indent="-182880" algn="l" defTabSz="914400"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72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3040" indent="-228600" algn="l" defTabSz="914400"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640" indent="-182880" algn="l" defTabSz="914400"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202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840" indent="-182880" algn="l" defTabSz="914400"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440" indent="-182880" algn="l" defTabSz="914400"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ATATÜRK DÖNEMİ TÜRK DIŞ POLİTİKASI(1923-1938)</a:t>
            </a:r>
          </a:p>
        </p:txBody>
      </p:sp>
      <p:sp>
        <p:nvSpPr>
          <p:cNvPr id="3" name="Alt Başlık 2"/>
          <p:cNvSpPr>
            <a:spLocks noGrp="1"/>
          </p:cNvSpPr>
          <p:nvPr>
            <p:ph idx="1"/>
          </p:nvPr>
        </p:nvSpPr>
        <p:spPr/>
        <p:txBody>
          <a:bodyPr>
            <a:normAutofit fontScale="92500"/>
          </a:bodyPr>
          <a:lstStyle/>
          <a:p>
            <a:pPr algn="l"/>
            <a:r>
              <a:rPr lang="tr-TR" dirty="0">
                <a:solidFill>
                  <a:schemeClr val="tx1"/>
                </a:solidFill>
              </a:rPr>
              <a:t>Dış politikanın temel ilkeleri şunlardır:</a:t>
            </a:r>
          </a:p>
          <a:p>
            <a:pPr algn="l"/>
            <a:r>
              <a:rPr lang="tr-TR" dirty="0">
                <a:solidFill>
                  <a:schemeClr val="tx1"/>
                </a:solidFill>
              </a:rPr>
              <a:t>1)Milliyetçiliğe dayalı, milli bir dış politika anlayışı.</a:t>
            </a:r>
          </a:p>
          <a:p>
            <a:pPr algn="l"/>
            <a:r>
              <a:rPr lang="tr-TR" dirty="0">
                <a:solidFill>
                  <a:schemeClr val="tx1"/>
                </a:solidFill>
              </a:rPr>
              <a:t>2)Tam bağımsızlık anlayışı. Bağımsızlık düşüncesinden ödün vermeme.</a:t>
            </a:r>
          </a:p>
          <a:p>
            <a:pPr algn="l"/>
            <a:r>
              <a:rPr lang="tr-TR" dirty="0">
                <a:solidFill>
                  <a:schemeClr val="tx1"/>
                </a:solidFill>
              </a:rPr>
              <a:t>3)Barıştan yana bir siyaset izleme. Yani, ‘’Yurtta sulh, cihanda sulh anlayışı .’’</a:t>
            </a:r>
          </a:p>
          <a:p>
            <a:pPr algn="l"/>
            <a:r>
              <a:rPr lang="tr-TR" dirty="0">
                <a:solidFill>
                  <a:schemeClr val="tx1"/>
                </a:solidFill>
              </a:rPr>
              <a:t>4)Gerçekçi, akıl ve mantığa dayalı bir dış politika anlayışı.</a:t>
            </a:r>
          </a:p>
          <a:p>
            <a:pPr algn="l"/>
            <a:r>
              <a:rPr lang="tr-TR" dirty="0">
                <a:solidFill>
                  <a:schemeClr val="tx1"/>
                </a:solidFill>
              </a:rPr>
              <a:t>5)Savaş yerine, diplomasi ve diyaloğa dayalı bir dış politika anlayışı.</a:t>
            </a:r>
          </a:p>
          <a:p>
            <a:pPr algn="l"/>
            <a:r>
              <a:rPr lang="tr-TR" dirty="0">
                <a:solidFill>
                  <a:schemeClr val="tx1"/>
                </a:solidFill>
              </a:rPr>
              <a:t>6)Kendi gücüne dayanma, yani milli güce dayalı bir dış politika anlayışı.</a:t>
            </a:r>
          </a:p>
          <a:p>
            <a:pPr algn="l"/>
            <a:r>
              <a:rPr lang="tr-TR" dirty="0">
                <a:solidFill>
                  <a:schemeClr val="tx1"/>
                </a:solidFill>
              </a:rPr>
              <a:t>7)Hayalci ve maceracılıktan uzak bir dış politika anlayışı.</a:t>
            </a:r>
          </a:p>
          <a:p>
            <a:pPr algn="l"/>
            <a:r>
              <a:rPr lang="tr-TR" dirty="0">
                <a:solidFill>
                  <a:schemeClr val="tx1"/>
                </a:solidFill>
              </a:rPr>
              <a:t>8)Barışa katkı sağlamak için gerektiğinde ittifaklara katılma.</a:t>
            </a:r>
          </a:p>
        </p:txBody>
      </p:sp>
    </p:spTree>
    <p:extLst>
      <p:ext uri="{BB962C8B-B14F-4D97-AF65-F5344CB8AC3E}">
        <p14:creationId xmlns:p14="http://schemas.microsoft.com/office/powerpoint/2010/main" val="3496753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116632"/>
            <a:ext cx="8229600" cy="1431032"/>
          </a:xfrm>
        </p:spPr>
        <p:txBody>
          <a:bodyPr>
            <a:normAutofit fontScale="90000"/>
          </a:bodyPr>
          <a:lstStyle/>
          <a:p>
            <a:br>
              <a:rPr lang="tr-TR" dirty="0"/>
            </a:br>
            <a:r>
              <a:rPr lang="tr-TR" dirty="0"/>
              <a:t>Dış Politikadaki Önemli Konu Başlıkları(1923-1938)</a:t>
            </a:r>
            <a:br>
              <a:rPr lang="tr-TR" dirty="0"/>
            </a:br>
            <a:endParaRPr lang="tr-TR" dirty="0"/>
          </a:p>
        </p:txBody>
      </p:sp>
      <p:sp>
        <p:nvSpPr>
          <p:cNvPr id="3" name="İçerik Yer Tutucusu 2"/>
          <p:cNvSpPr>
            <a:spLocks noGrp="1"/>
          </p:cNvSpPr>
          <p:nvPr>
            <p:ph idx="1"/>
          </p:nvPr>
        </p:nvSpPr>
        <p:spPr/>
        <p:txBody>
          <a:bodyPr>
            <a:normAutofit/>
          </a:bodyPr>
          <a:lstStyle/>
          <a:p>
            <a:pPr marL="0" indent="0">
              <a:buNone/>
            </a:pPr>
            <a:r>
              <a:rPr lang="tr-TR" dirty="0"/>
              <a:t>1) Musul Sorunu (1926)</a:t>
            </a:r>
          </a:p>
          <a:p>
            <a:pPr marL="0" indent="0">
              <a:buNone/>
            </a:pPr>
            <a:r>
              <a:rPr lang="tr-TR" dirty="0"/>
              <a:t>2) Milletler Cemiyetine Giriş (1932)</a:t>
            </a:r>
          </a:p>
          <a:p>
            <a:pPr marL="0" indent="0">
              <a:buNone/>
            </a:pPr>
            <a:r>
              <a:rPr lang="tr-TR" dirty="0"/>
              <a:t>3) Balkan Antantı (Anlaşması)(1934)</a:t>
            </a:r>
          </a:p>
          <a:p>
            <a:pPr marL="0" indent="0">
              <a:buNone/>
            </a:pPr>
            <a:r>
              <a:rPr lang="tr-TR" dirty="0"/>
              <a:t>4) Montrö Boğazlar Sözleşmesi (1936)</a:t>
            </a:r>
          </a:p>
          <a:p>
            <a:pPr marL="0" indent="0">
              <a:buNone/>
            </a:pPr>
            <a:r>
              <a:rPr lang="tr-TR" dirty="0"/>
              <a:t>5) </a:t>
            </a:r>
            <a:r>
              <a:rPr lang="tr-TR" dirty="0" err="1"/>
              <a:t>Sadabat</a:t>
            </a:r>
            <a:r>
              <a:rPr lang="tr-TR" dirty="0"/>
              <a:t> Paktı(Sözleşmesi)(1937)</a:t>
            </a:r>
          </a:p>
          <a:p>
            <a:pPr marL="0" indent="0">
              <a:buNone/>
            </a:pPr>
            <a:r>
              <a:rPr lang="tr-TR" dirty="0"/>
              <a:t>6) Hatay Sorunu (1938-1939)</a:t>
            </a:r>
          </a:p>
          <a:p>
            <a:pPr marL="0" indent="0">
              <a:buNone/>
            </a:pPr>
            <a:r>
              <a:rPr lang="tr-TR" dirty="0"/>
              <a:t>Atatürk dönemi Türk Dış politikasında yer alan konular, 24 Temmuz 1923 tarihinde imzalanan Lozan Antlaşmasında çözülemeyen ya da bizim istediğimiz gibi çözülemeyen ve bağımsızlık anlayışımızla bağdaşmayan konulardan oluşmaktadır.</a:t>
            </a:r>
          </a:p>
          <a:p>
            <a:pPr marL="0" indent="0">
              <a:buNone/>
            </a:pPr>
            <a:endParaRPr lang="tr-TR" dirty="0"/>
          </a:p>
        </p:txBody>
      </p:sp>
    </p:spTree>
    <p:extLst>
      <p:ext uri="{BB962C8B-B14F-4D97-AF65-F5344CB8AC3E}">
        <p14:creationId xmlns:p14="http://schemas.microsoft.com/office/powerpoint/2010/main" val="101066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1)MUSUL MESELESİ(1926)</a:t>
            </a:r>
          </a:p>
        </p:txBody>
      </p:sp>
      <p:sp>
        <p:nvSpPr>
          <p:cNvPr id="3" name="İçerik Yer Tutucusu 2"/>
          <p:cNvSpPr>
            <a:spLocks noGrp="1"/>
          </p:cNvSpPr>
          <p:nvPr>
            <p:ph idx="1"/>
          </p:nvPr>
        </p:nvSpPr>
        <p:spPr>
          <a:xfrm>
            <a:off x="395536" y="1340768"/>
            <a:ext cx="8229600" cy="4525963"/>
          </a:xfrm>
        </p:spPr>
        <p:txBody>
          <a:bodyPr>
            <a:normAutofit fontScale="92500" lnSpcReduction="20000"/>
          </a:bodyPr>
          <a:lstStyle/>
          <a:p>
            <a:pPr marL="0" indent="0">
              <a:buNone/>
            </a:pPr>
            <a:r>
              <a:rPr lang="tr-TR" dirty="0"/>
              <a:t>Lozan Antlaşmasında Türkiye ile İngiltere arasında sorun olan Musul meselesi tarafların taviz vermemesi sebebiyle çözülememişti. Türkiye Cumhuriyeti haklı olarak Misak-ı Milli sınırları içinde yer alan ve Mondros Ateşkesiyle haksız bir şekilde işgal edilen ,(ilk işgal edilen toprağımız) etnik ve kültürel açıdan bağımız olan  Musul ‘u geri almak istiyordu. İngiltere ise, özellikle zengin petrol yataklarına sahip olmak; Ortadoğu’daki dünya siyasetinde söz sahibi olmak için Musul’u vermek istememişti. Lozan’da yapılan görüşmelerde tarafların 9 ay içinde konuyu tekrar görüşmesi, sorun eğer çözülemezse Milletler Cemiyetine götürülmesi yönünde bir karar alınmıştı.  Daha sonra yapılan görüşmelerde de sorun çözülememiş; Miletler Cemiyetine götürülmüştür. Bu dönemde patlak veren ve İngiltere’nin desteğiyle çıkan Şeyh Sait (1925) ayaklanmasından dolayı ve özellikle Miletler Cemiyetinin taraflı tutumundan dolayı Musul </a:t>
            </a:r>
            <a:r>
              <a:rPr lang="tr-TR" b="1" dirty="0"/>
              <a:t>1926</a:t>
            </a:r>
            <a:r>
              <a:rPr lang="tr-TR" dirty="0"/>
              <a:t> yılında İngiltere ile imzalanan </a:t>
            </a:r>
            <a:r>
              <a:rPr lang="tr-TR" b="1" dirty="0"/>
              <a:t>ANKARA ANTLAŞMASI </a:t>
            </a:r>
            <a:r>
              <a:rPr lang="tr-TR" dirty="0"/>
              <a:t>ile İngiltere’ye verilmiştir.</a:t>
            </a:r>
          </a:p>
        </p:txBody>
      </p:sp>
    </p:spTree>
    <p:extLst>
      <p:ext uri="{BB962C8B-B14F-4D97-AF65-F5344CB8AC3E}">
        <p14:creationId xmlns:p14="http://schemas.microsoft.com/office/powerpoint/2010/main" val="1502952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2)MİLLETLER CEMİYETİNE GİRİŞ</a:t>
            </a:r>
          </a:p>
        </p:txBody>
      </p:sp>
      <p:sp>
        <p:nvSpPr>
          <p:cNvPr id="3" name="İçerik Yer Tutucusu 2"/>
          <p:cNvSpPr>
            <a:spLocks noGrp="1"/>
          </p:cNvSpPr>
          <p:nvPr>
            <p:ph idx="1"/>
          </p:nvPr>
        </p:nvSpPr>
        <p:spPr/>
        <p:txBody>
          <a:bodyPr>
            <a:normAutofit/>
          </a:bodyPr>
          <a:lstStyle/>
          <a:p>
            <a:pPr marL="0" indent="0">
              <a:buNone/>
            </a:pPr>
            <a:r>
              <a:rPr lang="tr-TR" dirty="0"/>
              <a:t>1.Dünya Savaşı sonunda Wilson ilkeleri doğrultusunda kurulan Milletler Cemiyeti o günkü adıyla Cemiyet-i Akvam, sözde dünya barışını sağlamak, ülkeler arasında yaşanabilecek sorunları barışçıl yoldan çözmek amacıyla büyük devletlerin başkanlığında(İngiltere, Fransa gibi) 10 Ocak 1920 tarihinde İsviçre’de  kurulmuştu.  Türkiye Atatürk’ün izlemiş olduğu ‘’YURTTA SULH,CİHANDA SULH’’ anlayışı doğrultusunda dünya barışına katkı sağlamak amacıyla cemiyete 1932 yılında üye olmuştur. Ancak, Milletler Cemiyeti 2. Dünya Savaşından sonra 20 Nisan 1946 tarihinde dağılmıştır. 2.Dünya Savaşından sonra bugünkü adıyla Birleşmiş Milletler olarak  tekrar kurulmuştur. Türkiye Cumhuriyeti kurucu üyesidir.</a:t>
            </a:r>
          </a:p>
        </p:txBody>
      </p:sp>
    </p:spTree>
    <p:extLst>
      <p:ext uri="{BB962C8B-B14F-4D97-AF65-F5344CB8AC3E}">
        <p14:creationId xmlns:p14="http://schemas.microsoft.com/office/powerpoint/2010/main" val="2333955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3)BALKAN ANTANTI(1934)</a:t>
            </a:r>
          </a:p>
        </p:txBody>
      </p:sp>
      <p:sp>
        <p:nvSpPr>
          <p:cNvPr id="3" name="İçerik Yer Tutucusu 2"/>
          <p:cNvSpPr>
            <a:spLocks noGrp="1"/>
          </p:cNvSpPr>
          <p:nvPr>
            <p:ph idx="1"/>
          </p:nvPr>
        </p:nvSpPr>
        <p:spPr/>
        <p:txBody>
          <a:bodyPr>
            <a:normAutofit lnSpcReduction="10000"/>
          </a:bodyPr>
          <a:lstStyle/>
          <a:p>
            <a:pPr marL="0" indent="0">
              <a:buNone/>
            </a:pPr>
            <a:r>
              <a:rPr lang="tr-TR" dirty="0"/>
              <a:t>Almanya’nın ve İtalya’nın yaklaşan 2.Dünya Savaşı sürecinde Balkanlara yönelik izlemiş oldukları yayılmacı ve saldırgan politikalarından dolayı </a:t>
            </a:r>
            <a:r>
              <a:rPr lang="tr-TR" b="1" dirty="0"/>
              <a:t>Türkiye’nin</a:t>
            </a:r>
            <a:r>
              <a:rPr lang="tr-TR" dirty="0"/>
              <a:t> başkanlığında </a:t>
            </a:r>
            <a:r>
              <a:rPr lang="tr-TR" b="1" dirty="0"/>
              <a:t>Yunanistan,</a:t>
            </a:r>
            <a:r>
              <a:rPr lang="tr-TR" dirty="0"/>
              <a:t> </a:t>
            </a:r>
            <a:r>
              <a:rPr lang="tr-TR" b="1" dirty="0"/>
              <a:t>Yugoslavya</a:t>
            </a:r>
            <a:r>
              <a:rPr lang="tr-TR" dirty="0"/>
              <a:t> ve </a:t>
            </a:r>
            <a:r>
              <a:rPr lang="tr-TR" b="1" dirty="0"/>
              <a:t>Romanya</a:t>
            </a:r>
            <a:r>
              <a:rPr lang="tr-TR" dirty="0"/>
              <a:t> arasında 9 şubat 1934 tarihinde Atina’da imzalanmıştır. Bu anlaşmaya göre, ülkeler birbirinin sınırını koruyacak ve herhangi bir saldırı olması durumunda birbirine destek olacaktı. Bu antlaşma ile Türkiye, Lozan Antlaşmasında çizilen batı sınırını güvence altına almıştır. Anlaşmaya İtalya’nın güdümünde olan </a:t>
            </a:r>
            <a:r>
              <a:rPr lang="tr-TR" b="1" dirty="0"/>
              <a:t>Arnavutluk</a:t>
            </a:r>
            <a:r>
              <a:rPr lang="tr-TR" dirty="0"/>
              <a:t> ile komşu ülkelerin topraklarında hak iddia eden </a:t>
            </a:r>
            <a:r>
              <a:rPr lang="tr-TR" b="1" dirty="0"/>
              <a:t>Bulgaristan </a:t>
            </a:r>
            <a:r>
              <a:rPr lang="tr-TR" dirty="0"/>
              <a:t>katılmamıştır. 2.Dünya Savaşı sonrasında yeni dengelerin ortaya çıkması ve yeni sınırların belirlenmesi dolayısıyla anlaşma geçerliliğini kaybetmiştir.</a:t>
            </a:r>
          </a:p>
        </p:txBody>
      </p:sp>
    </p:spTree>
    <p:extLst>
      <p:ext uri="{BB962C8B-B14F-4D97-AF65-F5344CB8AC3E}">
        <p14:creationId xmlns:p14="http://schemas.microsoft.com/office/powerpoint/2010/main" val="3073105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4)MONTRÖ BOĞAZLAR SÖZLEŞMESİ(1936)</a:t>
            </a:r>
          </a:p>
        </p:txBody>
      </p:sp>
      <p:sp>
        <p:nvSpPr>
          <p:cNvPr id="3" name="İçerik Yer Tutucusu 2"/>
          <p:cNvSpPr>
            <a:spLocks noGrp="1"/>
          </p:cNvSpPr>
          <p:nvPr>
            <p:ph idx="1"/>
          </p:nvPr>
        </p:nvSpPr>
        <p:spPr/>
        <p:txBody>
          <a:bodyPr>
            <a:normAutofit fontScale="85000" lnSpcReduction="10000"/>
          </a:bodyPr>
          <a:lstStyle/>
          <a:p>
            <a:pPr marL="0" indent="0">
              <a:buNone/>
            </a:pPr>
            <a:r>
              <a:rPr lang="tr-TR" dirty="0"/>
              <a:t>1923 Lozan Antlaşmasında Türkiye boğazlar konusunda tam istediğini alamamıştı. Türkiye tıpkı Musul’da olduğu gibi boğazların Misak-ı Milli toprağı olduğunu, İstanbul’un ve boğazların güvenliğinin sağlanması için Mondros ile  haksız işgal edilen boğazların geri verilmesini istiyordu. Ancak, büyük devletler kendileri açısından stratejik öneme sahip olan boğazları kaybetmek istemiyorlardı. Bu yüzden, Lozan Antlaşmasında sorun Türkiye’nin istediği gibi çözülememiş, BOĞAZLAR  Türkiye’nin başkanlığında uluslararası bir komisyona bırakılmıştı. Ancak, bu karar Türkiye’nin bağımsızlık anlayışına aykırıydı. 2.Dünya Savaşının yaklaşması ve İtalya’nın ve Almanya’nın boğazları da tehdit eden yayılmacı bir siyaset izlemesi üzerine Atatürk’ün çağrısıyla İsviçre’nin Montrö kasabasında toplanan konferans ile boğazlardaki tüm egemenlik hakları tamamen Türkiye’ye bırakılmıştır. İngiltere ve Fransa’nın Türkiye yanlısı tutumu,2.Dünya savaşının yaklaşması ve tüm devletleri tehdit etmesi  bunda etkili olmuştur. Montrö  Boğazlar Sözleşmesiyle boğazların savaşsız bir şekilde Türkiye’ye verilmesi, Türkiye’nin uluslararası politikada kazanmış olduğu büyük bir başarıdır. Bu antlaşma ile boğazların bugünkü statüsü belli olmuştur.</a:t>
            </a:r>
          </a:p>
        </p:txBody>
      </p:sp>
    </p:spTree>
    <p:extLst>
      <p:ext uri="{BB962C8B-B14F-4D97-AF65-F5344CB8AC3E}">
        <p14:creationId xmlns:p14="http://schemas.microsoft.com/office/powerpoint/2010/main" val="3402804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5)SADABAT PAKTI(1937) </a:t>
            </a:r>
          </a:p>
        </p:txBody>
      </p:sp>
      <p:sp>
        <p:nvSpPr>
          <p:cNvPr id="3" name="İçerik Yer Tutucusu 2"/>
          <p:cNvSpPr>
            <a:spLocks noGrp="1"/>
          </p:cNvSpPr>
          <p:nvPr>
            <p:ph idx="1"/>
          </p:nvPr>
        </p:nvSpPr>
        <p:spPr/>
        <p:txBody>
          <a:bodyPr>
            <a:normAutofit/>
          </a:bodyPr>
          <a:lstStyle/>
          <a:p>
            <a:pPr marL="0" indent="0">
              <a:buNone/>
            </a:pPr>
            <a:r>
              <a:rPr lang="tr-TR" dirty="0"/>
              <a:t>İtalya’nın yaklaşan 2.Dünya Savaşı sürecinde özellikle Habeşistan bölgesinde(Afrika) saldırgan ve yayılmacı politikalarından dolayı </a:t>
            </a:r>
            <a:r>
              <a:rPr lang="tr-TR" b="1" dirty="0"/>
              <a:t>Türkiye’nin</a:t>
            </a:r>
            <a:r>
              <a:rPr lang="tr-TR" dirty="0"/>
              <a:t> başkanlığında </a:t>
            </a:r>
            <a:r>
              <a:rPr lang="tr-TR" b="1" dirty="0"/>
              <a:t>İran, Irak ve Afganistan’ın</a:t>
            </a:r>
            <a:r>
              <a:rPr lang="tr-TR" dirty="0"/>
              <a:t> katılımı ile İran’ın başkenti Tahran’da </a:t>
            </a:r>
            <a:r>
              <a:rPr lang="tr-TR" dirty="0" err="1"/>
              <a:t>Sadabat</a:t>
            </a:r>
            <a:r>
              <a:rPr lang="tr-TR" dirty="0"/>
              <a:t> Sarayında 8 Temmuz 1937 tarihinde imzalanmıştır. Bu antlaşma ile, taraf ülkeler birbirinin sınırlarına saygılı olacak ve birine yapılacak herhangi bir saldırı olması durumunda birbirini koruyacaktı. Bu antlaşma ile, Türkiye hem Lozan’da çizilen güney sınırlarını korumuştur hem de barıştan yana olduğunu göstererek dünya barışına katkı sağlamıştır. Hatay meselesinden dolayı Türkiye ile büyük sorunlar yaşayan </a:t>
            </a:r>
            <a:r>
              <a:rPr lang="tr-TR" b="1" dirty="0"/>
              <a:t>Suriye</a:t>
            </a:r>
            <a:r>
              <a:rPr lang="tr-TR" dirty="0"/>
              <a:t> pakta katılmamıştır. Pakt, 1979’da İran’daki İslami rejim paktı feshettiğini açıklayana kadar yürürlükte kalmıştır.</a:t>
            </a:r>
          </a:p>
        </p:txBody>
      </p:sp>
    </p:spTree>
    <p:extLst>
      <p:ext uri="{BB962C8B-B14F-4D97-AF65-F5344CB8AC3E}">
        <p14:creationId xmlns:p14="http://schemas.microsoft.com/office/powerpoint/2010/main" val="1092132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6)HATAY SORUNU(1938-1939) </a:t>
            </a:r>
          </a:p>
        </p:txBody>
      </p:sp>
      <p:sp>
        <p:nvSpPr>
          <p:cNvPr id="3" name="İçerik Yer Tutucusu 2"/>
          <p:cNvSpPr>
            <a:spLocks noGrp="1"/>
          </p:cNvSpPr>
          <p:nvPr>
            <p:ph idx="1"/>
          </p:nvPr>
        </p:nvSpPr>
        <p:spPr/>
        <p:txBody>
          <a:bodyPr>
            <a:normAutofit fontScale="92500" lnSpcReduction="20000"/>
          </a:bodyPr>
          <a:lstStyle/>
          <a:p>
            <a:pPr marL="0" indent="0">
              <a:buNone/>
            </a:pPr>
            <a:r>
              <a:rPr lang="tr-TR" dirty="0"/>
              <a:t>Lozan Antlaşmasında Hatay meselesi Türkiye’nin istediği gibi çözülememişti. Lozan’da yapılan görüşmelerde Hatay, daha önce Türkiye ile Fransa arasında 1921 yılında imzalanan </a:t>
            </a:r>
            <a:r>
              <a:rPr lang="tr-TR" b="1" dirty="0"/>
              <a:t>Ankara Antlaşması </a:t>
            </a:r>
            <a:r>
              <a:rPr lang="tr-TR" dirty="0"/>
              <a:t>esas alınarak Fransa mandası altında olan Suriye’ye bırakılmış ve özel bir statü verilmişti. Ancak bu durum Türkiye’nin bağımsızlık anlayışına aykırıydı. Türkiye, Misak-ı Milli sınırları içinde olan Hatay’ın geri verilmesini istiyordu. 2.Dünya Savaşının yaklaşması ve Fransa’nın Almanya tarafından tehdit edilmesi üzerine ,Fransa Hatay’ı 1936 yılında Suriye’ye bırakmıştı. Ancak, bu durumun 1921 Ankara Antlaşmasına aykırı olduğunu belirten ve Hatay meselesine büyük bir önem veren Mustafa Kemal Atatürk’ün büyük diplomatik girişimleri sonucunda ve Milletler Cemiyeti kararı ile Hatay </a:t>
            </a:r>
            <a:r>
              <a:rPr lang="tr-TR" b="1" dirty="0"/>
              <a:t>1938</a:t>
            </a:r>
            <a:r>
              <a:rPr lang="tr-TR" dirty="0"/>
              <a:t> yılında önce bağımsız, sonra Hatay meclisinin almış olduğu referandum karar ile, </a:t>
            </a:r>
            <a:r>
              <a:rPr lang="tr-TR" b="1" dirty="0"/>
              <a:t>1939</a:t>
            </a:r>
            <a:r>
              <a:rPr lang="tr-TR" dirty="0"/>
              <a:t> yılında anavatana katılmıştır. Hatay Misak-ı </a:t>
            </a:r>
            <a:r>
              <a:rPr lang="tr-TR" dirty="0" err="1"/>
              <a:t>Milli’ye</a:t>
            </a:r>
            <a:r>
              <a:rPr lang="tr-TR" dirty="0"/>
              <a:t> katılan </a:t>
            </a:r>
            <a:r>
              <a:rPr lang="tr-TR" b="1" dirty="0"/>
              <a:t>son toprağımızdır. </a:t>
            </a:r>
            <a:r>
              <a:rPr lang="tr-TR" dirty="0"/>
              <a:t>Hatay’ın savaş olmadan katılması, Türkiye’nin uluslararası alanda elde ettiği büyük bir diplomasi başarıdır.</a:t>
            </a:r>
          </a:p>
        </p:txBody>
      </p:sp>
    </p:spTree>
    <p:extLst>
      <p:ext uri="{BB962C8B-B14F-4D97-AF65-F5344CB8AC3E}">
        <p14:creationId xmlns:p14="http://schemas.microsoft.com/office/powerpoint/2010/main" val="1059851515"/>
      </p:ext>
    </p:extLst>
  </p:cSld>
  <p:clrMapOvr>
    <a:masterClrMapping/>
  </p:clrMapOvr>
</p:sld>
</file>

<file path=ppt/theme/theme1.xml><?xml version="1.0" encoding="utf-8"?>
<a:theme xmlns:a="http://schemas.openxmlformats.org/drawingml/2006/main" name="Hasır">
  <a:themeElements>
    <a:clrScheme name="Hasır">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y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asır">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844C4AF7778210458C5E723C2FC72793" ma:contentTypeVersion="8" ma:contentTypeDescription="Yeni belge oluşturun." ma:contentTypeScope="" ma:versionID="f91ad4e61feb3caaac03398e41002d63">
  <xsd:schema xmlns:xsd="http://www.w3.org/2001/XMLSchema" xmlns:xs="http://www.w3.org/2001/XMLSchema" xmlns:p="http://schemas.microsoft.com/office/2006/metadata/properties" xmlns:ns2="7b73d00b-c042-495d-9703-7e37ec3b91d9" targetNamespace="http://schemas.microsoft.com/office/2006/metadata/properties" ma:root="true" ma:fieldsID="611d570e584b873d6d0f8d2f4ee8358e" ns2:_="">
    <xsd:import namespace="7b73d00b-c042-495d-9703-7e37ec3b91d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73d00b-c042-495d-9703-7e37ec3b91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EC6952-2CC8-4AAC-A429-869279BD8379}"/>
</file>

<file path=customXml/itemProps2.xml><?xml version="1.0" encoding="utf-8"?>
<ds:datastoreItem xmlns:ds="http://schemas.openxmlformats.org/officeDocument/2006/customXml" ds:itemID="{D736A3A8-C692-4C4C-B2D9-52D0EDA9CC38}"/>
</file>

<file path=customXml/itemProps3.xml><?xml version="1.0" encoding="utf-8"?>
<ds:datastoreItem xmlns:ds="http://schemas.openxmlformats.org/officeDocument/2006/customXml" ds:itemID="{B7BFF7F0-D9D9-46BD-B10D-07C2E1D7EBC5}"/>
</file>

<file path=docProps/app.xml><?xml version="1.0" encoding="utf-8"?>
<Properties xmlns="http://schemas.openxmlformats.org/officeDocument/2006/extended-properties" xmlns:vt="http://schemas.openxmlformats.org/officeDocument/2006/docPropsVTypes">
  <Template>Thatch</Template>
  <TotalTime>188</TotalTime>
  <Words>1007</Words>
  <Application>Microsoft Office PowerPoint</Application>
  <PresentationFormat>Ekran Gösterisi (4:3)</PresentationFormat>
  <Paragraphs>30</Paragraphs>
  <Slides>8</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8</vt:i4>
      </vt:variant>
    </vt:vector>
  </HeadingPairs>
  <TitlesOfParts>
    <vt:vector size="11" baseType="lpstr">
      <vt:lpstr>Arial</vt:lpstr>
      <vt:lpstr>Tw Cen MT</vt:lpstr>
      <vt:lpstr>Hasır</vt:lpstr>
      <vt:lpstr>ATATÜRK DÖNEMİ TÜRK DIŞ POLİTİKASI(1923-1938)</vt:lpstr>
      <vt:lpstr> Dış Politikadaki Önemli Konu Başlıkları(1923-1938) </vt:lpstr>
      <vt:lpstr>1)MUSUL MESELESİ(1926)</vt:lpstr>
      <vt:lpstr>2)MİLLETLER CEMİYETİNE GİRİŞ</vt:lpstr>
      <vt:lpstr>3)BALKAN ANTANTI(1934)</vt:lpstr>
      <vt:lpstr>4)MONTRÖ BOĞAZLAR SÖZLEŞMESİ(1936)</vt:lpstr>
      <vt:lpstr>5)SADABAT PAKTI(1937) </vt:lpstr>
      <vt:lpstr>6)HATAY SORUNU(1938-1939) </vt:lpstr>
    </vt:vector>
  </TitlesOfParts>
  <Company>By NeC ® 2010 | Katilimsiz.Com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ATATÜRK DÖNEMİ TÜRK DIŞ POLİTİKASI(1923-1938)</dc:title>
  <dc:creator>Exper</dc:creator>
  <cp:lastModifiedBy>elcin</cp:lastModifiedBy>
  <cp:revision>34</cp:revision>
  <dcterms:created xsi:type="dcterms:W3CDTF">2020-05-03T13:33:12Z</dcterms:created>
  <dcterms:modified xsi:type="dcterms:W3CDTF">2022-04-17T21:31:18Z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0x010100844C4AF7778210458C5E723C2FC72793</vt:lpwstr>
  </property>
</Properties>
</file>