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114"/>
  </p:notesMasterIdLst>
  <p:handoutMasterIdLst>
    <p:handoutMasterId r:id="rId115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  <p:sldId id="346" r:id="rId94"/>
    <p:sldId id="347" r:id="rId95"/>
    <p:sldId id="348" r:id="rId96"/>
    <p:sldId id="349" r:id="rId97"/>
    <p:sldId id="350" r:id="rId98"/>
    <p:sldId id="351" r:id="rId99"/>
    <p:sldId id="352" r:id="rId100"/>
    <p:sldId id="353" r:id="rId101"/>
    <p:sldId id="354" r:id="rId102"/>
    <p:sldId id="355" r:id="rId103"/>
    <p:sldId id="356" r:id="rId104"/>
    <p:sldId id="357" r:id="rId105"/>
    <p:sldId id="358" r:id="rId106"/>
    <p:sldId id="359" r:id="rId107"/>
    <p:sldId id="360" r:id="rId108"/>
    <p:sldId id="361" r:id="rId109"/>
    <p:sldId id="362" r:id="rId110"/>
    <p:sldId id="363" r:id="rId111"/>
    <p:sldId id="364" r:id="rId112"/>
    <p:sldId id="365" r:id="rId1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28FA2-BD6F-46EA-948B-1C8DFE2523A0}" v="2" dt="2025-02-20T14:00:39.696"/>
  </p1510:revLst>
</p1510:revInfo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08" autoAdjust="0"/>
    <p:restoredTop sz="95274" autoAdjust="0"/>
  </p:normalViewPr>
  <p:slideViewPr>
    <p:cSldViewPr>
      <p:cViewPr varScale="1">
        <p:scale>
          <a:sx n="70" d="100"/>
          <a:sy n="70" d="100"/>
        </p:scale>
        <p:origin x="552" y="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7" d="100"/>
          <a:sy n="67" d="100"/>
        </p:scale>
        <p:origin x="274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viewProps" Target="viewProps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6" Type="http://schemas.openxmlformats.org/officeDocument/2006/relationships/slide" Target="slides/slide12.xml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theme" Target="theme/theme1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notesMaster" Target="notesMasters/notesMaster1.xml"/><Relationship Id="rId119" Type="http://schemas.openxmlformats.org/officeDocument/2006/relationships/tableStyles" Target="tableStyle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microsoft.com/office/2015/10/relationships/revisionInfo" Target="revisionInfo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handoutMaster" Target="handoutMasters/handoutMaster1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2/20/2025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390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69.27536" units="1/cm"/>
          <inkml:channelProperty channel="Y" name="resolution" value="39.58763" units="1/cm"/>
          <inkml:channelProperty channel="T" name="resolution" value="1" units="1/dev"/>
        </inkml:channelProperties>
      </inkml:inkSource>
      <inkml:timestamp xml:id="ts0" timeString="2025-02-20T13:33:22.95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22393 9962 0,'40'0'16,"39"0"0,1 0-16,39 0 15,39 40-15,-38 0 0,-81-40 16,41 39-16,-1-39 15,-39 0-15,0 0 16,39 0-16,-39 0 16,39 0-16,-39 0 15,39 40 1,40 0 0,40-1-16,79-39 15,-39 0-15,39 40 16,-39 0-16,-1-40 15,-39 0-15,0 0 16,-80 0-16,-39 0 16,-120 0 62,41 0-78,-80 0 15,-80-80-15,40 1 16,-79 79-16,40-40 16,-1 40-16,0 0 15,120-79-15,0 79 16,39 0-16,0 0 16,-79 0-16,40 0 15,-40 0-15,39 0 16,1 0-1,-1 0-15,1 0 16,39 0 0,-39 0 31,119 0 15,198 0-46,0 0-16,40 0 15,79 0-15,-39 0 16,-40 0 0,-119 0-16,-120 0 15,41 0-15,-41 0 16,1 0-1,0 0-15,39 0 16,1 79-16,39-79 16,-40 0-16,1 0 15,-1-39-15,-79-1 32,-40 0-17,-79-39 1,79 79-16,-79 0 15,-79-40-15,-40 40 16,-40-79-16,79 79 0,-79 0 16,159 0-16,79 0 15,1 0-15,118 0 78,40 0-78,199 0 16,119 39-16,-80 1 16,-79-40-16,-119 0 15,-120 0-15,-158 0 78,-40 0-62,-118-79-16,-1-1 16,0 80-16,0-39 15,119 39-15,-79 0 16,158 0 0,1 0-16,119 0 78,158 0-63,40 39-15,-79-39 16,-79 80-16,-1-80 16,40 39 265,80-39-281,-41 0 15,-38 0-15,38 0 16,-39 0-16,-39 0 16,-1 0-16,1 40 15,-41-40-15,-118 0 125,0 0-125,-41 0 0,-78 0 16,-40 0-16,39 0 16,40 0-16,40 0 15,80 0 1,-1 40 31,40-1-16,79 41 0,1-80-31,-41 0 16,41 0-16,-1 0 15,-39 0-15,0 40 0,-1-40 16,1 0 15,0 0-15,-40-80 62,-80 40-78,1 40 16,-40-79-16,79 79 15,0 0-15,-39 0 16,-40 0 0,79 0-16,80 0 78,39 40-78,1-1 15,39-39-15,-40 40 0,1-40 16,-41 0-16,1 0 16,0 0-1,79 0 1,-40 0-16,1-40 15,-41 40-15,1 0 16,-119-79 78,-1 79-94,-79 0 15,1 0-15,-1 0 0,40 0 16,79 0-16,119 79 63,239-39-48,79 40 1,278-41-16,-159-39 15,-39 0-15,-199 0 16,-199 0-16,-119 0 78,-39 0-62,-40-39-16,0 39 15,-80 0-15,1-40 16,-1 40-16,120 0 16,-1 0-16,41 0 15,78 0 63,80 0-78,40 0 16,40 0 0,-1 0-16,-79 0 15,40 0-15,-40 0 16,0 0-16,-39-40 16,-41-39-16,41 79 15,-80-40-15,0 0 31,-40 1-31,-39 39 0,-40-40 16,-40 40-16,0 0 16,40 0-16,40 0 15,-1-79-15,120 79 78,39 0-62,1 0-16,39 0 16,-40 0-16,-39 0 15,-40 39-15,-80 1 32,41-40-32,-80 0 0,-80 0 15,-119 0-15,1 0 16,-1 0-16,80 0 15,198 0 1,159 0 47,80 0-48,119 0-15,39 79 16,80-79-16,39 0 15,0 0-15,-158 0 16,-159 0-16,-80 0 16,-118 0 46,-1 0-62,0 0 16,1 0-16,-1 0 15,-40 0-15,41 0 94,-80 0-78,-239 0-16,-39 0 15,-159 0-15,40 0 16,119 0-16,0 0 16,119 0-16,318 0 78,39 0-78,1 0 15,-1 0-15,1 0 0,-41 0 16,41 0 0,-1 0-16,1 0 31,-120 0 31,-40 0-46,80-39 31,40 39-47,79 0 16,0 0-16,40 0 15,0 0 1,-40 0-16,-79 0 15,-120 0 48,1 0-47,39 0-16,-39 0 15,39 0 1,80 0 31,79 0-47,79 0 15,80 0-15,40 0 16,-40 0-16,-199 0 16,-118 0 15,-80 0-16,-80 0 1,-79 0-16,40 0 16,-80 0-16,40 0 15,40 0 1,79 0-16,80 0 16,79-40 46,-80 40 32,1 0-63,0 0-31,-1 0 16,1 0-16,-1 0 62,1 0-46,0 0-16,-1 0 0,-39 0 15,-40 0-15,40 0 16,40 0-16,39 0 16,0 0 31,1 0-32,-41-40-15,1 40 16,39 0-1,0 0-15,-39 0 16,39 0-16,1 0 16,-1-79-16,0 79 15,1 0 1,-41 0 0,1 0-1,39 0 1,-39 40-16,39-40 15,0 0 79,1 0-78,-1 0-16,-40 0 47,1 0-47,0 0 15,-1 0-15,40 0 16,-39 0-16,119 0 62,39 0-46,-39 0-16,39 0 16,-39 0 46,-40-40-46,40 40-16,-1 0 15,1-40 1,-40 1 31,0-1-16,-79 40 0,-1 0-31,1 0 16,-1 0-16,41 0 16,-80 0-16,79 0 0,-39 0 15,158 0 79,0 79-94,40-39 16,159 0-16,-39-40 15,-1 39-15,-119-39 16,-40 0-16,-39 80 16,-80-80 77,-79 0-77,40 0-16,-40 0 16,0 0-1,39 0 1,1 0-16,39 0 156,0 0-156,1 0 16,-1 0-16,119 0 78,1 0-78,-1 0 0,-39 0 31,39 0-31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2/20/2025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3301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817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5245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4485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942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A1CABC-466D-0C45-AC1E-3D9A8261A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632033" y="4753522"/>
            <a:ext cx="1556792" cy="1556792"/>
          </a:xfrm>
          <a:prstGeom prst="rect">
            <a:avLst/>
          </a:prstGeom>
          <a:effectLst>
            <a:reflection stA="520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94642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569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9778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244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3622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8483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9243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bg1"/>
            </a:gs>
            <a:gs pos="28000">
              <a:schemeClr val="bg1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baseline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63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customXml" Target="../ink/ink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2" y="1828799"/>
            <a:ext cx="10637440" cy="3048001"/>
          </a:xfrm>
        </p:spPr>
        <p:txBody>
          <a:bodyPr/>
          <a:lstStyle/>
          <a:p>
            <a:r>
              <a:rPr lang="en-US" dirty="0"/>
              <a:t>CS</a:t>
            </a:r>
            <a:r>
              <a:rPr lang="tr-TR" dirty="0"/>
              <a:t>E</a:t>
            </a:r>
            <a:r>
              <a:rPr lang="en-US" dirty="0"/>
              <a:t> </a:t>
            </a:r>
            <a:r>
              <a:rPr lang="tr-TR" dirty="0"/>
              <a:t>204 -</a:t>
            </a:r>
            <a:r>
              <a:rPr lang="en-US" dirty="0"/>
              <a:t> INTRO TO Database Systems</a:t>
            </a:r>
            <a:br>
              <a:rPr lang="en-US" dirty="0"/>
            </a:br>
            <a:r>
              <a:rPr lang="en-US" dirty="0"/>
              <a:t>SQL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Joseph LEDET</a:t>
            </a:r>
          </a:p>
          <a:p>
            <a:r>
              <a:rPr lang="en-US" dirty="0"/>
              <a:t>Department of Computer Engineering</a:t>
            </a:r>
          </a:p>
          <a:p>
            <a:r>
              <a:rPr lang="tr-TR" dirty="0"/>
              <a:t>Akdeniz</a:t>
            </a:r>
            <a:r>
              <a:rPr lang="en-US" dirty="0"/>
              <a:t> University</a:t>
            </a:r>
          </a:p>
          <a:p>
            <a:r>
              <a:rPr lang="en-US" dirty="0" err="1"/>
              <a:t>josephledet</a:t>
            </a:r>
            <a:r>
              <a:rPr lang="en-US" dirty="0"/>
              <a:t>@</a:t>
            </a:r>
            <a:r>
              <a:rPr lang="tr-TR" dirty="0" err="1"/>
              <a:t>akdeniz</a:t>
            </a:r>
            <a:r>
              <a:rPr lang="en-US" dirty="0"/>
              <a:t>.</a:t>
            </a:r>
            <a:r>
              <a:rPr lang="en-US" dirty="0" err="1"/>
              <a:t>edu.tr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B1F16D-1D93-4D42-9521-71FAA39AC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5"/>
            <a:ext cx="3498913" cy="349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13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SQL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statement consists of reserved words and user-defined words.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Reserved words are a fixed part of SQL and must be spelt exactly as required and cannot be split across lines.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User-defined words are made up by user and represent names of various database objects such as relations, columns, views.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577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Insert…select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Second form of INSERT allows multiple rows to be copied from one or more tables to another: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INSERT INTO </a:t>
            </a:r>
            <a:r>
              <a:rPr lang="en-US" dirty="0" err="1">
                <a:latin typeface="Lucida Console" panose="020B0609040504020204" pitchFamily="49" charset="0"/>
              </a:rPr>
              <a:t>TableName</a:t>
            </a:r>
            <a:r>
              <a:rPr lang="en-US" dirty="0">
                <a:latin typeface="Lucida Console" panose="020B0609040504020204" pitchFamily="49" charset="0"/>
              </a:rPr>
              <a:t> [ (</a:t>
            </a:r>
            <a:r>
              <a:rPr lang="en-US" dirty="0" err="1">
                <a:latin typeface="Lucida Console" panose="020B0609040504020204" pitchFamily="49" charset="0"/>
              </a:rPr>
              <a:t>columnList</a:t>
            </a:r>
            <a:r>
              <a:rPr lang="en-US" dirty="0">
                <a:latin typeface="Lucida Console" panose="020B0609040504020204" pitchFamily="49" charset="0"/>
              </a:rPr>
              <a:t>) ]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20852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37 – Insert … 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 there is a table </a:t>
            </a:r>
            <a:r>
              <a:rPr lang="en-US" dirty="0" err="1"/>
              <a:t>StaffPropCount</a:t>
            </a:r>
            <a:r>
              <a:rPr lang="en-US" dirty="0"/>
              <a:t> that contains names of staff and number of properties they manage:</a:t>
            </a:r>
          </a:p>
          <a:p>
            <a:r>
              <a:rPr lang="en-US" dirty="0" err="1">
                <a:latin typeface="Lucida Console" panose="020B0609040504020204" pitchFamily="49" charset="0"/>
              </a:rPr>
              <a:t>StaffPropCount</a:t>
            </a:r>
            <a:r>
              <a:rPr lang="en-US" dirty="0">
                <a:latin typeface="Lucida Console" panose="020B0609040504020204" pitchFamily="49" charset="0"/>
              </a:rPr>
              <a:t>(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propCnt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r>
              <a:rPr lang="en-US" dirty="0"/>
              <a:t>Populate </a:t>
            </a:r>
            <a:r>
              <a:rPr lang="en-US" dirty="0" err="1"/>
              <a:t>StaffPropCount</a:t>
            </a:r>
            <a:r>
              <a:rPr lang="en-US" dirty="0"/>
              <a:t> using Staff and </a:t>
            </a:r>
            <a:r>
              <a:rPr lang="en-US" dirty="0" err="1"/>
              <a:t>PropertyForRent</a:t>
            </a:r>
            <a:r>
              <a:rPr lang="en-US" dirty="0"/>
              <a:t> tables.</a:t>
            </a:r>
          </a:p>
        </p:txBody>
      </p:sp>
    </p:spTree>
    <p:extLst>
      <p:ext uri="{BB962C8B-B14F-4D97-AF65-F5344CB8AC3E}">
        <p14:creationId xmlns:p14="http://schemas.microsoft.com/office/powerpoint/2010/main" val="428104911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37 – Insert … 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INSERT INTO </a:t>
            </a:r>
            <a:r>
              <a:rPr lang="en-US" dirty="0" err="1">
                <a:latin typeface="Lucida Console" panose="020B0609040504020204" pitchFamily="49" charset="0"/>
              </a:rPr>
              <a:t>StaffPropCount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(SELECT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COUNT(*)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Staff s,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 p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WHERE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p.staffNo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GROUP BY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UNION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(SELECT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0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WHERE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 NOT IN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(SELECT DISTINCT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	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40813082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37 – Insert … 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second part of UNION is omitted, excludes those staff who currently do not manage any properties. 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076" y="1851982"/>
            <a:ext cx="4897438" cy="300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714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UPDATE </a:t>
            </a:r>
            <a:r>
              <a:rPr lang="en-US" dirty="0" err="1">
                <a:latin typeface="Lucida Console" panose="020B0609040504020204" pitchFamily="49" charset="0"/>
              </a:rPr>
              <a:t>TableName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SET columnName1 = dataValue1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[, columnName2 = dataValue2...]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[WHERE </a:t>
            </a:r>
            <a:r>
              <a:rPr lang="en-US" dirty="0" err="1">
                <a:latin typeface="Lucida Console" panose="020B0609040504020204" pitchFamily="49" charset="0"/>
              </a:rPr>
              <a:t>searchCondition</a:t>
            </a:r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r>
              <a:rPr lang="en-US" dirty="0" err="1"/>
              <a:t>TableName</a:t>
            </a:r>
            <a:r>
              <a:rPr lang="en-US" dirty="0"/>
              <a:t> can be name of a base table or an updatable view.</a:t>
            </a:r>
          </a:p>
          <a:p>
            <a:r>
              <a:rPr lang="en-US" dirty="0"/>
              <a:t>SET clause specifies names of one or more columns that are to be updated.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4962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WHERE clause is optional:</a:t>
            </a:r>
          </a:p>
          <a:p>
            <a:pPr lvl="1"/>
            <a:r>
              <a:rPr lang="en-US" dirty="0"/>
              <a:t>if omitted, named columns are updated for all rows in table;</a:t>
            </a:r>
          </a:p>
          <a:p>
            <a:pPr lvl="1"/>
            <a:r>
              <a:rPr lang="en-US" dirty="0"/>
              <a:t>if specified, only those rows that satisfy </a:t>
            </a:r>
            <a:r>
              <a:rPr lang="en-US" dirty="0" err="1"/>
              <a:t>searchCondition</a:t>
            </a:r>
            <a:r>
              <a:rPr lang="en-US" dirty="0"/>
              <a:t> are updated. </a:t>
            </a:r>
          </a:p>
          <a:p>
            <a:r>
              <a:rPr lang="en-US" dirty="0"/>
              <a:t>New </a:t>
            </a:r>
            <a:r>
              <a:rPr lang="en-US" dirty="0" err="1"/>
              <a:t>dataValue</a:t>
            </a:r>
            <a:r>
              <a:rPr lang="en-US" dirty="0"/>
              <a:t>(s) must be compatible with data type for corresponding column.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6984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38/39 –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all staff a 3% pay increase.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UPDATE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SET salary = salary * 1.03;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Give all Managers a 5% pay increase.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UPDATE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SET salary = salary * 1.05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position = ‘Manager’;</a:t>
            </a:r>
          </a:p>
        </p:txBody>
      </p:sp>
    </p:spTree>
    <p:extLst>
      <p:ext uri="{BB962C8B-B14F-4D97-AF65-F5344CB8AC3E}">
        <p14:creationId xmlns:p14="http://schemas.microsoft.com/office/powerpoint/2010/main" val="135837862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40 – Update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Promote David Ford (</a:t>
            </a:r>
            <a:r>
              <a:rPr lang="en-US" dirty="0" err="1"/>
              <a:t>staffNo</a:t>
            </a:r>
            <a:r>
              <a:rPr lang="en-US" dirty="0"/>
              <a:t>=‘SG14’) to Manager and change his salary to £18,000.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UPDATE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SET position = ‘Manager’, salary = 18000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 = ‘SG14’;</a:t>
            </a:r>
          </a:p>
        </p:txBody>
      </p:sp>
    </p:spTree>
    <p:extLst>
      <p:ext uri="{BB962C8B-B14F-4D97-AF65-F5344CB8AC3E}">
        <p14:creationId xmlns:p14="http://schemas.microsoft.com/office/powerpoint/2010/main" val="302044008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DELETE FROM </a:t>
            </a:r>
            <a:r>
              <a:rPr lang="en-US" dirty="0" err="1">
                <a:latin typeface="Lucida Console" panose="020B0609040504020204" pitchFamily="49" charset="0"/>
              </a:rPr>
              <a:t>TableName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[WHERE </a:t>
            </a:r>
            <a:r>
              <a:rPr lang="en-US" dirty="0" err="1">
                <a:latin typeface="Lucida Console" panose="020B0609040504020204" pitchFamily="49" charset="0"/>
              </a:rPr>
              <a:t>searchCondition</a:t>
            </a:r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r>
              <a:rPr lang="en-US" dirty="0" err="1"/>
              <a:t>TableName</a:t>
            </a:r>
            <a:r>
              <a:rPr lang="en-US" dirty="0"/>
              <a:t> can be name of a base table or an updatable view. </a:t>
            </a:r>
          </a:p>
          <a:p>
            <a:r>
              <a:rPr lang="en-US" dirty="0" err="1"/>
              <a:t>searchCondition</a:t>
            </a:r>
            <a:r>
              <a:rPr lang="en-US" dirty="0"/>
              <a:t> is optional; if omitted, all rows are deleted from table. This does not delete table. If </a:t>
            </a:r>
            <a:r>
              <a:rPr lang="en-US" dirty="0" err="1"/>
              <a:t>search_condition</a:t>
            </a:r>
            <a:r>
              <a:rPr lang="en-US" dirty="0"/>
              <a:t> is specified, only those rows that satisfy condition are deleted.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7037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41/42 – delete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109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 all viewings that relate to property PG4.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DELETE FROM Viewing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>
                <a:latin typeface="Lucida Console" panose="020B0609040504020204" pitchFamily="49" charset="0"/>
              </a:rPr>
              <a:t> = ‘PG4’;</a:t>
            </a:r>
          </a:p>
          <a:p>
            <a:pPr marL="45720" indent="0">
              <a:buNone/>
            </a:pPr>
            <a:endParaRPr lang="en-US" dirty="0"/>
          </a:p>
          <a:p>
            <a:r>
              <a:rPr lang="en-US" dirty="0"/>
              <a:t>Delete all records from the Viewing table.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DELETE FROM Viewing;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221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SQL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components of an SQL statement are case insensitive, except for literal character data.</a:t>
            </a:r>
          </a:p>
          <a:p>
            <a:r>
              <a:rPr lang="en-US" dirty="0"/>
              <a:t>More readable with indentation and lineation: </a:t>
            </a:r>
          </a:p>
          <a:p>
            <a:pPr lvl="1"/>
            <a:r>
              <a:rPr lang="en-US" dirty="0"/>
              <a:t>Each clause should begin on a new line.</a:t>
            </a:r>
          </a:p>
          <a:p>
            <a:pPr lvl="1"/>
            <a:r>
              <a:rPr lang="en-US" dirty="0"/>
              <a:t>Start of a clause should line up with start of other clauses.</a:t>
            </a:r>
          </a:p>
          <a:p>
            <a:pPr lvl="1"/>
            <a:r>
              <a:rPr lang="en-US" dirty="0"/>
              <a:t>If clause has several parts, should each appear on a separate line and be indented under start of clause.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05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SQL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extended form of BNF notation: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Upper-case letters represent reserved words.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Lower-case letters represent user-defined words.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| indicates a choice among alternatives.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Curly braces indicate a required element.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Square brackets indicate an optional element.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… indicates optional repetition (0 or more).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78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Literals are constants used in SQL statements.</a:t>
            </a:r>
          </a:p>
          <a:p>
            <a:r>
              <a:rPr lang="en-US" dirty="0"/>
              <a:t>All non-numeric literals must be enclosed in single quotes (e.g. ‘London’).</a:t>
            </a:r>
          </a:p>
          <a:p>
            <a:r>
              <a:rPr lang="en-US" dirty="0"/>
              <a:t>All numeric literals must not be enclosed in quotes (e.g. 650.00).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95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[DISTINCT | ALL]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{* | [</a:t>
            </a:r>
            <a:r>
              <a:rPr lang="en-US" dirty="0" err="1">
                <a:latin typeface="Lucida Console" panose="020B0609040504020204" pitchFamily="49" charset="0"/>
              </a:rPr>
              <a:t>columnExpression</a:t>
            </a:r>
            <a:r>
              <a:rPr lang="en-US" dirty="0">
                <a:latin typeface="Lucida Console" panose="020B0609040504020204" pitchFamily="49" charset="0"/>
              </a:rPr>
              <a:t> [AS </a:t>
            </a:r>
            <a:r>
              <a:rPr lang="en-US" dirty="0" err="1">
                <a:latin typeface="Lucida Console" panose="020B0609040504020204" pitchFamily="49" charset="0"/>
              </a:rPr>
              <a:t>newName</a:t>
            </a:r>
            <a:r>
              <a:rPr lang="en-US" dirty="0">
                <a:latin typeface="Lucida Console" panose="020B0609040504020204" pitchFamily="49" charset="0"/>
              </a:rPr>
              <a:t>]] [,...] }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		</a:t>
            </a:r>
            <a:r>
              <a:rPr lang="en-US" dirty="0" err="1">
                <a:latin typeface="Lucida Console" panose="020B0609040504020204" pitchFamily="49" charset="0"/>
              </a:rPr>
              <a:t>TableName</a:t>
            </a:r>
            <a:r>
              <a:rPr lang="en-US" dirty="0">
                <a:latin typeface="Lucida Console" panose="020B0609040504020204" pitchFamily="49" charset="0"/>
              </a:rPr>
              <a:t> [alias] [, ...]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[WHERE	condition]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[GROUP BY	</a:t>
            </a:r>
            <a:r>
              <a:rPr lang="en-US" dirty="0" err="1">
                <a:latin typeface="Lucida Console" panose="020B0609040504020204" pitchFamily="49" charset="0"/>
              </a:rPr>
              <a:t>columnList</a:t>
            </a:r>
            <a:r>
              <a:rPr lang="en-US" dirty="0">
                <a:latin typeface="Lucida Console" panose="020B0609040504020204" pitchFamily="49" charset="0"/>
              </a:rPr>
              <a:t>]  [HAVING	condition]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[ORDER BY	</a:t>
            </a:r>
            <a:r>
              <a:rPr lang="en-US" dirty="0" err="1">
                <a:latin typeface="Lucida Console" panose="020B0609040504020204" pitchFamily="49" charset="0"/>
              </a:rPr>
              <a:t>columnList</a:t>
            </a:r>
            <a:r>
              <a:rPr lang="en-US" dirty="0">
                <a:latin typeface="Lucida Console" panose="020B0609040504020204" pitchFamily="49" charset="0"/>
              </a:rPr>
              <a:t>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68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	Specifies which columns are to appear in output.</a:t>
            </a:r>
          </a:p>
          <a:p>
            <a:r>
              <a:rPr lang="en-US" dirty="0"/>
              <a:t>FROM	Specifies table(s) to be used.</a:t>
            </a:r>
          </a:p>
          <a:p>
            <a:r>
              <a:rPr lang="en-US" dirty="0"/>
              <a:t>WHERE	Filters rows.</a:t>
            </a:r>
          </a:p>
          <a:p>
            <a:r>
              <a:rPr lang="en-US" dirty="0"/>
              <a:t>GROUP BY	Forms groups of rows with same column value.</a:t>
            </a:r>
          </a:p>
          <a:p>
            <a:r>
              <a:rPr lang="en-US" dirty="0"/>
              <a:t>HAVING	Filters groups subject to some condition.</a:t>
            </a:r>
          </a:p>
          <a:p>
            <a:r>
              <a:rPr lang="en-US" dirty="0"/>
              <a:t>ORDER BY 	Specifies the order of the output.</a:t>
            </a:r>
          </a:p>
          <a:p>
            <a:r>
              <a:rPr lang="en-US" dirty="0"/>
              <a:t>Order of the clauses cannot be changed.</a:t>
            </a:r>
          </a:p>
          <a:p>
            <a:r>
              <a:rPr lang="en-US" dirty="0"/>
              <a:t>Only SELECT and FROM are mandatory.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10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All columns, All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full details of all staff.</a:t>
            </a:r>
          </a:p>
          <a:p>
            <a:endParaRPr lang="en-US" dirty="0"/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address,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position, sex, DOB, salary,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Staff;</a:t>
            </a:r>
          </a:p>
          <a:p>
            <a:r>
              <a:rPr lang="en-US" dirty="0"/>
              <a:t>Can use * as an abbreviation for ‘all columns’: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>
                <a:latin typeface="Lucida Console" panose="020B0609040504020204" pitchFamily="49" charset="0"/>
              </a:rPr>
              <a:t>SELECT *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Staff;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04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All columns, All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52" y="1916832"/>
            <a:ext cx="11234998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7484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Specific columns, All Rows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Produce a list of salaries for all staff, showing only  staff number, first and last names, and salary.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salary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Staff;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11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Specific columns, All Rows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004" y="1508767"/>
            <a:ext cx="7128791" cy="48368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059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 and importance of SQL.</a:t>
            </a:r>
          </a:p>
          <a:p>
            <a:r>
              <a:rPr lang="en-US" dirty="0"/>
              <a:t>How to retrieve data from database using SELECT and: </a:t>
            </a:r>
          </a:p>
          <a:p>
            <a:pPr lvl="1"/>
            <a:r>
              <a:rPr lang="en-US" dirty="0"/>
              <a:t>Use compound WHERE conditions.</a:t>
            </a:r>
          </a:p>
          <a:p>
            <a:pPr lvl="1"/>
            <a:r>
              <a:rPr lang="en-US" dirty="0"/>
              <a:t>Sort query results using ORDER BY.</a:t>
            </a:r>
          </a:p>
          <a:p>
            <a:pPr lvl="1"/>
            <a:r>
              <a:rPr lang="en-US" dirty="0"/>
              <a:t>Use aggregate functions.</a:t>
            </a:r>
          </a:p>
          <a:p>
            <a:pPr lvl="1"/>
            <a:r>
              <a:rPr lang="en-US" dirty="0"/>
              <a:t>Group data using GROUP BY and HAVING.</a:t>
            </a:r>
          </a:p>
          <a:p>
            <a:pPr lvl="1"/>
            <a:r>
              <a:rPr lang="en-US" dirty="0"/>
              <a:t>Use subqueries.</a:t>
            </a:r>
          </a:p>
          <a:p>
            <a:pPr lvl="1"/>
            <a:r>
              <a:rPr lang="en-US" dirty="0"/>
              <a:t>Join tables together.</a:t>
            </a:r>
          </a:p>
          <a:p>
            <a:pPr lvl="1"/>
            <a:r>
              <a:rPr lang="en-US" dirty="0"/>
              <a:t>Perform set operations (UNION, INTERSECT, EXCEPT).</a:t>
            </a:r>
          </a:p>
          <a:p>
            <a:r>
              <a:rPr lang="en-US" dirty="0"/>
              <a:t>How to update database using INSERT, UPDATE, and DELETE.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369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– Use of distinct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the property numbers of all properties that have been viewed.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Viewing;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7" descr="DS3-Table 05-0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212" y="2579855"/>
            <a:ext cx="2880568" cy="4173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772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 – Use of distinct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DISTINCT to eliminate duplicates: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>
                <a:latin typeface="Lucida Console" panose="020B0609040504020204" pitchFamily="49" charset="0"/>
              </a:rPr>
              <a:t>SELECT DISTINCT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Viewing;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1029" descr="DS3-Table 05-03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516" y="2676747"/>
            <a:ext cx="2818677" cy="3862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0850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 – Calculated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Produce list of monthly salaries for all staff, showing staff number, first/last name, and  salary.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salary/12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Staff;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22</a:t>
            </a:fld>
            <a:endParaRPr lang="en-US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4253" y="3336345"/>
            <a:ext cx="6323396" cy="3298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613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 – Calculated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name column, use AS clause: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salary/12 AS </a:t>
            </a:r>
            <a:r>
              <a:rPr lang="en-US" dirty="0" err="1">
                <a:latin typeface="Lucida Console" panose="020B0609040504020204" pitchFamily="49" charset="0"/>
              </a:rPr>
              <a:t>monthlySalary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Staff;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84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 – Comparison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all staff with a salary greater than 10,000.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position, salary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salary &gt; 10000;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994" y="3933056"/>
            <a:ext cx="8309838" cy="2696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54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 – Compound Comparison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List addresses of all branch offices in London or Glasgow.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dirty="0">
                <a:latin typeface="Lucida Console" panose="020B0609040504020204" pitchFamily="49" charset="0"/>
              </a:rPr>
              <a:t>SELECT *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Branch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WHERE city = ‘London’ OR city = ‘Glasgow’;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25</a:t>
            </a:fld>
            <a:endParaRPr lang="en-US"/>
          </a:p>
        </p:txBody>
      </p:sp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4976" y="4149726"/>
            <a:ext cx="8288919" cy="2251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6344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 – Range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List all staff with a salary between 20,000 and 30,000.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position, salary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salary BETWEEN 20000 AND 30000;</a:t>
            </a:r>
          </a:p>
          <a:p>
            <a:r>
              <a:rPr lang="en-US" dirty="0"/>
              <a:t>BETWEEN test includes the endpoints of range.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020" y="4496123"/>
            <a:ext cx="7477125" cy="215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025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 – Range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Also a negated version NOT BETWEEN.</a:t>
            </a:r>
          </a:p>
          <a:p>
            <a:r>
              <a:rPr lang="en-US" dirty="0"/>
              <a:t>BETWEEN does not add much to SQL’s expressive power. Could also write: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position, salary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salary&gt;=20000 AND salary &lt;= 30000;</a:t>
            </a:r>
            <a:endParaRPr lang="en-US" dirty="0"/>
          </a:p>
          <a:p>
            <a:r>
              <a:rPr lang="en-US" dirty="0"/>
              <a:t>Useful, though, for a range of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687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8 – Set Membership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all managers and supervisors.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position IN (‘Manager’, ‘Supervisor’);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9594" y="4005064"/>
            <a:ext cx="7688010" cy="262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175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8 – Set Membership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There is a negated version (NOT IN). </a:t>
            </a:r>
          </a:p>
          <a:p>
            <a:r>
              <a:rPr lang="en-US" dirty="0"/>
              <a:t> IN does not add much to SQL’s expressive power. Could have expressed this as: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WHERE position=‘Manager’ OR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position=‘Supervisor’;</a:t>
            </a:r>
          </a:p>
          <a:p>
            <a:r>
              <a:rPr lang="en-US" dirty="0"/>
              <a:t> IN is more efficient when set contains many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73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Ideally, database language should allow user to:</a:t>
            </a:r>
          </a:p>
          <a:p>
            <a:pPr lvl="1"/>
            <a:r>
              <a:rPr lang="en-US" dirty="0"/>
              <a:t>create the database and relation structures; </a:t>
            </a:r>
          </a:p>
          <a:p>
            <a:pPr lvl="1"/>
            <a:r>
              <a:rPr lang="en-US" dirty="0"/>
              <a:t>perform insertion, modification, deletion of data from relations; </a:t>
            </a:r>
          </a:p>
          <a:p>
            <a:pPr lvl="1"/>
            <a:r>
              <a:rPr lang="en-US" dirty="0"/>
              <a:t>perform simple and complex queries.</a:t>
            </a:r>
          </a:p>
          <a:p>
            <a:r>
              <a:rPr lang="en-US" dirty="0"/>
              <a:t>Must perform these tasks with minimal user effort and command structure/syntax must be easy to learn. </a:t>
            </a:r>
          </a:p>
          <a:p>
            <a:r>
              <a:rPr lang="en-US" dirty="0"/>
              <a:t>It must be portable.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831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9 – 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Find all owners with the string ‘Glasgow’ in their address.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ownerNo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address, </a:t>
            </a:r>
            <a:r>
              <a:rPr lang="en-US" dirty="0" err="1">
                <a:latin typeface="Lucida Console" panose="020B0609040504020204" pitchFamily="49" charset="0"/>
              </a:rPr>
              <a:t>telNo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</a:t>
            </a:r>
            <a:r>
              <a:rPr lang="en-US" dirty="0" err="1">
                <a:latin typeface="Lucida Console" panose="020B0609040504020204" pitchFamily="49" charset="0"/>
              </a:rPr>
              <a:t>PrivateOwner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address LIKE ‘%Glasgow%’;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690" y="3933824"/>
            <a:ext cx="10934571" cy="2695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26231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9 – Pattern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has two special pattern matching symbols:</a:t>
            </a:r>
          </a:p>
          <a:p>
            <a:pPr lvl="1"/>
            <a:r>
              <a:rPr lang="en-US" dirty="0"/>
              <a:t>%: sequence of zero or more characters;</a:t>
            </a:r>
          </a:p>
          <a:p>
            <a:pPr lvl="1"/>
            <a:r>
              <a:rPr lang="en-US" dirty="0"/>
              <a:t>_ (underscore): any single character.</a:t>
            </a:r>
          </a:p>
          <a:p>
            <a:r>
              <a:rPr lang="en-US" dirty="0"/>
              <a:t>LIKE ‘%Glasgow%’ means a sequence of characters of any length containing ‘Glasgow’.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7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10 – NULL Search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 details of all viewings on property PG4 where a comment has not been supplied.</a:t>
            </a:r>
          </a:p>
          <a:p>
            <a:r>
              <a:rPr lang="en-US" dirty="0"/>
              <a:t>There are 2 viewings for property PG4, one with and one without a comment. </a:t>
            </a:r>
          </a:p>
          <a:p>
            <a:r>
              <a:rPr lang="en-US" dirty="0"/>
              <a:t>Have to test for null explicitly using special keyword IS NULL: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SELECT </a:t>
            </a:r>
            <a:r>
              <a:rPr lang="en-US" dirty="0" err="1">
                <a:latin typeface="Lucida Console" panose="020B0609040504020204" pitchFamily="49" charset="0"/>
              </a:rPr>
              <a:t>clientNo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viewDate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Viewing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WHERE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>
                <a:latin typeface="Lucida Console" panose="020B0609040504020204" pitchFamily="49" charset="0"/>
              </a:rPr>
              <a:t> = ‘PG4’ AND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      comment IS NULL;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46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10 – NULL Search Condition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Negated version (IS NOT NULL) can test for non-null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6" descr="C05NT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68474" y="1585950"/>
            <a:ext cx="5826138" cy="29814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11227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11 – Ordering (Single Column)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salaries for all staff, arranged in descending order of salary.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salary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ORDER BY salary DESC;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431" y="2924945"/>
            <a:ext cx="5812053" cy="3933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4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12 – Ordering (Multiple Column)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Produce abbreviated list of properties in order of property type.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>
                <a:latin typeface="Lucida Console" panose="020B0609040504020204" pitchFamily="49" charset="0"/>
              </a:rPr>
              <a:t>, type, rooms, rent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ORDER BY type;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1389" y="3140969"/>
            <a:ext cx="5486454" cy="3717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588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12 – Ordering (Multiple Column)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Four flats in this list - as no minor sort key specified, system arranges these rows in any order it chooses.</a:t>
            </a:r>
          </a:p>
          <a:p>
            <a:r>
              <a:rPr lang="en-US" dirty="0"/>
              <a:t>To arrange in order of rent, specify minor order: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>
                <a:latin typeface="Lucida Console" panose="020B0609040504020204" pitchFamily="49" charset="0"/>
              </a:rPr>
              <a:t>, type, rooms, rent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ORDER BY type, rent DESC;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36</a:t>
            </a:fld>
            <a:endParaRPr 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8548" y="3616118"/>
            <a:ext cx="4837605" cy="3241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9290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 aggregates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ISO standard defines five aggregate functions:</a:t>
            </a:r>
          </a:p>
          <a:p>
            <a:pPr lvl="1"/>
            <a:r>
              <a:rPr lang="en-US" dirty="0"/>
              <a:t>COUNT returns number of values in specified column.</a:t>
            </a:r>
          </a:p>
          <a:p>
            <a:pPr lvl="1"/>
            <a:r>
              <a:rPr lang="en-US" dirty="0"/>
              <a:t>SUM	returns sum of values in specified column.</a:t>
            </a:r>
          </a:p>
          <a:p>
            <a:pPr lvl="1"/>
            <a:r>
              <a:rPr lang="en-US" dirty="0"/>
              <a:t>AVG	returns average of values in specified column.</a:t>
            </a:r>
          </a:p>
          <a:p>
            <a:pPr lvl="1"/>
            <a:r>
              <a:rPr lang="en-US" dirty="0"/>
              <a:t>MIN	returns smallest value in specified column.</a:t>
            </a:r>
          </a:p>
          <a:p>
            <a:pPr lvl="1"/>
            <a:r>
              <a:rPr lang="en-US" dirty="0"/>
              <a:t>MAX	returns largest value in specified column.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9866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 aggregates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Each operates on a single column of a table and returns a single value. </a:t>
            </a:r>
          </a:p>
          <a:p>
            <a:r>
              <a:rPr lang="en-US" dirty="0"/>
              <a:t>COUNT, MIN, and MAX apply to numeric and non-numeric fields, but SUM and AVG may be used on numeric fields only. </a:t>
            </a:r>
          </a:p>
          <a:p>
            <a:r>
              <a:rPr lang="en-US" dirty="0"/>
              <a:t>Apart from COUNT(*), each function eliminates nulls first and operates only on remaining non-null values.</a:t>
            </a:r>
          </a:p>
          <a:p>
            <a:r>
              <a:rPr lang="en-US" dirty="0"/>
              <a:t>COUNT(*) counts all rows of a table, regardless of whether nulls or duplicate values occur.</a:t>
            </a:r>
          </a:p>
          <a:p>
            <a:r>
              <a:rPr lang="en-US" dirty="0"/>
              <a:t>Can use DISTINCT before column name to eliminate duplicates. </a:t>
            </a:r>
          </a:p>
          <a:p>
            <a:r>
              <a:rPr lang="en-US" dirty="0"/>
              <a:t>DISTINCT has no effect with MIN/MAX, but may have with SUM/AVG.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734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 aggregates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Aggregate functions can be used only in SELECT list and in HAVING clause. </a:t>
            </a:r>
          </a:p>
          <a:p>
            <a:r>
              <a:rPr lang="en-US" dirty="0"/>
              <a:t>If SELECT list includes an aggregate function and there is no GROUP BY clause, SELECT list cannot reference a column out with an aggregate function. For example, the following is illegal: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COUNT(salary)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43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a transform-oriented language with 2 major components:</a:t>
            </a:r>
          </a:p>
          <a:p>
            <a:pPr lvl="1"/>
            <a:r>
              <a:rPr lang="en-US" dirty="0"/>
              <a:t>A DDL for defining database structure.</a:t>
            </a:r>
          </a:p>
          <a:p>
            <a:pPr lvl="1"/>
            <a:r>
              <a:rPr lang="en-US" dirty="0"/>
              <a:t>A DML for retrieving and updating data.</a:t>
            </a:r>
          </a:p>
          <a:p>
            <a:r>
              <a:rPr lang="en-US" dirty="0"/>
              <a:t>Until SQL:1999, SQL did not contain flow of control commands. These had to be implemented using a programming or job-control language, or interactively by the decisions of user.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647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13 – Use of COUNT(*)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many properties cost more than 350 per month to rent?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COUNT(*) AS </a:t>
            </a:r>
            <a:r>
              <a:rPr lang="en-US" dirty="0" err="1">
                <a:latin typeface="Lucida Console" panose="020B0609040504020204" pitchFamily="49" charset="0"/>
              </a:rPr>
              <a:t>myCount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WHERE rent &gt; 350;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11" descr="C05NT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81888" y="2511973"/>
            <a:ext cx="3222386" cy="297705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1652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14 – Use of COUNT(DISTINCT)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How many different properties viewed in May ‘13?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COUNT(DISTINCT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>
                <a:latin typeface="Lucida Console" panose="020B0609040504020204" pitchFamily="49" charset="0"/>
              </a:rPr>
              <a:t>) AS </a:t>
            </a:r>
            <a:r>
              <a:rPr lang="en-US" dirty="0" err="1">
                <a:latin typeface="Lucida Console" panose="020B0609040504020204" pitchFamily="49" charset="0"/>
              </a:rPr>
              <a:t>myCount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Viewing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viewDate</a:t>
            </a:r>
            <a:r>
              <a:rPr lang="en-US" dirty="0">
                <a:latin typeface="Lucida Console" panose="020B0609040504020204" pitchFamily="49" charset="0"/>
              </a:rPr>
              <a:t> BETWEEN ‘1-May-13’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	AND ‘31-May-13’;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12" descr="C05NT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450959" y="2996952"/>
            <a:ext cx="2754505" cy="26963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8334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16 – Use of MIN, MAX, AVG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minimum, maximum, and average staff salary.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MIN(salary) AS </a:t>
            </a:r>
            <a:r>
              <a:rPr lang="en-US" dirty="0" err="1">
                <a:latin typeface="Lucida Console" panose="020B0609040504020204" pitchFamily="49" charset="0"/>
              </a:rPr>
              <a:t>myMin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 MAX(salary) AS </a:t>
            </a:r>
            <a:r>
              <a:rPr lang="en-US" dirty="0" err="1">
                <a:latin typeface="Lucida Console" panose="020B0609040504020204" pitchFamily="49" charset="0"/>
              </a:rPr>
              <a:t>myMax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 AVG(salary) AS </a:t>
            </a:r>
            <a:r>
              <a:rPr lang="en-US" dirty="0" err="1">
                <a:latin typeface="Lucida Console" panose="020B0609040504020204" pitchFamily="49" charset="0"/>
              </a:rPr>
              <a:t>myAvg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42</a:t>
            </a:fld>
            <a:endParaRPr lang="en-US"/>
          </a:p>
        </p:txBody>
      </p:sp>
      <p:pic>
        <p:nvPicPr>
          <p:cNvPr id="8" name="Picture 13" descr="C05NT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71680" y="4077072"/>
            <a:ext cx="6328208" cy="255232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2971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GROUP BY clause to get sub-totals.</a:t>
            </a:r>
          </a:p>
          <a:p>
            <a:r>
              <a:rPr lang="en-US" dirty="0"/>
              <a:t>SELECT and GROUP BY closely integrated: each item in SELECT list must be single-valued per group, and SELECT clause may only contain:</a:t>
            </a:r>
          </a:p>
          <a:p>
            <a:pPr lvl="1"/>
            <a:r>
              <a:rPr lang="en-US" dirty="0"/>
              <a:t>column names</a:t>
            </a:r>
          </a:p>
          <a:p>
            <a:pPr lvl="1"/>
            <a:r>
              <a:rPr lang="en-US" dirty="0"/>
              <a:t>aggregate functions </a:t>
            </a:r>
          </a:p>
          <a:p>
            <a:pPr lvl="1"/>
            <a:r>
              <a:rPr lang="en-US" dirty="0"/>
              <a:t>constants</a:t>
            </a:r>
          </a:p>
          <a:p>
            <a:pPr lvl="1"/>
            <a:r>
              <a:rPr lang="en-US" dirty="0"/>
              <a:t>expression involving combinations of the above.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4171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All column names in SELECT list must appear in GROUP BY clause unless name is used only in an aggregate function. </a:t>
            </a:r>
          </a:p>
          <a:p>
            <a:r>
              <a:rPr lang="en-US" dirty="0"/>
              <a:t>If WHERE is used with GROUP BY, WHERE is applied first, then groups are formed from remaining rows satisfying predicate.</a:t>
            </a:r>
          </a:p>
          <a:p>
            <a:r>
              <a:rPr lang="en-US" dirty="0"/>
              <a:t>ISO considers two nulls to be equal for purposes of GROUP BY.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778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17 – Use of GROUP 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number of staff in each branch and their total salaries.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 COUNT(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) AS </a:t>
            </a:r>
            <a:r>
              <a:rPr lang="en-US" dirty="0" err="1">
                <a:latin typeface="Lucida Console" panose="020B0609040504020204" pitchFamily="49" charset="0"/>
              </a:rPr>
              <a:t>myCount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 SUM(salary) AS </a:t>
            </a:r>
            <a:r>
              <a:rPr lang="en-US" dirty="0" err="1">
                <a:latin typeface="Lucida Console" panose="020B0609040504020204" pitchFamily="49" charset="0"/>
              </a:rPr>
              <a:t>mySum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GROUP BY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ORDER BY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6" descr="C05NT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21833" y="3861049"/>
            <a:ext cx="5866992" cy="299695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18805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Restricted Groupings – HAVING clause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HAVING clause is designed for use with GROUP BY to restrict groups that appear in final result table. </a:t>
            </a:r>
          </a:p>
          <a:p>
            <a:r>
              <a:rPr lang="en-US" dirty="0"/>
              <a:t>Similar to WHERE, but WHERE filters individual rows whereas HAVING filters groups. </a:t>
            </a:r>
          </a:p>
          <a:p>
            <a:r>
              <a:rPr lang="en-US" dirty="0"/>
              <a:t>Column names in HAVING clause must also appear in the GROUP BY list or be contained within an aggregate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772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18 – Use of Having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 each branch with more than 1 member of staff, find number of staff in each branch and sum of their salaries.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COUNT(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) AS </a:t>
            </a:r>
            <a:r>
              <a:rPr lang="en-US" dirty="0" err="1">
                <a:latin typeface="Lucida Console" panose="020B0609040504020204" pitchFamily="49" charset="0"/>
              </a:rPr>
              <a:t>myCount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SUM(salary) AS </a:t>
            </a:r>
            <a:r>
              <a:rPr lang="en-US" dirty="0" err="1">
                <a:latin typeface="Lucida Console" panose="020B0609040504020204" pitchFamily="49" charset="0"/>
              </a:rPr>
              <a:t>mySum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GROUP BY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HAVING COUNT(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) &gt; 1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ORDER BY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47</a:t>
            </a:fld>
            <a:endParaRPr lang="en-US"/>
          </a:p>
        </p:txBody>
      </p:sp>
      <p:pic>
        <p:nvPicPr>
          <p:cNvPr id="7" name="Picture 6" descr="C05NT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900813" y="3861048"/>
            <a:ext cx="6268704" cy="276835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242910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SQL statements can have a SELECT embedded within them.</a:t>
            </a:r>
          </a:p>
          <a:p>
            <a:r>
              <a:rPr lang="en-US" dirty="0"/>
              <a:t>A </a:t>
            </a:r>
            <a:r>
              <a:rPr lang="en-US" dirty="0" err="1"/>
              <a:t>subselect</a:t>
            </a:r>
            <a:r>
              <a:rPr lang="en-US" dirty="0"/>
              <a:t> can be used in WHERE and HAVING clauses of an outer SELECT, where it is called a subquery or nested query. </a:t>
            </a:r>
          </a:p>
          <a:p>
            <a:r>
              <a:rPr lang="en-US" dirty="0" err="1"/>
              <a:t>Subselects</a:t>
            </a:r>
            <a:r>
              <a:rPr lang="en-US" dirty="0"/>
              <a:t> may also appear in INSERT, UPDATE, and DELETE statements.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019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19 – Subquery with Equality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staff who work in branch at ‘163 Main St’.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(SELECT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 FROM Branch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 WHERE street = ‘163 Main St’);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6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SQL is relatively easy to learn:</a:t>
            </a:r>
          </a:p>
          <a:p>
            <a:pPr lvl="1"/>
            <a:r>
              <a:rPr lang="en-US" dirty="0"/>
              <a:t>it is non-procedural - you specify what information you require, rather than how to get it;</a:t>
            </a:r>
          </a:p>
          <a:p>
            <a:pPr lvl="1"/>
            <a:r>
              <a:rPr lang="en-US" dirty="0"/>
              <a:t>it is essentially free-format.</a:t>
            </a:r>
          </a:p>
          <a:p>
            <a:pPr lvl="1"/>
            <a:r>
              <a:rPr lang="en-US" dirty="0"/>
              <a:t>Consists of standard English words:</a:t>
            </a:r>
          </a:p>
          <a:p>
            <a:pPr lvl="1"/>
            <a:endParaRPr lang="en-US" dirty="0"/>
          </a:p>
          <a:p>
            <a:pPr marL="731520" lvl="1" indent="-457200">
              <a:buFont typeface="+mj-lt"/>
              <a:buAutoNum type="arabicPeriod"/>
            </a:pPr>
            <a:r>
              <a:rPr lang="en-US" dirty="0"/>
              <a:t>CREATE TABLE Staff(</a:t>
            </a:r>
            <a:r>
              <a:rPr lang="en-US" dirty="0" err="1"/>
              <a:t>staffNo</a:t>
            </a:r>
            <a:r>
              <a:rPr lang="en-US" dirty="0"/>
              <a:t> VARCHAR(5), </a:t>
            </a:r>
          </a:p>
          <a:p>
            <a:pPr marL="274320" lvl="1" indent="0">
              <a:buNone/>
            </a:pPr>
            <a:r>
              <a:rPr lang="en-US" dirty="0"/>
              <a:t>			</a:t>
            </a:r>
            <a:r>
              <a:rPr lang="en-US" dirty="0" err="1"/>
              <a:t>lName</a:t>
            </a:r>
            <a:r>
              <a:rPr lang="en-US" dirty="0"/>
              <a:t> VARCHAR(15), </a:t>
            </a:r>
          </a:p>
          <a:p>
            <a:pPr marL="274320" lvl="1" indent="0">
              <a:buNone/>
            </a:pPr>
            <a:r>
              <a:rPr lang="en-US" dirty="0"/>
              <a:t>			salary DECIMAL(7,2));</a:t>
            </a:r>
          </a:p>
          <a:p>
            <a:pPr marL="731520" lvl="1" indent="-457200">
              <a:buFont typeface="+mj-lt"/>
              <a:buAutoNum type="arabicPeriod" startAt="2"/>
            </a:pPr>
            <a:r>
              <a:rPr lang="en-US" dirty="0"/>
              <a:t>INSERT INTO Staff VALUES (‘SG16’, ‘Brown’, 8300);</a:t>
            </a:r>
          </a:p>
          <a:p>
            <a:pPr marL="731520" lvl="1" indent="-457200">
              <a:buFont typeface="+mj-lt"/>
              <a:buAutoNum type="arabicPeriod" startAt="2"/>
            </a:pPr>
            <a:r>
              <a:rPr lang="en-US" dirty="0"/>
              <a:t>SELECT </a:t>
            </a:r>
            <a:r>
              <a:rPr lang="en-US" dirty="0" err="1"/>
              <a:t>staffNo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salary</a:t>
            </a:r>
          </a:p>
          <a:p>
            <a:pPr marL="274320" lvl="1" indent="0">
              <a:buNone/>
            </a:pPr>
            <a:r>
              <a:rPr lang="en-US" dirty="0"/>
              <a:t>	    FROM Staff</a:t>
            </a:r>
          </a:p>
          <a:p>
            <a:pPr marL="274320" lvl="1" indent="0">
              <a:buNone/>
            </a:pPr>
            <a:r>
              <a:rPr lang="en-US" dirty="0"/>
              <a:t>	    WHERE salary &gt; 10000;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141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19 – Subquery with Equality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Inner SELECT finds branch number for branch at ‘163 Main St’ (‘B003’). </a:t>
            </a:r>
          </a:p>
          <a:p>
            <a:r>
              <a:rPr lang="en-US" dirty="0"/>
              <a:t>Outer SELECT then retrieves details of all staff who work at this branch. </a:t>
            </a:r>
          </a:p>
          <a:p>
            <a:r>
              <a:rPr lang="en-US" dirty="0"/>
              <a:t>Outer SELECT then becomes: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 ‘B003’;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27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19 – Subquery with Equality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51</a:t>
            </a:fld>
            <a:endParaRPr lang="en-US"/>
          </a:p>
        </p:txBody>
      </p:sp>
      <p:pic>
        <p:nvPicPr>
          <p:cNvPr id="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2293" y="2420888"/>
            <a:ext cx="7679284" cy="3312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46253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20 – Subquery with Aggregate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 all staff whose salary is greater than the average salary, and show by how much.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position,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salary – (SELECT AVG(salary) FROM Staff) As </a:t>
            </a:r>
            <a:r>
              <a:rPr lang="en-US" dirty="0" err="1">
                <a:latin typeface="Lucida Console" panose="020B0609040504020204" pitchFamily="49" charset="0"/>
              </a:rPr>
              <a:t>SalDiff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salary &gt;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(SELECT AVG(salary)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 FROM Staff);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892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20 – Subquery with Aggregate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Cannot write ‘WHERE salary &gt; AVG(salary)’</a:t>
            </a:r>
          </a:p>
          <a:p>
            <a:r>
              <a:rPr lang="en-US" dirty="0"/>
              <a:t>Instead, use subquery to find average salary (17000), and then use outer SELECT to find those staff with salary greater than this: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position,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salary – 17000 As </a:t>
            </a:r>
            <a:r>
              <a:rPr lang="en-US" dirty="0" err="1">
                <a:latin typeface="Lucida Console" panose="020B0609040504020204" pitchFamily="49" charset="0"/>
              </a:rPr>
              <a:t>salDiff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salary &gt; 17000;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2324" y="4581525"/>
            <a:ext cx="6624637" cy="227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94376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Subquery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ORDER BY clause may not be used in a subquery (although it may be used in outermost SELECT).</a:t>
            </a:r>
          </a:p>
          <a:p>
            <a:r>
              <a:rPr lang="en-US" dirty="0"/>
              <a:t>Subquery SELECT list must consist of a single column name or expression, except for subqueries that use EXISTS.</a:t>
            </a:r>
          </a:p>
          <a:p>
            <a:r>
              <a:rPr lang="en-US" dirty="0"/>
              <a:t>By default, column names refer to table name in FROM clause of subquery. Can refer to a table in FROM using an alias.</a:t>
            </a:r>
          </a:p>
          <a:p>
            <a:r>
              <a:rPr lang="en-US" dirty="0"/>
              <a:t>When subquery is an operand in a comparison, subquery must appear on right-hand side.</a:t>
            </a:r>
          </a:p>
          <a:p>
            <a:r>
              <a:rPr lang="en-US" dirty="0"/>
              <a:t>A subquery may not be used as an operand in an expression.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34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21 – Nested subquery:</a:t>
            </a:r>
            <a:br>
              <a:rPr lang="en-US" dirty="0"/>
            </a:br>
            <a:r>
              <a:rPr lang="en-US" dirty="0"/>
              <a:t>use of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 List properties handled by staff at ‘163 Main St’.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>
                <a:latin typeface="Lucida Console" panose="020B0609040504020204" pitchFamily="49" charset="0"/>
              </a:rPr>
              <a:t>, street, city, postcode, type, rooms, rent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 IN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(SELECT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WHERE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(SELECT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 FROM Branch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 WHERE street = ‘163 Main St’));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7925" y="2780928"/>
            <a:ext cx="7200900" cy="204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92794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and 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and ALL may be used with subqueries that produce a single column of numbers. </a:t>
            </a:r>
          </a:p>
          <a:p>
            <a:r>
              <a:rPr lang="en-US" dirty="0"/>
              <a:t>With ALL, condition will only be true if it is satisfied by all values produced by subquery. </a:t>
            </a:r>
          </a:p>
          <a:p>
            <a:r>
              <a:rPr lang="en-US" dirty="0"/>
              <a:t>With ANY, condition will be true if it is satisfied by any values produced by subquery. </a:t>
            </a:r>
          </a:p>
          <a:p>
            <a:r>
              <a:rPr lang="en-US" dirty="0"/>
              <a:t>If subquery is empty, ALL returns true, ANY returns false. </a:t>
            </a:r>
          </a:p>
          <a:p>
            <a:r>
              <a:rPr lang="en-US" dirty="0"/>
              <a:t>SOME may be used in place of ANY.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56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22 – use of </a:t>
            </a:r>
            <a:r>
              <a:rPr lang="en-US" dirty="0" err="1"/>
              <a:t>AnY</a:t>
            </a:r>
            <a:r>
              <a:rPr lang="en-US" dirty="0"/>
              <a:t>/SOME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staff whose salary is larger than salary of at least one member of staff at branch B003.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position, salary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salary &gt; SOME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(SELECT salary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 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 WHERE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 ‘B003’);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5342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22 – use of </a:t>
            </a:r>
            <a:r>
              <a:rPr lang="en-US" dirty="0" err="1"/>
              <a:t>AnY</a:t>
            </a:r>
            <a:r>
              <a:rPr lang="en-US" dirty="0"/>
              <a:t>/SOME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Inner query produces set {12000, 18000, 24000} and outer query selects those staff whose salaries are greater than any of the values in this 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58</a:t>
            </a:fld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550" y="3213101"/>
            <a:ext cx="65532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9582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23 – use of 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staff whose salary is larger than salary of every member of staff at branch B003.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position, salary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salary &gt; ALL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(SELECT salary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WHERE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 = ‘B003’);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59</a:t>
            </a:fld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340" y="3429000"/>
            <a:ext cx="6624637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27307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by range of users including DBAs, management, application developers, and other types of end users.</a:t>
            </a:r>
          </a:p>
          <a:p>
            <a:r>
              <a:rPr lang="en-US" dirty="0"/>
              <a:t>An ISO standard now exists for SQL, making it both the formal and de facto standard language for relational databases.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9106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Multi-Table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use subqueries provided result columns come from same table.</a:t>
            </a:r>
          </a:p>
          <a:p>
            <a:r>
              <a:rPr lang="en-US" dirty="0"/>
              <a:t>If result columns come from more than one table must use a join.</a:t>
            </a:r>
          </a:p>
          <a:p>
            <a:r>
              <a:rPr lang="en-US" dirty="0"/>
              <a:t>To perform join, include more than one table in FROM clause.</a:t>
            </a:r>
          </a:p>
          <a:p>
            <a:r>
              <a:rPr lang="en-US" dirty="0"/>
              <a:t>Use comma as separator and typically include WHERE clause to specify join column(s).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686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Multi-Table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Also possible to use an alias for a table named in FROM clause. </a:t>
            </a:r>
          </a:p>
          <a:p>
            <a:r>
              <a:rPr lang="en-US" dirty="0"/>
              <a:t>Alias is separated from table name with a space. </a:t>
            </a:r>
          </a:p>
          <a:p>
            <a:r>
              <a:rPr lang="en-US" dirty="0"/>
              <a:t>Alias can be used to qualify column names when there is ambiguity.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9612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24 – Simple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names of all clients who have viewed a property along with any comment supplied.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c.clientNo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>
                <a:latin typeface="Lucida Console" panose="020B0609040504020204" pitchFamily="49" charset="0"/>
              </a:rPr>
              <a:t>, comment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Client c, Viewing v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c.clientNo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v.clientNo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152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24 – Simple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Only those rows from both tables that have identical values in the </a:t>
            </a:r>
            <a:r>
              <a:rPr lang="en-US" dirty="0" err="1"/>
              <a:t>clientNo</a:t>
            </a:r>
            <a:r>
              <a:rPr lang="en-US" dirty="0"/>
              <a:t> columns (</a:t>
            </a:r>
            <a:r>
              <a:rPr lang="en-US" dirty="0" err="1"/>
              <a:t>c.clientNo</a:t>
            </a:r>
            <a:r>
              <a:rPr lang="en-US" dirty="0"/>
              <a:t> = </a:t>
            </a:r>
            <a:r>
              <a:rPr lang="en-US" dirty="0" err="1"/>
              <a:t>v.clientNo</a:t>
            </a:r>
            <a:r>
              <a:rPr lang="en-US" dirty="0"/>
              <a:t>) are included in result. </a:t>
            </a:r>
          </a:p>
          <a:p>
            <a:r>
              <a:rPr lang="en-US" dirty="0"/>
              <a:t>Equivalent to </a:t>
            </a:r>
            <a:r>
              <a:rPr lang="en-US" dirty="0" err="1"/>
              <a:t>equi</a:t>
            </a:r>
            <a:r>
              <a:rPr lang="en-US" dirty="0"/>
              <a:t>-join in relational algebra.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63</a:t>
            </a:fld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020" y="3654425"/>
            <a:ext cx="6321425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4167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JOIN Constructs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provides alternative ways to specify joins:</a:t>
            </a:r>
          </a:p>
          <a:p>
            <a:pPr marL="45720" indent="0">
              <a:buNone/>
            </a:pPr>
            <a:r>
              <a:rPr lang="en-US" dirty="0"/>
              <a:t>	</a:t>
            </a:r>
            <a:r>
              <a:rPr lang="en-US" sz="2000" dirty="0">
                <a:latin typeface="Lucida Console" panose="020B0609040504020204" pitchFamily="49" charset="0"/>
              </a:rPr>
              <a:t>FROM Client c JOIN Viewing v ON </a:t>
            </a:r>
            <a:r>
              <a:rPr lang="en-US" sz="2000" dirty="0" err="1">
                <a:latin typeface="Lucida Console" panose="020B0609040504020204" pitchFamily="49" charset="0"/>
              </a:rPr>
              <a:t>c.clientNo</a:t>
            </a:r>
            <a:r>
              <a:rPr lang="en-US" sz="2000" dirty="0">
                <a:latin typeface="Lucida Console" panose="020B0609040504020204" pitchFamily="49" charset="0"/>
              </a:rPr>
              <a:t> = </a:t>
            </a:r>
            <a:r>
              <a:rPr lang="en-US" sz="2000" dirty="0" err="1">
                <a:latin typeface="Lucida Console" panose="020B0609040504020204" pitchFamily="49" charset="0"/>
              </a:rPr>
              <a:t>v.clientNo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FROM Client JOIN Viewing USING </a:t>
            </a:r>
            <a:r>
              <a:rPr lang="en-US" sz="2000" dirty="0" err="1">
                <a:latin typeface="Lucida Console" panose="020B0609040504020204" pitchFamily="49" charset="0"/>
              </a:rPr>
              <a:t>clientNo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	FROM Client NATURAL JOIN Viewing</a:t>
            </a:r>
          </a:p>
          <a:p>
            <a:r>
              <a:rPr lang="en-US" dirty="0"/>
              <a:t>In each case, FROM replaces original FROM and WHERE. However, first produces table with two identical </a:t>
            </a:r>
            <a:r>
              <a:rPr lang="en-US" dirty="0" err="1"/>
              <a:t>clientNo</a:t>
            </a:r>
            <a:r>
              <a:rPr lang="en-US" dirty="0"/>
              <a:t> columns.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0233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25 – Sorting a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each branch, list numbers and names of staff who manage properties, and properties they manage.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 s,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 p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p.staffNo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ORDER BY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10326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25 – Sorting a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66</a:t>
            </a:fld>
            <a:endParaRPr lang="en-US"/>
          </a:p>
        </p:txBody>
      </p:sp>
      <p:pic>
        <p:nvPicPr>
          <p:cNvPr id="5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750" y="2060848"/>
            <a:ext cx="9312669" cy="3672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16188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26 – Three Table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each branch, list staff who manage properties, including city in which branch is located and properties they manage.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b.branchNo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b.city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Branch b, Staff s,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 p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b.branchNo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 AND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p.staffNo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ORDER BY </a:t>
            </a:r>
            <a:r>
              <a:rPr lang="en-US" dirty="0" err="1">
                <a:latin typeface="Lucida Console" panose="020B0609040504020204" pitchFamily="49" charset="0"/>
              </a:rPr>
              <a:t>b.branchNo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propertyNo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507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26 – Three Table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Alternative formulation for FROM and WHERE:</a:t>
            </a:r>
          </a:p>
          <a:p>
            <a:r>
              <a:rPr lang="en-US" dirty="0"/>
              <a:t>	FROM (Branch b JOIN Staff s USING </a:t>
            </a:r>
            <a:r>
              <a:rPr lang="en-US" dirty="0" err="1"/>
              <a:t>branchNo</a:t>
            </a:r>
            <a:r>
              <a:rPr lang="en-US" dirty="0"/>
              <a:t>) AS</a:t>
            </a:r>
          </a:p>
          <a:p>
            <a:r>
              <a:rPr lang="en-US" dirty="0"/>
              <a:t>              </a:t>
            </a:r>
            <a:r>
              <a:rPr lang="en-US" dirty="0" err="1"/>
              <a:t>bs</a:t>
            </a:r>
            <a:r>
              <a:rPr lang="en-US" dirty="0"/>
              <a:t> JOIN </a:t>
            </a:r>
            <a:r>
              <a:rPr lang="en-US" dirty="0" err="1"/>
              <a:t>PropertyForRent</a:t>
            </a:r>
            <a:r>
              <a:rPr lang="en-US" dirty="0"/>
              <a:t> p USING </a:t>
            </a:r>
            <a:r>
              <a:rPr lang="en-US" dirty="0" err="1"/>
              <a:t>staffNo</a:t>
            </a:r>
            <a:endParaRPr 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916" y="2204864"/>
            <a:ext cx="7177088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57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27 – Multiple Grouping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69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	Find number of properties handled by each staff member.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, COUNT(*) AS </a:t>
            </a:r>
            <a:r>
              <a:rPr lang="en-US" dirty="0" err="1">
                <a:latin typeface="Lucida Console" panose="020B0609040504020204" pitchFamily="49" charset="0"/>
              </a:rPr>
              <a:t>myCount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 s,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 p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p.staffNo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GROUP BY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ORDER BY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s.staffNo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8154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1974, D. Chamberlin (IBM San Jose Laboratory) defined language called ‘Structured English Query Language’ (SEQUEL).</a:t>
            </a:r>
          </a:p>
          <a:p>
            <a:r>
              <a:rPr lang="en-US" dirty="0"/>
              <a:t>A revised version, SEQUEL/2, was defined in 1976 but name was subsequently changed to SQL for legal reasons.</a:t>
            </a:r>
          </a:p>
          <a:p>
            <a:r>
              <a:rPr lang="en-US" dirty="0"/>
              <a:t>Still pronounced ‘see-</a:t>
            </a:r>
            <a:r>
              <a:rPr lang="en-US" dirty="0" err="1"/>
              <a:t>quel</a:t>
            </a:r>
            <a:r>
              <a:rPr lang="en-US" dirty="0"/>
              <a:t>’, though official pronunciation is ‘S-Q-L’. </a:t>
            </a:r>
          </a:p>
          <a:p>
            <a:r>
              <a:rPr lang="en-US" dirty="0"/>
              <a:t>IBM subsequently produced a prototype DBMS called System R, based on SEQUEL/2. </a:t>
            </a:r>
          </a:p>
          <a:p>
            <a:r>
              <a:rPr lang="en-US" dirty="0"/>
              <a:t>Roots of SQL, however, are in SQUARE (Specifying Queries as Relational Expressions), which predates System R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229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27 – Multiple Grouping Columns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70</a:t>
            </a:fld>
            <a:endParaRPr lang="en-US"/>
          </a:p>
        </p:txBody>
      </p:sp>
      <p:pic>
        <p:nvPicPr>
          <p:cNvPr id="5" name="Picture 6" descr="C05NT27a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89275" y="2195512"/>
            <a:ext cx="6010275" cy="3609975"/>
          </a:xfrm>
          <a:noFill/>
        </p:spPr>
      </p:pic>
    </p:spTree>
    <p:extLst>
      <p:ext uri="{BB962C8B-B14F-4D97-AF65-F5344CB8AC3E}">
        <p14:creationId xmlns:p14="http://schemas.microsoft.com/office/powerpoint/2010/main" val="322307352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844824"/>
            <a:ext cx="9753600" cy="43434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Procedure for generating results of a join are: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Form Cartesian product of the tables named in  FROM clause. 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If there is a WHERE clause, apply the search condition to each row of the product table, retaining those rows that satisfy the condition.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For each remaining row, determine value of each item in SELECT list to produce a single row in result table.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If DISTINCT has been specified, eliminate any duplicate rows from the result table.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If there is an ORDER BY clause, sort result table as required.</a:t>
            </a:r>
          </a:p>
          <a:p>
            <a:pPr marL="502920" indent="-457200">
              <a:buFont typeface="+mj-lt"/>
              <a:buAutoNum type="arabicPeriod"/>
            </a:pPr>
            <a:r>
              <a:rPr lang="en-US" dirty="0"/>
              <a:t>SQL provides special format of SELECT for Cartesian product: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	[DISTINCT | ALL]	{* | </a:t>
            </a:r>
            <a:r>
              <a:rPr lang="en-US" dirty="0" err="1">
                <a:latin typeface="Lucida Console" panose="020B0609040504020204" pitchFamily="49" charset="0"/>
              </a:rPr>
              <a:t>columnList</a:t>
            </a:r>
            <a:r>
              <a:rPr lang="en-US" dirty="0">
                <a:latin typeface="Lucida Console" panose="020B0609040504020204" pitchFamily="49" charset="0"/>
              </a:rPr>
              <a:t>}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Table1 CROSS JOIN Table2</a:t>
            </a:r>
          </a:p>
        </p:txBody>
      </p:sp>
    </p:spTree>
    <p:extLst>
      <p:ext uri="{BB962C8B-B14F-4D97-AF65-F5344CB8AC3E}">
        <p14:creationId xmlns:p14="http://schemas.microsoft.com/office/powerpoint/2010/main" val="40744403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844824"/>
            <a:ext cx="9753600" cy="4343400"/>
          </a:xfrm>
        </p:spPr>
        <p:txBody>
          <a:bodyPr>
            <a:normAutofit/>
          </a:bodyPr>
          <a:lstStyle/>
          <a:p>
            <a:r>
              <a:rPr lang="en-US" dirty="0"/>
              <a:t>If one row of a joined table is unmatched, row is omitted from result table. </a:t>
            </a:r>
          </a:p>
          <a:p>
            <a:r>
              <a:rPr lang="en-US" dirty="0"/>
              <a:t>Outer join operations retain rows that do not satisfy the join condition. </a:t>
            </a:r>
          </a:p>
          <a:p>
            <a:r>
              <a:rPr lang="en-US" dirty="0"/>
              <a:t>Consider following tables:</a:t>
            </a:r>
          </a:p>
        </p:txBody>
      </p:sp>
      <p:pic>
        <p:nvPicPr>
          <p:cNvPr id="5" name="Picture 4" descr="DS3-Table 05-Ms1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88" y="4279371"/>
            <a:ext cx="6483350" cy="213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325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844824"/>
            <a:ext cx="9753600" cy="4343400"/>
          </a:xfrm>
        </p:spPr>
        <p:txBody>
          <a:bodyPr>
            <a:normAutofit/>
          </a:bodyPr>
          <a:lstStyle/>
          <a:p>
            <a:r>
              <a:rPr lang="en-US" dirty="0"/>
              <a:t>The (inner) join of these two tables: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b.*, p.*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Branch1 b, PropertyForRent1 p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b.bCity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p.pCity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endParaRPr lang="en-US" dirty="0"/>
          </a:p>
        </p:txBody>
      </p:sp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052" y="4221088"/>
            <a:ext cx="5562600" cy="1728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136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Outer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614" y="1844824"/>
            <a:ext cx="9753600" cy="4343400"/>
          </a:xfrm>
        </p:spPr>
        <p:txBody>
          <a:bodyPr>
            <a:normAutofit/>
          </a:bodyPr>
          <a:lstStyle/>
          <a:p>
            <a:r>
              <a:rPr lang="en-US" dirty="0"/>
              <a:t>Result table has two rows where cities are same. </a:t>
            </a:r>
          </a:p>
          <a:p>
            <a:r>
              <a:rPr lang="en-US" dirty="0"/>
              <a:t>There are no rows corresponding to branches in Bristol and Aberdeen. </a:t>
            </a:r>
          </a:p>
          <a:p>
            <a:r>
              <a:rPr lang="en-US" dirty="0"/>
              <a:t>To include unmatched rows in result table, use an Outer join.</a:t>
            </a:r>
          </a:p>
        </p:txBody>
      </p:sp>
    </p:spTree>
    <p:extLst>
      <p:ext uri="{BB962C8B-B14F-4D97-AF65-F5344CB8AC3E}">
        <p14:creationId xmlns:p14="http://schemas.microsoft.com/office/powerpoint/2010/main" val="279781607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28 – Left Outer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branches and properties that are in same city along with any unmatched branches.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b.*, p.*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Branch1 b LEFT JOIN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PropertyForRent1 p ON </a:t>
            </a:r>
            <a:r>
              <a:rPr lang="en-US" dirty="0" err="1">
                <a:latin typeface="Lucida Console" panose="020B0609040504020204" pitchFamily="49" charset="0"/>
              </a:rPr>
              <a:t>b.bCity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p.pCity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r>
              <a:rPr lang="en-US" dirty="0"/>
              <a:t>Includes those rows of first (left) table unmatched with rows from second (right) table. </a:t>
            </a:r>
          </a:p>
          <a:p>
            <a:r>
              <a:rPr lang="en-US" dirty="0"/>
              <a:t>Columns from second table are filled with NULLs.</a:t>
            </a:r>
          </a:p>
        </p:txBody>
      </p:sp>
    </p:spTree>
    <p:extLst>
      <p:ext uri="{BB962C8B-B14F-4D97-AF65-F5344CB8AC3E}">
        <p14:creationId xmlns:p14="http://schemas.microsoft.com/office/powerpoint/2010/main" val="22929494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28 – Left Outer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76</a:t>
            </a:fld>
            <a:endParaRPr lang="en-US"/>
          </a:p>
        </p:txBody>
      </p:sp>
      <p:pic>
        <p:nvPicPr>
          <p:cNvPr id="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836" y="2060848"/>
            <a:ext cx="9697304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7695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29 – Right Outer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branches and properties in same city and any unmatched properties.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b.*, p.*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Branch1 b RIGHT JOIN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PropertyForRent1 p ON </a:t>
            </a:r>
            <a:r>
              <a:rPr lang="en-US" dirty="0" err="1">
                <a:latin typeface="Lucida Console" panose="020B0609040504020204" pitchFamily="49" charset="0"/>
              </a:rPr>
              <a:t>b.bCity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p.pCity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r>
              <a:rPr lang="en-US" dirty="0"/>
              <a:t>Right Outer join includes those rows of second (right) table that are unmatched with rows from first (left) table. </a:t>
            </a:r>
          </a:p>
          <a:p>
            <a:r>
              <a:rPr lang="en-US" dirty="0"/>
              <a:t>Columns from first table are filled with NULLs.</a:t>
            </a:r>
          </a:p>
        </p:txBody>
      </p:sp>
    </p:spTree>
    <p:extLst>
      <p:ext uri="{BB962C8B-B14F-4D97-AF65-F5344CB8AC3E}">
        <p14:creationId xmlns:p14="http://schemas.microsoft.com/office/powerpoint/2010/main" val="23110733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29 – Right Outer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78</a:t>
            </a:fld>
            <a:endParaRPr lang="en-US"/>
          </a:p>
        </p:txBody>
      </p:sp>
      <p:pic>
        <p:nvPicPr>
          <p:cNvPr id="6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4323" y="2204864"/>
            <a:ext cx="9432085" cy="3456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146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30 – Full Outer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79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branches and properties in same city and any unmatched branches or properties.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b.*, p.*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Branch1 b FULL JOIN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PropertyForRent1 p ON </a:t>
            </a:r>
            <a:r>
              <a:rPr lang="en-US" dirty="0" err="1">
                <a:latin typeface="Lucida Console" panose="020B0609040504020204" pitchFamily="49" charset="0"/>
              </a:rPr>
              <a:t>b.bCity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p.pCity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r>
              <a:rPr lang="en-US" dirty="0"/>
              <a:t>Includes rows that are unmatched in both tables. </a:t>
            </a:r>
          </a:p>
          <a:p>
            <a:r>
              <a:rPr lang="en-US" dirty="0"/>
              <a:t>Unmatched columns are filled with NULLs. </a:t>
            </a:r>
          </a:p>
        </p:txBody>
      </p:sp>
    </p:spTree>
    <p:extLst>
      <p:ext uri="{BB962C8B-B14F-4D97-AF65-F5344CB8AC3E}">
        <p14:creationId xmlns:p14="http://schemas.microsoft.com/office/powerpoint/2010/main" val="359359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In late 70s, ORACLE appeared and was probably first commercial RDBMS based on SQL.</a:t>
            </a:r>
          </a:p>
          <a:p>
            <a:r>
              <a:rPr lang="en-US" dirty="0"/>
              <a:t>In 1987, ANSI and ISO published an initial standard for SQL.</a:t>
            </a:r>
          </a:p>
          <a:p>
            <a:r>
              <a:rPr lang="en-US" dirty="0"/>
              <a:t>In 1989, ISO published an addendum that defined an ‘Integrity Enhancement Feature’. </a:t>
            </a:r>
          </a:p>
          <a:p>
            <a:r>
              <a:rPr lang="en-US" dirty="0"/>
              <a:t>In 1992, first major revision to ISO standard occurred, referred to as SQL2 or SQL/92.</a:t>
            </a:r>
          </a:p>
          <a:p>
            <a:r>
              <a:rPr lang="en-US" dirty="0"/>
              <a:t>In 1999, SQL:1999 was released with support for object-oriented data management.</a:t>
            </a:r>
          </a:p>
          <a:p>
            <a:r>
              <a:rPr lang="en-US" dirty="0"/>
              <a:t>In late 2003, SQL:2003 was released.</a:t>
            </a:r>
          </a:p>
          <a:p>
            <a:r>
              <a:rPr lang="en-US" dirty="0"/>
              <a:t>In summer 2008, SQL:2008 was released.</a:t>
            </a:r>
          </a:p>
          <a:p>
            <a:r>
              <a:rPr lang="en-US" dirty="0"/>
              <a:t>In late 2011, SQL:2011 was released.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701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30 – Full Outer 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80</a:t>
            </a:fld>
            <a:endParaRPr lang="en-US"/>
          </a:p>
        </p:txBody>
      </p:sp>
      <p:pic>
        <p:nvPicPr>
          <p:cNvPr id="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4008" y="2132856"/>
            <a:ext cx="8032636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476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Exists and not exists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EXISTS and NOT EXISTS are for use only with subqueries. </a:t>
            </a:r>
          </a:p>
          <a:p>
            <a:r>
              <a:rPr lang="en-US" dirty="0"/>
              <a:t>Produce a simple true/false result. </a:t>
            </a:r>
          </a:p>
          <a:p>
            <a:r>
              <a:rPr lang="en-US" dirty="0"/>
              <a:t>True if and only if there exists at least one row in result table returned by subquery.</a:t>
            </a:r>
          </a:p>
          <a:p>
            <a:r>
              <a:rPr lang="en-US" dirty="0"/>
              <a:t>False if subquery returns an empty result table. </a:t>
            </a:r>
          </a:p>
          <a:p>
            <a:r>
              <a:rPr lang="en-US" dirty="0"/>
              <a:t>NOT EXISTS is the opposite of EXISTS. </a:t>
            </a:r>
          </a:p>
          <a:p>
            <a:r>
              <a:rPr lang="en-US" dirty="0"/>
              <a:t>As (NOT) EXISTS check only for existence or non-existence of rows in subquery result table, subquery can contain any number of columns. </a:t>
            </a:r>
          </a:p>
          <a:p>
            <a:r>
              <a:rPr lang="en-US" dirty="0"/>
              <a:t>Common for subqueries following (NOT) EXISTS to be of form:</a:t>
            </a:r>
          </a:p>
          <a:p>
            <a:r>
              <a:rPr lang="en-US" dirty="0"/>
              <a:t>		</a:t>
            </a:r>
            <a:r>
              <a:rPr lang="en-US" dirty="0">
                <a:latin typeface="Lucida Console" panose="020B0609040504020204" pitchFamily="49" charset="0"/>
              </a:rPr>
              <a:t>(SELECT * ...)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9677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31 – Query using EXISTS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 all staff who work in a London branch.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 s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EXISTS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(SELECT *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FROM Branch b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 WHERE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b.branchNo</a:t>
            </a:r>
            <a:r>
              <a:rPr lang="en-US" dirty="0">
                <a:latin typeface="Lucida Console" panose="020B0609040504020204" pitchFamily="49" charset="0"/>
              </a:rPr>
              <a:t> AND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		     city = ‘London’);</a:t>
            </a:r>
          </a:p>
        </p:txBody>
      </p:sp>
      <p:pic>
        <p:nvPicPr>
          <p:cNvPr id="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396" y="2978150"/>
            <a:ext cx="5543550" cy="204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135658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31 – Query using EXISTS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Note, search condition </a:t>
            </a:r>
            <a:r>
              <a:rPr lang="en-US" dirty="0" err="1"/>
              <a:t>s.branchNo</a:t>
            </a:r>
            <a:r>
              <a:rPr lang="en-US" dirty="0"/>
              <a:t> = </a:t>
            </a:r>
            <a:r>
              <a:rPr lang="en-US" dirty="0" err="1"/>
              <a:t>b.branchNo</a:t>
            </a:r>
            <a:r>
              <a:rPr lang="en-US" dirty="0"/>
              <a:t> is necessary to consider correct branch record for each member of staff. </a:t>
            </a:r>
          </a:p>
          <a:p>
            <a:r>
              <a:rPr lang="en-US" dirty="0"/>
              <a:t>If omitted, would get all staff records listed out because subquery: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* FROM Branch WHERE city=‘London’</a:t>
            </a:r>
          </a:p>
          <a:p>
            <a:r>
              <a:rPr lang="en-US" dirty="0"/>
              <a:t>would always be true and query would be: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 FROM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true;</a:t>
            </a:r>
          </a:p>
        </p:txBody>
      </p:sp>
    </p:spTree>
    <p:extLst>
      <p:ext uri="{BB962C8B-B14F-4D97-AF65-F5344CB8AC3E}">
        <p14:creationId xmlns:p14="http://schemas.microsoft.com/office/powerpoint/2010/main" val="7899042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31 – Query using EXISTS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Could also write this query using join construct: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position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Staff s, Branch b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s.branchNo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b.branchNo</a:t>
            </a:r>
            <a:r>
              <a:rPr lang="en-US" dirty="0">
                <a:latin typeface="Lucida Console" panose="020B0609040504020204" pitchFamily="49" charset="0"/>
              </a:rPr>
              <a:t> AND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city = ‘London’;</a:t>
            </a:r>
          </a:p>
        </p:txBody>
      </p:sp>
    </p:spTree>
    <p:extLst>
      <p:ext uri="{BB962C8B-B14F-4D97-AF65-F5344CB8AC3E}">
        <p14:creationId xmlns:p14="http://schemas.microsoft.com/office/powerpoint/2010/main" val="297276759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Union, Intersect, and Difference (Except)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use normal set operations of Union, Intersection, and Difference to combine results of two or more queries into a single result table.</a:t>
            </a:r>
          </a:p>
          <a:p>
            <a:r>
              <a:rPr lang="en-US" dirty="0"/>
              <a:t>Union of two tables, A and B, is table containing all rows in either A or B or both. </a:t>
            </a:r>
          </a:p>
          <a:p>
            <a:r>
              <a:rPr lang="en-US" dirty="0"/>
              <a:t>Intersection is table containing all rows common to both A and B. </a:t>
            </a:r>
          </a:p>
          <a:p>
            <a:r>
              <a:rPr lang="en-US" dirty="0"/>
              <a:t>Difference is table containing all rows in A but not in B. </a:t>
            </a:r>
          </a:p>
          <a:p>
            <a:r>
              <a:rPr lang="en-US" dirty="0"/>
              <a:t>Two tables must be union compatible.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4036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Union, Intersect, and Difference (Except)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Format of set operator clause in each case is:</a:t>
            </a:r>
          </a:p>
          <a:p>
            <a:r>
              <a:rPr lang="en-US" dirty="0">
                <a:latin typeface="Lucida Console" panose="020B0609040504020204" pitchFamily="49" charset="0"/>
              </a:rPr>
              <a:t>op [ALL] [CORRESPONDING [BY {column1 [, ...]}]]</a:t>
            </a:r>
          </a:p>
          <a:p>
            <a:r>
              <a:rPr lang="en-US" dirty="0"/>
              <a:t>If CORRESPONDING BY specified, set operation performed on the named column(s).</a:t>
            </a:r>
          </a:p>
          <a:p>
            <a:r>
              <a:rPr lang="en-US" dirty="0"/>
              <a:t>If CORRESPONDING specified but not BY clause, operation performed on common columns. </a:t>
            </a:r>
          </a:p>
          <a:p>
            <a:r>
              <a:rPr lang="en-US" dirty="0"/>
              <a:t>If ALL specified, result can include duplicate rows.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4462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Union, Intersect, and Difference (Except)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87</a:t>
            </a:fld>
            <a:endParaRPr lang="en-US"/>
          </a:p>
        </p:txBody>
      </p:sp>
      <p:pic>
        <p:nvPicPr>
          <p:cNvPr id="5" name="Picture 5" descr="DS3-Figure 05-01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2550" y="1700808"/>
            <a:ext cx="8427511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604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32 – Use of union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all cities where there is either a branch office or  a property.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(SELECT city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FROM Branch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WHERE city IS NOT NULL) UNION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(SELECT city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	WHERE city IS NOT NULL);</a:t>
            </a:r>
          </a:p>
        </p:txBody>
      </p:sp>
    </p:spTree>
    <p:extLst>
      <p:ext uri="{BB962C8B-B14F-4D97-AF65-F5344CB8AC3E}">
        <p14:creationId xmlns:p14="http://schemas.microsoft.com/office/powerpoint/2010/main" val="403124334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32 – Use of union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89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(SELECT *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	FROM Branch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	WHERE city IS NOT NULL)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	UNION CORRESPONDING BY city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	(SELECT *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	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br>
              <a:rPr lang="en-US" dirty="0">
                <a:latin typeface="Lucida Console" panose="020B0609040504020204" pitchFamily="49" charset="0"/>
              </a:rPr>
            </a:br>
            <a:r>
              <a:rPr lang="en-US" dirty="0">
                <a:latin typeface="Lucida Console" panose="020B0609040504020204" pitchFamily="49" charset="0"/>
              </a:rPr>
              <a:t>	WHERE city IS NOT NULL);</a:t>
            </a:r>
          </a:p>
        </p:txBody>
      </p:sp>
    </p:spTree>
    <p:extLst>
      <p:ext uri="{BB962C8B-B14F-4D97-AF65-F5344CB8AC3E}">
        <p14:creationId xmlns:p14="http://schemas.microsoft.com/office/powerpoint/2010/main" val="1579722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SQL has become part of application architectures such as IBM’s Systems Application Architecture.</a:t>
            </a:r>
          </a:p>
          <a:p>
            <a:r>
              <a:rPr lang="en-US" dirty="0"/>
              <a:t>It is strategic choice of many large and influential organizations (e.g. X/OPEN). </a:t>
            </a:r>
          </a:p>
          <a:p>
            <a:r>
              <a:rPr lang="en-US" dirty="0"/>
              <a:t>SQL is Federal Information Processing Standard (FIPS) to which conformance is required for all sales of databases to American Government. </a:t>
            </a:r>
          </a:p>
          <a:p>
            <a:r>
              <a:rPr lang="en-US" dirty="0"/>
              <a:t>SQL is used in other standards and even influences development of other standards as a definitional tool. Examples include:</a:t>
            </a:r>
          </a:p>
          <a:p>
            <a:pPr lvl="1"/>
            <a:r>
              <a:rPr lang="en-US" dirty="0"/>
              <a:t>ISO’s Information Resource Directory System (IRDS) Standard</a:t>
            </a:r>
          </a:p>
          <a:p>
            <a:pPr lvl="1"/>
            <a:r>
              <a:rPr lang="en-US" dirty="0"/>
              <a:t>Remote Data Access (RDA) Standard.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5373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32 – Use of union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Produces result tables from both queries and merges both tables together.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220" y="3164163"/>
            <a:ext cx="2740756" cy="3311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89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33 – Use of intersect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91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all cities where there is both a branch office and a property.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(SELECT city FROM Branch)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INTERSECT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(SELECT city 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6735749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33 – Use of intersect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(SELECT * FROM Branch)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INTERSECT CORRESPONDING BY city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(SELECT * 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574" y="1600200"/>
            <a:ext cx="3794664" cy="398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12FAB1C-509D-F352-B3F4-6CE4854E4DA2}"/>
                  </a:ext>
                </a:extLst>
              </p14:cNvPr>
              <p14:cNvContentPartPr/>
              <p14:nvPr/>
            </p14:nvContentPartPr>
            <p14:xfrm>
              <a:off x="8061480" y="3414960"/>
              <a:ext cx="2201400" cy="2862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12FAB1C-509D-F352-B3F4-6CE4854E4DA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52120" y="3405600"/>
                <a:ext cx="2220120" cy="30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128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33 – Use of intersect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Could rewrite this query without INTERSECT operator: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</a:t>
            </a:r>
            <a:r>
              <a:rPr lang="en-US" dirty="0" err="1">
                <a:latin typeface="Lucida Console" panose="020B0609040504020204" pitchFamily="49" charset="0"/>
              </a:rPr>
              <a:t>b.city</a:t>
            </a:r>
            <a:endParaRPr lang="en-US" dirty="0">
              <a:latin typeface="Lucida Console" panose="020B0609040504020204" pitchFamily="49" charset="0"/>
            </a:endParaRP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FROM Branch b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 p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</a:t>
            </a:r>
            <a:r>
              <a:rPr lang="en-US" dirty="0" err="1">
                <a:latin typeface="Lucida Console" panose="020B0609040504020204" pitchFamily="49" charset="0"/>
              </a:rPr>
              <a:t>b.city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p.city</a:t>
            </a:r>
            <a:r>
              <a:rPr lang="en-US" dirty="0">
                <a:latin typeface="Lucida Console" panose="020B0609040504020204" pitchFamily="49" charset="0"/>
              </a:rPr>
              <a:t>;</a:t>
            </a:r>
          </a:p>
          <a:p>
            <a:r>
              <a:rPr lang="en-US" dirty="0"/>
              <a:t>Or: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DISTINCT city FROM Branch b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EXISTS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(SELECT * 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 p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WHERE </a:t>
            </a:r>
            <a:r>
              <a:rPr lang="en-US" dirty="0" err="1">
                <a:latin typeface="Lucida Console" panose="020B0609040504020204" pitchFamily="49" charset="0"/>
              </a:rPr>
              <a:t>p.city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b.city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9920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34 – Use of Except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 of all cities where there is a branch office but no  properties.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(SELECT city FROM Branch)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EXCEPT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(SELECT city 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dirty="0"/>
              <a:t>Or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(SELECT * FROM Branch)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EXCEPT CORRESPONDING BY city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(SELECT * 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endParaRPr lang="en-US" dirty="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719" y="3028392"/>
            <a:ext cx="2840985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4860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34 – Use of Except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95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Could rewrite this query without EXCEPT: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DISTINCT city FROM Branch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city NOT IN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(SELECT city 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r>
              <a:rPr lang="en-US" dirty="0"/>
              <a:t>Or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SELECT DISTINCT city FROM Branch b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WHERE NOT EXISTS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(SELECT * FROM </a:t>
            </a:r>
            <a:r>
              <a:rPr lang="en-US" dirty="0" err="1">
                <a:latin typeface="Lucida Console" panose="020B0609040504020204" pitchFamily="49" charset="0"/>
              </a:rPr>
              <a:t>PropertyForRent</a:t>
            </a:r>
            <a:r>
              <a:rPr lang="en-US" dirty="0">
                <a:latin typeface="Lucida Console" panose="020B0609040504020204" pitchFamily="49" charset="0"/>
              </a:rPr>
              <a:t> p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	WHERE </a:t>
            </a:r>
            <a:r>
              <a:rPr lang="en-US" dirty="0" err="1">
                <a:latin typeface="Lucida Console" panose="020B0609040504020204" pitchFamily="49" charset="0"/>
              </a:rPr>
              <a:t>p.city</a:t>
            </a:r>
            <a:r>
              <a:rPr lang="en-US" dirty="0">
                <a:latin typeface="Lucida Console" panose="020B0609040504020204" pitchFamily="49" charset="0"/>
              </a:rPr>
              <a:t> = </a:t>
            </a:r>
            <a:r>
              <a:rPr lang="en-US" dirty="0" err="1">
                <a:latin typeface="Lucida Console" panose="020B0609040504020204" pitchFamily="49" charset="0"/>
              </a:rPr>
              <a:t>b.city</a:t>
            </a:r>
            <a:r>
              <a:rPr lang="en-US" dirty="0">
                <a:latin typeface="Lucida Console" panose="020B0609040504020204" pitchFamily="49" charset="0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0479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INSERT INTO </a:t>
            </a:r>
            <a:r>
              <a:rPr lang="en-US" dirty="0" err="1">
                <a:latin typeface="Lucida Console" panose="020B0609040504020204" pitchFamily="49" charset="0"/>
              </a:rPr>
              <a:t>TableName</a:t>
            </a:r>
            <a:r>
              <a:rPr lang="en-US" dirty="0">
                <a:latin typeface="Lucida Console" panose="020B0609040504020204" pitchFamily="49" charset="0"/>
              </a:rPr>
              <a:t> [ (</a:t>
            </a:r>
            <a:r>
              <a:rPr lang="en-US" dirty="0" err="1">
                <a:latin typeface="Lucida Console" panose="020B0609040504020204" pitchFamily="49" charset="0"/>
              </a:rPr>
              <a:t>columnList</a:t>
            </a:r>
            <a:r>
              <a:rPr lang="en-US" dirty="0">
                <a:latin typeface="Lucida Console" panose="020B0609040504020204" pitchFamily="49" charset="0"/>
              </a:rPr>
              <a:t>) ]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VALUES (</a:t>
            </a:r>
            <a:r>
              <a:rPr lang="en-US" dirty="0" err="1">
                <a:latin typeface="Lucida Console" panose="020B0609040504020204" pitchFamily="49" charset="0"/>
              </a:rPr>
              <a:t>dataValueList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r>
              <a:rPr lang="en-US" dirty="0" err="1"/>
              <a:t>columnList</a:t>
            </a:r>
            <a:r>
              <a:rPr lang="en-US" dirty="0"/>
              <a:t> is optional; if omitted, SQL assumes a list of all columns in their original CREATE TABLE order. </a:t>
            </a:r>
          </a:p>
          <a:p>
            <a:r>
              <a:rPr lang="en-US" dirty="0"/>
              <a:t>Any columns omitted must have been declared as NULL when table was created, unless DEFAULT was specified when creating column.</a:t>
            </a:r>
          </a:p>
          <a:p>
            <a:r>
              <a:rPr lang="en-US" dirty="0" err="1"/>
              <a:t>dataValueList</a:t>
            </a:r>
            <a:r>
              <a:rPr lang="en-US" dirty="0"/>
              <a:t> must match </a:t>
            </a:r>
            <a:r>
              <a:rPr lang="en-US" dirty="0" err="1"/>
              <a:t>columnList</a:t>
            </a:r>
            <a:r>
              <a:rPr lang="en-US" dirty="0"/>
              <a:t> as follows:</a:t>
            </a:r>
          </a:p>
          <a:p>
            <a:pPr lvl="1"/>
            <a:r>
              <a:rPr lang="en-US" dirty="0"/>
              <a:t>number of items in each list must be same;</a:t>
            </a:r>
          </a:p>
          <a:p>
            <a:pPr lvl="1"/>
            <a:r>
              <a:rPr lang="en-US" dirty="0"/>
              <a:t>must be direct correspondence in position of items in two lists;</a:t>
            </a:r>
          </a:p>
          <a:p>
            <a:pPr lvl="1"/>
            <a:r>
              <a:rPr lang="en-US" dirty="0"/>
              <a:t>data type of each item in </a:t>
            </a:r>
            <a:r>
              <a:rPr lang="en-US" dirty="0" err="1"/>
              <a:t>dataValueList</a:t>
            </a:r>
            <a:r>
              <a:rPr lang="en-US" dirty="0"/>
              <a:t> must be compatible with data type of corresponding column.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8129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INSERT INTO </a:t>
            </a:r>
            <a:r>
              <a:rPr lang="en-US" dirty="0" err="1">
                <a:latin typeface="Lucida Console" panose="020B0609040504020204" pitchFamily="49" charset="0"/>
              </a:rPr>
              <a:t>TableName</a:t>
            </a:r>
            <a:r>
              <a:rPr lang="en-US" dirty="0">
                <a:latin typeface="Lucida Console" panose="020B0609040504020204" pitchFamily="49" charset="0"/>
              </a:rPr>
              <a:t> [ (</a:t>
            </a:r>
            <a:r>
              <a:rPr lang="en-US" dirty="0" err="1">
                <a:latin typeface="Lucida Console" panose="020B0609040504020204" pitchFamily="49" charset="0"/>
              </a:rPr>
              <a:t>columnList</a:t>
            </a:r>
            <a:r>
              <a:rPr lang="en-US" dirty="0">
                <a:latin typeface="Lucida Console" panose="020B0609040504020204" pitchFamily="49" charset="0"/>
              </a:rPr>
              <a:t>) ]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VALUES (</a:t>
            </a:r>
            <a:r>
              <a:rPr lang="en-US" dirty="0" err="1">
                <a:latin typeface="Lucida Console" panose="020B0609040504020204" pitchFamily="49" charset="0"/>
              </a:rPr>
              <a:t>dataValueList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r>
              <a:rPr lang="en-US" dirty="0" err="1"/>
              <a:t>columnList</a:t>
            </a:r>
            <a:r>
              <a:rPr lang="en-US" dirty="0"/>
              <a:t> is optional; if omitted, SQL assumes a list of all columns in their original CREATE TABLE order. </a:t>
            </a:r>
          </a:p>
          <a:p>
            <a:r>
              <a:rPr lang="en-US" dirty="0"/>
              <a:t>Any columns omitted must have been declared as NULL when table was created, unless DEFAULT was specified when creating column.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6299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35 – Insert into …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Insert a new row into Staff table supplying data for all column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INSERT INTO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VALUES (‘SG16’, ‘Alan’, ‘Brown’, ‘Assistant’, ‘M’, Date‘1957-05-25’, 8300, ‘B003’);</a:t>
            </a:r>
          </a:p>
        </p:txBody>
      </p:sp>
    </p:spTree>
    <p:extLst>
      <p:ext uri="{BB962C8B-B14F-4D97-AF65-F5344CB8AC3E}">
        <p14:creationId xmlns:p14="http://schemas.microsoft.com/office/powerpoint/2010/main" val="18596304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36 – Insert using defaults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99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Insert a new row into Staff table supplying data for all mandatory columns.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INSERT INTO Staff (</a:t>
            </a:r>
            <a:r>
              <a:rPr lang="en-US" dirty="0" err="1">
                <a:latin typeface="Lucida Console" panose="020B0609040504020204" pitchFamily="49" charset="0"/>
              </a:rPr>
              <a:t>staffNo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fName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  <a:r>
              <a:rPr lang="en-US" dirty="0" err="1">
                <a:latin typeface="Lucida Console" panose="020B0609040504020204" pitchFamily="49" charset="0"/>
              </a:rPr>
              <a:t>lName</a:t>
            </a:r>
            <a:r>
              <a:rPr lang="en-US" dirty="0">
                <a:latin typeface="Lucida Console" panose="020B0609040504020204" pitchFamily="49" charset="0"/>
              </a:rPr>
              <a:t>,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   position, salary, </a:t>
            </a:r>
            <a:r>
              <a:rPr lang="en-US" dirty="0" err="1">
                <a:latin typeface="Lucida Console" panose="020B0609040504020204" pitchFamily="49" charset="0"/>
              </a:rPr>
              <a:t>branchNo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VALUES (‘SG44’, ‘Anne’, ‘Jones’, 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   ‘Assistant’, 8100, ‘B003’);</a:t>
            </a:r>
          </a:p>
          <a:p>
            <a:r>
              <a:rPr lang="en-US" dirty="0"/>
              <a:t>Or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INSERT INTO Staff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VALUES (‘SG44’, ‘Anne’, ‘Jones’, ‘Assistant’, NULL,</a:t>
            </a:r>
          </a:p>
          <a:p>
            <a:pPr marL="4572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                NULL, 8100, ‘B003’);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456174"/>
      </p:ext>
    </p:extLst>
  </p:cSld>
  <p:clrMapOvr>
    <a:masterClrMapping/>
  </p:clrMapOvr>
</p:sld>
</file>

<file path=ppt/theme/theme1.xml><?xml version="1.0" encoding="utf-8"?>
<a:theme xmlns:a="http://schemas.openxmlformats.org/drawingml/2006/main" name="Continental World 16x9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ontinental_16x9">
      <a:dk1>
        <a:srgbClr val="545454"/>
      </a:dk1>
      <a:lt1>
        <a:sysClr val="window" lastClr="FFFFFF"/>
      </a:lt1>
      <a:dk2>
        <a:srgbClr val="000000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6C1E6F4557335E4DBC5FD6985562397E" ma:contentTypeVersion="4" ma:contentTypeDescription="Yeni belge oluşturun." ma:contentTypeScope="" ma:versionID="cc437e6ff3974d4037429b15ed3f89f1">
  <xsd:schema xmlns:xsd="http://www.w3.org/2001/XMLSchema" xmlns:xs="http://www.w3.org/2001/XMLSchema" xmlns:p="http://schemas.microsoft.com/office/2006/metadata/properties" xmlns:ns2="b5664684-f907-437c-a0ba-1e3b6f42b45a" targetNamespace="http://schemas.microsoft.com/office/2006/metadata/properties" ma:root="true" ma:fieldsID="183949c09f7970451c6f284d7bb11611" ns2:_="">
    <xsd:import namespace="b5664684-f907-437c-a0ba-1e3b6f42b4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5664684-f907-437c-a0ba-1e3b6f42b4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E5603E9-CDD1-4306-8694-8329A786EF9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000860-8F7F-4DF5-B2A1-8244CA80BC3C}"/>
</file>

<file path=customXml/itemProps3.xml><?xml version="1.0" encoding="utf-8"?>
<ds:datastoreItem xmlns:ds="http://schemas.openxmlformats.org/officeDocument/2006/customXml" ds:itemID="{BD761B79-C62D-4E7D-A4CA-2C28CAAD11C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World maps series, World  presentation (widescreen)</Template>
  <TotalTime>0</TotalTime>
  <Words>5722</Words>
  <Application>Microsoft Office PowerPoint</Application>
  <PresentationFormat>Custom</PresentationFormat>
  <Paragraphs>763</Paragraphs>
  <Slides>109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4" baseType="lpstr">
      <vt:lpstr>Arial</vt:lpstr>
      <vt:lpstr>Century Gothic</vt:lpstr>
      <vt:lpstr>Lucida Console</vt:lpstr>
      <vt:lpstr>Wingdings</vt:lpstr>
      <vt:lpstr>Continental World 16x9</vt:lpstr>
      <vt:lpstr>CSE 204 - INTRO TO Database Systems SQL</vt:lpstr>
      <vt:lpstr>Outline</vt:lpstr>
      <vt:lpstr>Objectives of SQL</vt:lpstr>
      <vt:lpstr>Objectives of SQL</vt:lpstr>
      <vt:lpstr>Objectives of SQL</vt:lpstr>
      <vt:lpstr>Objectives of SQL</vt:lpstr>
      <vt:lpstr>History of SQL</vt:lpstr>
      <vt:lpstr>History of SQL</vt:lpstr>
      <vt:lpstr>Importance of SQL</vt:lpstr>
      <vt:lpstr>Writing SQL Commands</vt:lpstr>
      <vt:lpstr>Writing SQL Commands</vt:lpstr>
      <vt:lpstr>Writing SQL Commands</vt:lpstr>
      <vt:lpstr>Literals</vt:lpstr>
      <vt:lpstr>SELECT Statement</vt:lpstr>
      <vt:lpstr>Select Statement</vt:lpstr>
      <vt:lpstr>Example – All columns, All Rows</vt:lpstr>
      <vt:lpstr>Example – All columns, All Rows</vt:lpstr>
      <vt:lpstr>Example 2 – Specific columns, All Rows</vt:lpstr>
      <vt:lpstr>Example 2 – Specific columns, All Rows</vt:lpstr>
      <vt:lpstr>Example 3 – Use of distinct</vt:lpstr>
      <vt:lpstr>Example 3 – Use of distinct</vt:lpstr>
      <vt:lpstr>Example 4 – Calculated Fields</vt:lpstr>
      <vt:lpstr>Example 4 – Calculated Fields</vt:lpstr>
      <vt:lpstr>Example 5 – Comparison Search</vt:lpstr>
      <vt:lpstr>Example 6 – Compound Comparison Search</vt:lpstr>
      <vt:lpstr>Example 7 – Range Search</vt:lpstr>
      <vt:lpstr>Example 7 – Range Search</vt:lpstr>
      <vt:lpstr>Example 8 – Set Membership</vt:lpstr>
      <vt:lpstr>Example 8 – Set Membership</vt:lpstr>
      <vt:lpstr>Example 9 – Pattern Matching</vt:lpstr>
      <vt:lpstr>Example 9 – Pattern Matching</vt:lpstr>
      <vt:lpstr>Example 10 – NULL Search Condition</vt:lpstr>
      <vt:lpstr>Example 10 – NULL Search Condition</vt:lpstr>
      <vt:lpstr>Example 11 – Ordering (Single Column)</vt:lpstr>
      <vt:lpstr>Example 12 – Ordering (Multiple Column)</vt:lpstr>
      <vt:lpstr>Example 12 – Ordering (Multiple Column)</vt:lpstr>
      <vt:lpstr>Select Statement aggregates</vt:lpstr>
      <vt:lpstr>Select Statement aggregates</vt:lpstr>
      <vt:lpstr>Select Statement aggregates</vt:lpstr>
      <vt:lpstr>Example 13 – Use of COUNT(*)</vt:lpstr>
      <vt:lpstr>Example 14 – Use of COUNT(DISTINCT)</vt:lpstr>
      <vt:lpstr>Example 16 – Use of MIN, MAX, AVG</vt:lpstr>
      <vt:lpstr>Select Statement Grouping</vt:lpstr>
      <vt:lpstr>Select Statement Grouping</vt:lpstr>
      <vt:lpstr>Example 17 – Use of GROUP BY</vt:lpstr>
      <vt:lpstr>Restricted Groupings – HAVING clause</vt:lpstr>
      <vt:lpstr>Example 18 – Use of Having</vt:lpstr>
      <vt:lpstr>Subqueries</vt:lpstr>
      <vt:lpstr>Example 19 – Subquery with Equality</vt:lpstr>
      <vt:lpstr>Example 19 – Subquery with Equality</vt:lpstr>
      <vt:lpstr>Example 19 – Subquery with Equality</vt:lpstr>
      <vt:lpstr>Example 20 – Subquery with Aggregate</vt:lpstr>
      <vt:lpstr>Example 20 – Subquery with Aggregate</vt:lpstr>
      <vt:lpstr>Subquery rules</vt:lpstr>
      <vt:lpstr>Example 21 – Nested subquery: use of IN</vt:lpstr>
      <vt:lpstr>Any and all</vt:lpstr>
      <vt:lpstr>Example 22 – use of AnY/SOME</vt:lpstr>
      <vt:lpstr>Example 22 – use of AnY/SOME</vt:lpstr>
      <vt:lpstr>Example 23 – use of ALL</vt:lpstr>
      <vt:lpstr>Multi-Table Queries</vt:lpstr>
      <vt:lpstr>Multi-Table Queries</vt:lpstr>
      <vt:lpstr>Example 24 – Simple join</vt:lpstr>
      <vt:lpstr>Example 24 – Simple join</vt:lpstr>
      <vt:lpstr>Alternative JOIN Constructs</vt:lpstr>
      <vt:lpstr>Example 25 – Sorting a join</vt:lpstr>
      <vt:lpstr>Example 25 – Sorting a join</vt:lpstr>
      <vt:lpstr>Example 26 – Three Table Join</vt:lpstr>
      <vt:lpstr>Example 26 – Three Table Join</vt:lpstr>
      <vt:lpstr>Example 27 – Multiple Grouping Columns</vt:lpstr>
      <vt:lpstr>Example 27 – Multiple Grouping Columns</vt:lpstr>
      <vt:lpstr>Computing a Join</vt:lpstr>
      <vt:lpstr>Outer Join</vt:lpstr>
      <vt:lpstr>Outer Join</vt:lpstr>
      <vt:lpstr>Outer Join</vt:lpstr>
      <vt:lpstr>Example 28 – Left Outer Join</vt:lpstr>
      <vt:lpstr>Example 28 – Left Outer Join</vt:lpstr>
      <vt:lpstr>Example 29 – Right Outer Join</vt:lpstr>
      <vt:lpstr>Example 29 – Right Outer Join</vt:lpstr>
      <vt:lpstr>Example 30 – Full Outer Join</vt:lpstr>
      <vt:lpstr>Example 30 – Full Outer Join</vt:lpstr>
      <vt:lpstr>Exists and not exists</vt:lpstr>
      <vt:lpstr>Example 31 – Query using EXISTS</vt:lpstr>
      <vt:lpstr>Example 31 – Query using EXISTS</vt:lpstr>
      <vt:lpstr>Example 31 – Query using EXISTS</vt:lpstr>
      <vt:lpstr>Union, Intersect, and Difference (Except)</vt:lpstr>
      <vt:lpstr>Union, Intersect, and Difference (Except)</vt:lpstr>
      <vt:lpstr>Union, Intersect, and Difference (Except)</vt:lpstr>
      <vt:lpstr>Example 32 – Use of union</vt:lpstr>
      <vt:lpstr>Example 32 – Use of union</vt:lpstr>
      <vt:lpstr>Example 32 – Use of union</vt:lpstr>
      <vt:lpstr>Example 33 – Use of intersect</vt:lpstr>
      <vt:lpstr>Example 33 – Use of intersect</vt:lpstr>
      <vt:lpstr>Example 33 – Use of intersect</vt:lpstr>
      <vt:lpstr>Example 34 – Use of Except</vt:lpstr>
      <vt:lpstr>Example 34 – Use of Except</vt:lpstr>
      <vt:lpstr>Insert</vt:lpstr>
      <vt:lpstr>Insert</vt:lpstr>
      <vt:lpstr>Example 35 – Insert into … values</vt:lpstr>
      <vt:lpstr>Example 36 – Insert using defaults</vt:lpstr>
      <vt:lpstr>Insert…select</vt:lpstr>
      <vt:lpstr>Example 37 – Insert … select</vt:lpstr>
      <vt:lpstr>Example 37 – Insert … select</vt:lpstr>
      <vt:lpstr>Example 37 – Insert … select</vt:lpstr>
      <vt:lpstr>update</vt:lpstr>
      <vt:lpstr>update</vt:lpstr>
      <vt:lpstr>Example 38/39 – Update</vt:lpstr>
      <vt:lpstr>Example 40 – Update</vt:lpstr>
      <vt:lpstr>delete</vt:lpstr>
      <vt:lpstr>Example 41/42 – delete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2015-09-11T13:16:30Z</dcterms:created>
  <dcterms:modified xsi:type="dcterms:W3CDTF">2025-02-20T14:00:57Z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TC028048919991</vt:lpwstr>
  </property>
  <property fmtid="{D5CDD505-2E9C-101B-9397-08002B2CF9AE}" pid="3" name="ContentTypeId">
    <vt:lpwstr>0x0101006C1E6F4557335E4DBC5FD6985562397E</vt:lpwstr>
  </property>
</Properties>
</file>