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7"/>
  </p:notesMasterIdLst>
  <p:handoutMasterIdLst>
    <p:handoutMasterId r:id="rId78"/>
  </p:handoutMasterIdLst>
  <p:sldIdLst>
    <p:sldId id="256" r:id="rId5"/>
    <p:sldId id="40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519C4-204D-4F3F-9B79-4761EC8E915D}" v="1" dt="2025-02-25T12:24:06.66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70" d="100"/>
          <a:sy n="70" d="100"/>
        </p:scale>
        <p:origin x="55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Advanced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FK is column or set of columns that links each row in child table containing foreign FK to row of parent table containing matching PK. </a:t>
            </a:r>
          </a:p>
          <a:p>
            <a:r>
              <a:rPr lang="en-US" dirty="0"/>
              <a:t>Referential integrity means that, if FK contains a value, that value must refer to existing row in parent table. </a:t>
            </a:r>
          </a:p>
          <a:p>
            <a:r>
              <a:rPr lang="en-US" dirty="0"/>
              <a:t>ISO standard supports definition of FKs with FOREIGN KEY clause in CREATE and ALTER TABLE: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 REFERENCES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6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INSERT/UPDATE attempting to create FK value in child table without matching CK value in parent is rejected. </a:t>
            </a:r>
          </a:p>
          <a:p>
            <a:r>
              <a:rPr lang="en-US" dirty="0"/>
              <a:t>Action taken attempting to update/delete a CK value in parent table with matching rows in child is dependent on referential action specified using ON UPDATE and ON DELETE </a:t>
            </a:r>
            <a:r>
              <a:rPr lang="en-US" dirty="0" err="1"/>
              <a:t>subclauses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CASCADE			-  SET NULL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DEFAULT		-  NO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CASCADE</a:t>
            </a:r>
            <a:r>
              <a:rPr lang="en-US" dirty="0"/>
              <a:t>: Delete row from parent and delete matching rows in child, and so on in cascading manner.</a:t>
            </a:r>
          </a:p>
          <a:p>
            <a:r>
              <a:rPr lang="en-US" b="1" u="sng" dirty="0"/>
              <a:t>SET NULL</a:t>
            </a:r>
            <a:r>
              <a:rPr lang="en-US" dirty="0"/>
              <a:t>: Delete row from parent and set FK column(s) in child to NULL. Only valid if FK columns are NOT NULL.</a:t>
            </a:r>
          </a:p>
          <a:p>
            <a:r>
              <a:rPr lang="en-US" b="1" u="sng" dirty="0"/>
              <a:t>SET DEFAULT</a:t>
            </a:r>
            <a:r>
              <a:rPr lang="en-US" dirty="0"/>
              <a:t>: Delete row from parent and set each component of FK in child to specified default. Only valid if DEFAULT specified for FK columns.</a:t>
            </a:r>
          </a:p>
          <a:p>
            <a:r>
              <a:rPr lang="en-US" b="1" u="sng" dirty="0"/>
              <a:t>NO ACTION</a:t>
            </a:r>
            <a:r>
              <a:rPr lang="en-US" dirty="0"/>
              <a:t>: Reject delete from parent. Default.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           		ON DELETE SET NULL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) REFERENCES Owner       ON 			UPDATE 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Could use CHECK/UNIQUE in CREATE and ALTER TABLE.</a:t>
            </a:r>
          </a:p>
          <a:p>
            <a:r>
              <a:rPr lang="en-US" dirty="0"/>
              <a:t>Similar to the CHECK clause, also have: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ASSERTION </a:t>
            </a:r>
            <a:r>
              <a:rPr lang="en-US" dirty="0" err="1">
                <a:latin typeface="Lucida Console" panose="020B0609040504020204" pitchFamily="49" charset="0"/>
              </a:rPr>
              <a:t>AssertionName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ASSERTION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(NOT EXISTS   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HAVING COUNT(*) &gt; 100))</a:t>
            </a:r>
          </a:p>
          <a:p>
            <a:pPr marL="4572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DDL allows database objects such as schemas, domains, tables, views, and indexes to be created and destroyed. </a:t>
            </a:r>
          </a:p>
          <a:p>
            <a:r>
              <a:rPr lang="en-US" dirty="0"/>
              <a:t>Main SQL DDL statements are: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			DROP SCHEMA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DOMAIN		DROP DOMAIN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TABLE		DROP TABLE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			DROP VIEW</a:t>
            </a:r>
          </a:p>
          <a:p>
            <a:r>
              <a:rPr lang="en-US" dirty="0"/>
              <a:t>Many DBMSs also provide: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INDEX			DROP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other database objects exist in an environment. </a:t>
            </a:r>
          </a:p>
          <a:p>
            <a:r>
              <a:rPr lang="en-US" dirty="0"/>
              <a:t>Each environment contains one or more catalogs, and each catalog consists of set of schemas. </a:t>
            </a:r>
          </a:p>
          <a:p>
            <a:r>
              <a:rPr lang="en-US" dirty="0"/>
              <a:t>Schema is named collection of related database objects.</a:t>
            </a:r>
          </a:p>
          <a:p>
            <a:r>
              <a:rPr lang="en-US" dirty="0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 [Name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AUTHORIZATION </a:t>
            </a:r>
            <a:r>
              <a:rPr lang="en-US" dirty="0" err="1">
                <a:latin typeface="Lucida Console" panose="020B0609040504020204" pitchFamily="49" charset="0"/>
              </a:rPr>
              <a:t>CreatorId</a:t>
            </a:r>
            <a:r>
              <a:rPr lang="en-US" dirty="0">
                <a:latin typeface="Lucida Console" panose="020B0609040504020204" pitchFamily="49" charset="0"/>
              </a:rPr>
              <a:t>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SCHEMA Name [RESTRICT | CASCADE ]</a:t>
            </a:r>
          </a:p>
          <a:p>
            <a:r>
              <a:rPr lang="en-US" dirty="0"/>
              <a:t>With RESTRICT (default), schema must be empty or operation fails.</a:t>
            </a:r>
          </a:p>
          <a:p>
            <a:r>
              <a:rPr lang="en-US" dirty="0"/>
              <a:t>With CASCADE, operation cascades to drop all objects associated with schema in order defined above. If any of these operations fail, DROP SCHEMA fails.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{(</a:t>
            </a:r>
            <a:r>
              <a:rPr lang="en-US" dirty="0" err="1">
                <a:latin typeface="Lucida Console" panose="020B0609040504020204" pitchFamily="49" charset="0"/>
              </a:rPr>
              <a:t>colName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r>
              <a:rPr lang="en-US" dirty="0">
                <a:latin typeface="Lucida Console" panose="020B0609040504020204" pitchFamily="49" charset="0"/>
              </a:rPr>
              <a:t> [NOT NULL] [UNIQUE]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[CHECK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 [,...]}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[PRIMARY KEY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{[UNIQUE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 […,]}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{[FOREIGN KEY (</a:t>
            </a:r>
            <a:r>
              <a:rPr lang="en-US" dirty="0" err="1">
                <a:latin typeface="Lucida Console" panose="020B0609040504020204" pitchFamily="49" charset="0"/>
              </a:rPr>
              <a:t>listOfFKColumns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REFERENCES </a:t>
            </a:r>
            <a:r>
              <a:rPr lang="en-US" dirty="0" err="1">
                <a:latin typeface="Lucida Console" panose="020B0609040504020204" pitchFamily="49" charset="0"/>
              </a:rPr>
              <a:t>ParentTableName</a:t>
            </a:r>
            <a:r>
              <a:rPr lang="en-US" dirty="0">
                <a:latin typeface="Lucida Console" panose="020B0609040504020204" pitchFamily="49" charset="0"/>
              </a:rPr>
              <a:t> [(</a:t>
            </a:r>
            <a:r>
              <a:rPr lang="en-US" dirty="0" err="1">
                <a:latin typeface="Lucida Console" panose="020B0609040504020204" pitchFamily="49" charset="0"/>
              </a:rPr>
              <a:t>listOfCKColumns</a:t>
            </a:r>
            <a:r>
              <a:rPr lang="en-US" dirty="0">
                <a:latin typeface="Lucida Console" panose="020B0609040504020204" pitchFamily="49" charset="0"/>
              </a:rPr>
              <a:t>)],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UPDATE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DELETE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 ]] [,…]}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{[CHECK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 [,…] })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table with one or more columns of the specified </a:t>
            </a:r>
            <a:r>
              <a:rPr lang="en-US" dirty="0" err="1"/>
              <a:t>dataType</a:t>
            </a:r>
            <a:r>
              <a:rPr lang="en-US" dirty="0"/>
              <a:t>. </a:t>
            </a:r>
          </a:p>
          <a:p>
            <a:r>
              <a:rPr lang="en-US" dirty="0"/>
              <a:t>With NOT NULL, system rejects any attempt to insert a null in the column.</a:t>
            </a:r>
          </a:p>
          <a:p>
            <a:r>
              <a:rPr lang="en-US" dirty="0"/>
              <a:t>Can specify a DEFAULT value for the column.</a:t>
            </a:r>
          </a:p>
          <a:p>
            <a:r>
              <a:rPr lang="en-US" dirty="0"/>
              <a:t>Primary keys should always be specified as NOT NULL. </a:t>
            </a:r>
          </a:p>
          <a:p>
            <a:r>
              <a:rPr lang="en-US" dirty="0"/>
              <a:t>FOREIGN KEY clause specifies FK along with the referential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 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FROM Staff));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 AS VARCHAR(5);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 AS SMALLINT;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1 AND 15);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 AS DECIMAL(6,2)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0 AND 9999.99);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 of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Exploits of a M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7" y="2060848"/>
            <a:ext cx="10530072" cy="324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1 -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	NOT NULL,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rooms		   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		NOT NULL 	DEFAULT 4,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rent		       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			NOT NULL, 	DEFAULT 600,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		NOT NULL,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		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BranchNumber</a:t>
            </a:r>
            <a:r>
              <a:rPr lang="en-US" dirty="0">
                <a:latin typeface="Lucida Console" panose="020B0609040504020204" pitchFamily="49" charset="0"/>
              </a:rPr>
              <a:t>		NOT NULL,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PRIMARY KEY (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ON DELETE SET NULL ON UPDATE CASCADE ….);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to a table.</a:t>
            </a:r>
          </a:p>
          <a:p>
            <a:r>
              <a:rPr lang="en-US" dirty="0"/>
              <a:t>Drop a column from a table.</a:t>
            </a:r>
          </a:p>
          <a:p>
            <a:r>
              <a:rPr lang="en-US" dirty="0"/>
              <a:t>Add a new table constraint.</a:t>
            </a:r>
          </a:p>
          <a:p>
            <a:r>
              <a:rPr lang="en-US" dirty="0"/>
              <a:t>Drop a table constraint.</a:t>
            </a:r>
          </a:p>
          <a:p>
            <a:r>
              <a:rPr lang="en-US" dirty="0"/>
              <a:t>Set a default for a column.</a:t>
            </a:r>
          </a:p>
          <a:p>
            <a:r>
              <a:rPr lang="en-US" dirty="0"/>
              <a:t>Drop a default for a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Staff table by removing default of ‘Assistant’ for position column and setting default for sex column to female (‘F’).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ALTER 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position DROP DEFAULT;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ALTER 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sex SET DEFAULT ‘F’;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2 - 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constraint from </a:t>
            </a:r>
            <a:r>
              <a:rPr lang="en-US" dirty="0" err="1"/>
              <a:t>PropertyForRent</a:t>
            </a:r>
            <a:r>
              <a:rPr lang="en-US" dirty="0"/>
              <a:t> that staff are not allowed to handle more than 100 properties at a time. Add new column to Client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ALTER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DROP 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ALTER TABLE Client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ADD </a:t>
            </a:r>
            <a:r>
              <a:rPr lang="en-US" dirty="0" err="1">
                <a:latin typeface="Lucida Console" panose="020B0609040504020204" pitchFamily="49" charset="0"/>
              </a:rPr>
              <a:t>prefNoRooms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1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[RESTRICT | CASCADE]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e.g.	DROP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Removes named table and all rows within it. </a:t>
            </a:r>
          </a:p>
          <a:p>
            <a:r>
              <a:rPr lang="en-US" dirty="0"/>
              <a:t>With RESTRICT, if any other objects depend for their existence on continued existence of this table, SQL does not allow request. </a:t>
            </a:r>
          </a:p>
          <a:p>
            <a:r>
              <a:rPr lang="en-US" dirty="0"/>
              <a:t>With CASCADE, SQL drops all dependent objects (and objects dependent on these objects).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7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pPr lvl="1"/>
            <a:r>
              <a:rPr lang="en-US" dirty="0"/>
              <a:t>Dynamic result of one or more relational operations operating on base relations to produce another relation. </a:t>
            </a:r>
          </a:p>
          <a:p>
            <a:r>
              <a:rPr lang="en-US" dirty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With view resolution, any operations on view are automatically translated into operations on relations from which it is derived. </a:t>
            </a:r>
          </a:p>
          <a:p>
            <a:r>
              <a:rPr lang="en-US" dirty="0"/>
              <a:t>With view materialization, the view is stored as a temporary table, which is maintained as the underlying base tables are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creating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newColumnName</a:t>
            </a:r>
            <a:r>
              <a:rPr lang="en-US" dirty="0">
                <a:latin typeface="Lucida Console" panose="020B0609040504020204" pitchFamily="49" charset="0"/>
              </a:rPr>
              <a:t> [,...])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</a:t>
            </a:r>
            <a:r>
              <a:rPr lang="en-US" dirty="0" err="1">
                <a:latin typeface="Lucida Console" panose="020B0609040504020204" pitchFamily="49" charset="0"/>
              </a:rPr>
              <a:t>subselect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[CASCADED | LOCAL] CHECK OPTION]</a:t>
            </a:r>
          </a:p>
          <a:p>
            <a:r>
              <a:rPr lang="en-US" dirty="0"/>
              <a:t>Can assign a name to each column in view. </a:t>
            </a:r>
          </a:p>
          <a:p>
            <a:r>
              <a:rPr lang="en-US" dirty="0"/>
              <a:t>If list of column names is specified, it must have same number of items as number of columns produced by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  <a:p>
            <a:r>
              <a:rPr lang="en-US" dirty="0"/>
              <a:t>If omitted, each column takes name of corresponding column in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8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creating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must be specified if there is any ambiguity in a column name.</a:t>
            </a:r>
          </a:p>
          <a:p>
            <a:r>
              <a:rPr lang="en-US" dirty="0"/>
              <a:t>The </a:t>
            </a:r>
            <a:r>
              <a:rPr lang="en-US" dirty="0" err="1"/>
              <a:t>subselect</a:t>
            </a:r>
            <a:r>
              <a:rPr lang="en-US" dirty="0"/>
              <a:t> is known as the defining query. </a:t>
            </a:r>
          </a:p>
          <a:p>
            <a:r>
              <a:rPr lang="en-US" dirty="0"/>
              <a:t>WITH CHECK OPTION ensures that if a row fails to satisfy WHERE clause of defining query, it is not added to underlying base table.</a:t>
            </a:r>
          </a:p>
          <a:p>
            <a:r>
              <a:rPr lang="en-US" dirty="0"/>
              <a:t>Need SELECT privilege on all tables referenced in </a:t>
            </a:r>
            <a:r>
              <a:rPr lang="en-US" dirty="0" err="1"/>
              <a:t>subselect</a:t>
            </a:r>
            <a:r>
              <a:rPr lang="en-US" dirty="0"/>
              <a:t> and USAGE privilege on any domains used in referenced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Create Horizontal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so that manager at branch B003 can only see details for staff who work in his or her office.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" y="4941168"/>
            <a:ext cx="10228581" cy="16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types supported by SQL standard.</a:t>
            </a:r>
          </a:p>
          <a:p>
            <a:r>
              <a:rPr lang="en-US" dirty="0"/>
              <a:t>Purpose of integrity enhancement feature of SQL.</a:t>
            </a:r>
          </a:p>
          <a:p>
            <a:r>
              <a:rPr lang="en-US" dirty="0"/>
              <a:t>How to define integrity constraints using SQL.</a:t>
            </a:r>
          </a:p>
          <a:p>
            <a:r>
              <a:rPr lang="en-US" dirty="0"/>
              <a:t>How to use the integrity enhancement feature in the CREATE and ALTER TABLE statements.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Purpose of views.</a:t>
            </a:r>
          </a:p>
          <a:p>
            <a:pPr lvl="1"/>
            <a:r>
              <a:rPr lang="en-US" dirty="0"/>
              <a:t>How to create and delete views using SQL.</a:t>
            </a:r>
          </a:p>
          <a:p>
            <a:pPr lvl="1"/>
            <a:r>
              <a:rPr lang="en-US" dirty="0"/>
              <a:t>How the DBMS performs operations on views.</a:t>
            </a:r>
          </a:p>
          <a:p>
            <a:pPr lvl="1"/>
            <a:r>
              <a:rPr lang="en-US" dirty="0"/>
              <a:t>Under what conditions views are updatable.</a:t>
            </a:r>
          </a:p>
          <a:p>
            <a:pPr lvl="1"/>
            <a:r>
              <a:rPr lang="en-US" dirty="0"/>
              <a:t>Advantages and disadvantages of views.</a:t>
            </a:r>
          </a:p>
          <a:p>
            <a:r>
              <a:rPr lang="en-US" dirty="0"/>
              <a:t>How the ISO transaction model works.</a:t>
            </a:r>
          </a:p>
          <a:p>
            <a:r>
              <a:rPr lang="en-US" dirty="0"/>
              <a:t>How to use the GRANT and REVOKE statements as a level of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4 - Create Vertical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of staff details at branch B003 excluding salaries.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Staff3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sex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560856"/>
            <a:ext cx="8578056" cy="2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7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5 - Grouped and Joined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view of staff who manage properties for rent, including branch number they work at, staff number, and number of properties they manage.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4467226"/>
            <a:ext cx="3736851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07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[RESTRICT | CASCADE]</a:t>
            </a:r>
          </a:p>
          <a:p>
            <a:r>
              <a:rPr lang="en-US" dirty="0"/>
              <a:t>Causes definition of view to be deleted from  database. </a:t>
            </a:r>
          </a:p>
          <a:p>
            <a:r>
              <a:rPr lang="en-US" dirty="0"/>
              <a:t>For example: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VIEW Manager3Staff;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CASCADE, all related dependent objects are deleted; i.e. any views defined on view being dropped. </a:t>
            </a:r>
          </a:p>
          <a:p>
            <a:r>
              <a:rPr lang="en-US" dirty="0"/>
              <a:t>With RESTRICT (default), if any other objects depend for their existence on continued existence of view being dropped, command is rejected.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4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number of properties managed by each member at branch B003.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5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column names in SELECT list are translated into their corresponding column names in the defining query: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View names in FROM are replaced with corresponding FROM lists of defining query: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from user query is combined with WHERE of defining query using AND: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r>
              <a:rPr lang="en-US" dirty="0"/>
              <a:t>GROUP BY and HAVING clauses copied from defining query: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ORDER BY copied from query with view column name translated into defining query column name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1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merged query is now executed to produce the result: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3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SQL imposes several restrictions on creation and use of views.</a:t>
            </a:r>
          </a:p>
          <a:p>
            <a:r>
              <a:rPr lang="en-US" dirty="0"/>
              <a:t>If column in view is based on an aggregate function:</a:t>
            </a:r>
          </a:p>
          <a:p>
            <a:pPr lvl="1"/>
            <a:r>
              <a:rPr lang="en-US" dirty="0"/>
              <a:t>Column may appear only in SELECT and ORDER BY clauses of queries that access view.</a:t>
            </a:r>
          </a:p>
          <a:p>
            <a:pPr lvl="1"/>
            <a:r>
              <a:rPr lang="en-US" dirty="0"/>
              <a:t>Column may not be used in WHERE nor be an argument to an aggregate function in any query based on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3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following query would fail: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COUNT(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Similarly, following query would also fail: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 &gt;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SQL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3" y="1916832"/>
            <a:ext cx="10685348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88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restrictions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Grouped view may never be joined with a base table or a view. 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StaffPropCnt</a:t>
            </a:r>
            <a:r>
              <a:rPr lang="en-US" dirty="0"/>
              <a:t> view is a grouped view, so any attempt to join this view with another table or view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updates to base table reflected in all views that encompass base table. </a:t>
            </a:r>
          </a:p>
          <a:p>
            <a:r>
              <a:rPr lang="en-US" dirty="0"/>
              <a:t>Similarly, may expect that if view is updated then base table(s) will reflect change.</a:t>
            </a:r>
          </a:p>
          <a:p>
            <a:r>
              <a:rPr lang="en-US" dirty="0"/>
              <a:t>However, consider again view </a:t>
            </a:r>
            <a:r>
              <a:rPr lang="en-US" dirty="0" err="1"/>
              <a:t>StaffPropCnt</a:t>
            </a:r>
            <a:r>
              <a:rPr lang="en-US" dirty="0"/>
              <a:t>.</a:t>
            </a:r>
          </a:p>
          <a:p>
            <a:r>
              <a:rPr lang="en-US" dirty="0"/>
              <a:t>If we tried to insert record showing that at branch B003, SG5 manages 2 properties: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INSERT INTO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2);</a:t>
            </a:r>
          </a:p>
          <a:p>
            <a:r>
              <a:rPr lang="en-US" dirty="0"/>
              <a:t>Have to insert 2 records into </a:t>
            </a:r>
            <a:r>
              <a:rPr lang="en-US" dirty="0" err="1"/>
              <a:t>PropertyForRent</a:t>
            </a:r>
            <a:r>
              <a:rPr lang="en-US" dirty="0"/>
              <a:t> showing which properties SG5 manages. However, do not know which properties they are; i.e. do not know primary keys!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change definition of view and replace count with actual property numbers: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p.propertyNo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5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try to insert the record: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‘PG19’);</a:t>
            </a:r>
          </a:p>
          <a:p>
            <a:r>
              <a:rPr lang="en-US" dirty="0"/>
              <a:t>Still problem, because in </a:t>
            </a:r>
            <a:r>
              <a:rPr lang="en-US" dirty="0" err="1"/>
              <a:t>PropertyForRent</a:t>
            </a:r>
            <a:r>
              <a:rPr lang="en-US" dirty="0"/>
              <a:t> all columns except postcode/</a:t>
            </a:r>
            <a:r>
              <a:rPr lang="en-US" dirty="0" err="1"/>
              <a:t>staffNo</a:t>
            </a:r>
            <a:r>
              <a:rPr lang="en-US" dirty="0"/>
              <a:t> are not allowed nulls. </a:t>
            </a:r>
          </a:p>
          <a:p>
            <a:r>
              <a:rPr lang="en-US" dirty="0"/>
              <a:t>However, have no way of giving remaining non-null columns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specifies that a view is updatable if and only if:</a:t>
            </a:r>
          </a:p>
          <a:p>
            <a:pPr lvl="1"/>
            <a:r>
              <a:rPr lang="en-US" dirty="0"/>
              <a:t>DISTINCT is not specified. </a:t>
            </a:r>
          </a:p>
          <a:p>
            <a:pPr lvl="1"/>
            <a:r>
              <a:rPr lang="en-US" dirty="0"/>
              <a:t>Every element in SELECT list of defining query is a column name and no column appears more than once.</a:t>
            </a:r>
          </a:p>
          <a:p>
            <a:pPr lvl="1"/>
            <a:r>
              <a:rPr lang="en-US" dirty="0"/>
              <a:t>FROM clause specifies only one table, excluding any views based on a join, union, intersection or difference.</a:t>
            </a:r>
          </a:p>
          <a:p>
            <a:pPr lvl="1"/>
            <a:r>
              <a:rPr lang="en-US" dirty="0"/>
              <a:t>No nested SELECT referencing outer table.</a:t>
            </a:r>
          </a:p>
          <a:p>
            <a:pPr lvl="1"/>
            <a:r>
              <a:rPr lang="en-US" dirty="0"/>
              <a:t>No GROUP BY or HAVING clause. </a:t>
            </a:r>
          </a:p>
          <a:p>
            <a:pPr lvl="1"/>
            <a:r>
              <a:rPr lang="en-US" dirty="0"/>
              <a:t>Also, every row added through view must not violate integrity constraints of base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5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Updatable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view to be updatable, DBMS must be able to trace any row or column back to its row or column in the source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3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exist in a view because they satisfy WHERE condition of defining query.</a:t>
            </a:r>
          </a:p>
          <a:p>
            <a:r>
              <a:rPr lang="en-US" dirty="0"/>
              <a:t>If a row changes and no longer satisfies condition, it disappears from the view. </a:t>
            </a:r>
          </a:p>
          <a:p>
            <a:r>
              <a:rPr lang="en-US" dirty="0"/>
              <a:t>New rows appear within view when insert/update on view cause them to satisfy WHERE condition.</a:t>
            </a:r>
          </a:p>
          <a:p>
            <a:r>
              <a:rPr lang="en-US" dirty="0"/>
              <a:t>Rows that enter or leave a view are called migrating rows.</a:t>
            </a:r>
          </a:p>
          <a:p>
            <a:r>
              <a:rPr lang="en-US" dirty="0"/>
              <a:t>WITH CHECK OPTION prohibits a row migrating out of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LOCAL/CASCADED apply to view hierarchies. </a:t>
            </a:r>
          </a:p>
          <a:p>
            <a:r>
              <a:rPr lang="en-US" dirty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r>
              <a:rPr lang="en-US" dirty="0"/>
              <a:t>With CASCADED (default), any row insert/ update on this view and on any view directly or indirectly defined on this view must not cause row to disappear from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6 - 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WITH CHECK OPTION;</a:t>
            </a:r>
          </a:p>
          <a:p>
            <a:r>
              <a:rPr lang="en-US" dirty="0"/>
              <a:t>Cannot update branch number of row B003 to B002 as this would cause row to migrate from view.</a:t>
            </a:r>
          </a:p>
          <a:p>
            <a:r>
              <a:rPr lang="en-US" dirty="0"/>
              <a:t>Also cannot insert a row into view with a branch number that does not equal B003.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36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6 - 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Now consider the following: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Staff WHERE salary &gt; 9000;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salary &gt; 10000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WITH LOCAL CHECK OPTION;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five types of integrity constraints:</a:t>
            </a:r>
          </a:p>
          <a:p>
            <a:pPr lvl="1"/>
            <a:r>
              <a:rPr lang="en-US" dirty="0"/>
              <a:t>required data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entity integrity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general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6 - 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UPDATE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salary = 9500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‘SG37’;</a:t>
            </a:r>
          </a:p>
          <a:p>
            <a:r>
              <a:rPr lang="en-US" dirty="0"/>
              <a:t>This update would fail: although update would cause row to disappear from </a:t>
            </a:r>
            <a:r>
              <a:rPr lang="en-US" dirty="0" err="1"/>
              <a:t>HighSalary</a:t>
            </a:r>
            <a:r>
              <a:rPr lang="en-US" dirty="0"/>
              <a:t>, row would not disappear from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  <a:p>
            <a:r>
              <a:rPr lang="en-US" dirty="0"/>
              <a:t>However, if update tried to set salary to 8000, update would succeed as row would no longer be part of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4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6 - 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HighSalary</a:t>
            </a:r>
            <a:r>
              <a:rPr lang="en-US" dirty="0"/>
              <a:t> had specified WITH CASCADED CHECK OPTION, setting salary to 9500 or 8000 would be rejected because row would disappear from </a:t>
            </a:r>
            <a:r>
              <a:rPr lang="en-US" dirty="0" err="1"/>
              <a:t>HighSalary</a:t>
            </a:r>
            <a:r>
              <a:rPr lang="en-US" dirty="0"/>
              <a:t>. </a:t>
            </a:r>
          </a:p>
          <a:p>
            <a:r>
              <a:rPr lang="en-US" dirty="0"/>
              <a:t>To prevent anomalies like this, each view should be created using WITH CASCADED CHECK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Reduced complexity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Data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2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DisAdvantages</a:t>
            </a:r>
            <a:r>
              <a:rPr lang="en-US" dirty="0"/>
              <a:t>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restriction</a:t>
            </a:r>
          </a:p>
          <a:p>
            <a:r>
              <a:rPr lang="en-US" dirty="0"/>
              <a:t>Structure restriction</a:t>
            </a:r>
          </a:p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7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resolution mechanism may be slow, particularly if view is accessed frequently.</a:t>
            </a:r>
          </a:p>
          <a:p>
            <a:r>
              <a:rPr lang="en-US" dirty="0"/>
              <a:t>View materialization stores view as temporary table when view is first queried.</a:t>
            </a:r>
          </a:p>
          <a:p>
            <a:r>
              <a:rPr lang="en-US" dirty="0"/>
              <a:t>Thereafter, queries based on materialized view can be faster than </a:t>
            </a:r>
            <a:r>
              <a:rPr lang="en-US" dirty="0" err="1"/>
              <a:t>recomputing</a:t>
            </a:r>
            <a:r>
              <a:rPr lang="en-US" dirty="0"/>
              <a:t> view each time.</a:t>
            </a:r>
          </a:p>
          <a:p>
            <a:r>
              <a:rPr lang="en-US" dirty="0"/>
              <a:t>Difficulty is maintaining the currency of view while base tables(s) are being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maintenance aims to apply only those changes necessary to keep view current.</a:t>
            </a:r>
          </a:p>
          <a:p>
            <a:r>
              <a:rPr lang="en-US" dirty="0"/>
              <a:t>Consider following view: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StaffPropRent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 AND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rent &gt; 400;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22" y="2559050"/>
            <a:ext cx="2622219" cy="20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insert row into </a:t>
            </a:r>
            <a:r>
              <a:rPr lang="en-US" dirty="0" err="1"/>
              <a:t>PropertyForRent</a:t>
            </a:r>
            <a:r>
              <a:rPr lang="en-US" dirty="0"/>
              <a:t> with rent &lt;= 400 then view would be unchanged.</a:t>
            </a:r>
          </a:p>
          <a:p>
            <a:r>
              <a:rPr lang="en-US" dirty="0"/>
              <a:t>If insert row for property PG24 at branch B003 with </a:t>
            </a:r>
            <a:r>
              <a:rPr lang="en-US" dirty="0" err="1"/>
              <a:t>staffNo</a:t>
            </a:r>
            <a:r>
              <a:rPr lang="en-US" dirty="0"/>
              <a:t> = SG19 and rent = 550, then row would appear in materialized view.</a:t>
            </a:r>
          </a:p>
          <a:p>
            <a:r>
              <a:rPr lang="en-US" dirty="0"/>
              <a:t>If insert row for property PG54 at branch B003 with </a:t>
            </a:r>
            <a:r>
              <a:rPr lang="en-US" dirty="0" err="1"/>
              <a:t>staffNo</a:t>
            </a:r>
            <a:r>
              <a:rPr lang="en-US" dirty="0"/>
              <a:t> = SG37 and rent = 450, then no new row would need to be added to materialized view.</a:t>
            </a:r>
          </a:p>
          <a:p>
            <a:r>
              <a:rPr lang="en-US" dirty="0"/>
              <a:t>If delete property PG24, row should be deleted from materialized view.</a:t>
            </a:r>
          </a:p>
          <a:p>
            <a:r>
              <a:rPr lang="en-US" dirty="0"/>
              <a:t>If delete property PG54, then row for PG37 should not be deleted (because of existing property PG21).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defines transaction model based on COMMIT and ROLLBACK. </a:t>
            </a:r>
          </a:p>
          <a:p>
            <a:r>
              <a:rPr lang="en-US" dirty="0"/>
              <a:t>Transaction is logical unit of work with one or more SQL statements guaranteed to be atomic with respect to recovery.</a:t>
            </a:r>
          </a:p>
          <a:p>
            <a:r>
              <a:rPr lang="en-US" dirty="0"/>
              <a:t>An SQL transaction automatically begins with a transaction-initiating SQL statement (e.g., SELECT, INSERT). </a:t>
            </a:r>
          </a:p>
          <a:p>
            <a:r>
              <a:rPr lang="en-US" dirty="0"/>
              <a:t>Changes made by transaction are not visible to other concurrently executing transactions until transaction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can complete in one of four ways:</a:t>
            </a:r>
          </a:p>
          <a:p>
            <a:pPr lvl="1"/>
            <a:r>
              <a:rPr lang="en-US" dirty="0"/>
              <a:t>COMMIT ends transaction successfully, making changes permanent. </a:t>
            </a:r>
          </a:p>
          <a:p>
            <a:pPr lvl="1"/>
            <a:r>
              <a:rPr lang="en-US" dirty="0"/>
              <a:t>ROLLBACK aborts transaction, backing out any changes made by transaction. </a:t>
            </a:r>
          </a:p>
          <a:p>
            <a:pPr lvl="1"/>
            <a:r>
              <a:rPr lang="en-US" dirty="0"/>
              <a:t>For programmatic SQL, successful program termination ends final transaction successfully, even if COMMIT has not been executed.</a:t>
            </a:r>
          </a:p>
          <a:p>
            <a:pPr lvl="1"/>
            <a:r>
              <a:rPr lang="en-US" dirty="0"/>
              <a:t>For programmatic SQL, abnormal program end aborts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87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transaction starts with next transaction-initiating statement.</a:t>
            </a:r>
          </a:p>
          <a:p>
            <a:r>
              <a:rPr lang="en-US" dirty="0"/>
              <a:t>SQL transactions cannot be nested. </a:t>
            </a:r>
          </a:p>
          <a:p>
            <a:r>
              <a:rPr lang="en-US" dirty="0"/>
              <a:t>SET TRANSACTION configures transaction: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TRANSACTION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[READ ONLY | READ WRITE] |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[ISOLATION LEVEL READ UNCOMMITTED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READ COMMITTED|REPEATABLE READ |SERIALIZABLE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Data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position	VARCHAR(10)	NOT NULL</a:t>
            </a:r>
          </a:p>
          <a:p>
            <a:r>
              <a:rPr lang="en-US" dirty="0"/>
              <a:t>Domain Constraints</a:t>
            </a:r>
          </a:p>
          <a:p>
            <a:r>
              <a:rPr lang="en-US" dirty="0">
                <a:latin typeface="Lucida Console" panose="020B0609040504020204" pitchFamily="49" charset="0"/>
              </a:rPr>
              <a:t>CHECK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sex	CHAR	NOT NULL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(sex IN (‘M’, ‘F’))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58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always want constraints to be checked immediately, but instead at transaction commit. </a:t>
            </a:r>
          </a:p>
          <a:p>
            <a:r>
              <a:rPr lang="en-US" dirty="0"/>
              <a:t>Constraint may be defined as INITIALLY IMMEDIATE or INITIALLY DEFERRED, indicating mode the constraint assumes at start of each transaction. </a:t>
            </a:r>
          </a:p>
          <a:p>
            <a:r>
              <a:rPr lang="en-US" dirty="0"/>
              <a:t>In former case, also possible to specify whether mode can be changed subsequently using qualifier [NOT] DEFERRABLE. </a:t>
            </a:r>
          </a:p>
          <a:p>
            <a:r>
              <a:rPr lang="en-US" dirty="0"/>
              <a:t>Default mode is INITIALLY IMMEDIATE.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CONSTRAINTS statement used to set mode for specified constraints for current transaction: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CONSTRAINTS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{ALL | </a:t>
            </a:r>
            <a:r>
              <a:rPr lang="en-US" dirty="0" err="1">
                <a:latin typeface="Lucida Console" panose="020B0609040504020204" pitchFamily="49" charset="0"/>
              </a:rPr>
              <a:t>constraintName</a:t>
            </a:r>
            <a:r>
              <a:rPr lang="en-US" dirty="0">
                <a:latin typeface="Lucida Console" panose="020B0609040504020204" pitchFamily="49" charset="0"/>
              </a:rPr>
              <a:t> [, . . . ]}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{DEFERRED ¦ IMMEDIATE}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Authorization Identifiers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identifier is normal SQL identifier used to establish identity of a user. Usually has an associated password.</a:t>
            </a:r>
          </a:p>
          <a:p>
            <a:r>
              <a:rPr lang="en-US" dirty="0"/>
              <a:t>Used to determine which objects user may reference and what operations may be performed on those objects. </a:t>
            </a:r>
          </a:p>
          <a:p>
            <a:r>
              <a:rPr lang="en-US" dirty="0"/>
              <a:t>Each object created in SQL has an owner, as defined in AUTHORIZATION clause of schema to which object belongs.</a:t>
            </a:r>
          </a:p>
          <a:p>
            <a:r>
              <a:rPr lang="en-US" dirty="0"/>
              <a:t>Owner is only person who may know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Actions user permitted to carry out on given base table or view:</a:t>
            </a:r>
          </a:p>
          <a:p>
            <a:pPr marL="45720" indent="0">
              <a:buNone/>
            </a:pPr>
            <a:r>
              <a:rPr lang="en-US" dirty="0"/>
              <a:t>SELECT	Retrieve data from a table.</a:t>
            </a:r>
          </a:p>
          <a:p>
            <a:pPr marL="45720" indent="0">
              <a:buNone/>
            </a:pPr>
            <a:r>
              <a:rPr lang="en-US" dirty="0"/>
              <a:t>INSERT		Insert new rows into a table.</a:t>
            </a:r>
          </a:p>
          <a:p>
            <a:pPr marL="45720" indent="0">
              <a:buNone/>
            </a:pPr>
            <a:r>
              <a:rPr lang="en-US" dirty="0"/>
              <a:t>UPDATE	Modify rows of data in a table. </a:t>
            </a:r>
          </a:p>
          <a:p>
            <a:pPr marL="45720" indent="0">
              <a:buNone/>
            </a:pPr>
            <a:r>
              <a:rPr lang="en-US" dirty="0"/>
              <a:t>DELETE	Delete rows of data from a table.</a:t>
            </a:r>
          </a:p>
          <a:p>
            <a:pPr marL="45720" indent="0">
              <a:buNone/>
            </a:pPr>
            <a:r>
              <a:rPr lang="en-US" dirty="0"/>
              <a:t>REFERENCES	Reference columns of named table in integrity constraints.</a:t>
            </a:r>
          </a:p>
          <a:p>
            <a:pPr marL="45720" indent="0">
              <a:buNone/>
            </a:pPr>
            <a:r>
              <a:rPr lang="en-US" dirty="0"/>
              <a:t>USAGE	Use domains, collations, character sets, and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restrict INSERT/UPDATE/REFERENCES to named columns.</a:t>
            </a:r>
          </a:p>
          <a:p>
            <a:r>
              <a:rPr lang="en-US" dirty="0"/>
              <a:t>Owner of table must grant other users the necessary privileges using GRANT statement.</a:t>
            </a:r>
          </a:p>
          <a:p>
            <a:r>
              <a:rPr lang="en-US" dirty="0"/>
              <a:t>To create view, user must have SELECT privilege on all tables that make up view and REFERENCES privilege on the named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4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GRANT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ON	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	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GRANT OPTION]</a:t>
            </a:r>
          </a:p>
          <a:p>
            <a:r>
              <a:rPr lang="en-US" dirty="0" err="1"/>
              <a:t>PrivilegeList</a:t>
            </a:r>
            <a:r>
              <a:rPr lang="en-US" dirty="0"/>
              <a:t> consists of one or more of above privileges separated by commas.</a:t>
            </a:r>
          </a:p>
          <a:p>
            <a:r>
              <a:rPr lang="en-US" dirty="0"/>
              <a:t>ALL PRIVILEGES grants all privileges to a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allows access to be granted to all present and future authorized users.</a:t>
            </a:r>
          </a:p>
          <a:p>
            <a:r>
              <a:rPr lang="en-US" dirty="0" err="1"/>
              <a:t>ObjectName</a:t>
            </a:r>
            <a:r>
              <a:rPr lang="en-US" dirty="0"/>
              <a:t> can be a base table, view, domain, character set, collation or translation. </a:t>
            </a:r>
          </a:p>
          <a:p>
            <a:r>
              <a:rPr lang="en-US" dirty="0"/>
              <a:t>WITH GRANT OPTION allows privileges to be passed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8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&amp; 8 - 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 Manager full privileges to Staff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Manager WITH GRANT OPTION;</a:t>
            </a:r>
          </a:p>
          <a:p>
            <a:r>
              <a:rPr lang="en-US" dirty="0"/>
              <a:t>Give users Personnel and Director SELECT and UPDATE on column salary of Staff.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SELECT, UPDATE 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Personnel, Director;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23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9 - GRANT Specific Privileges to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all users SELECT on Branch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PUBLIC;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 takes away privileges granted with GRANT.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REVOKE [GRANT OPTION FOR]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ON 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 [RESTRICT | CASCADE]</a:t>
            </a:r>
          </a:p>
          <a:p>
            <a:r>
              <a:rPr lang="en-US" dirty="0"/>
              <a:t>ALL PRIVILEGES refers to all privileges granted to a user by user revoking privileges.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DOMAIN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[AS]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pPr lvl="1"/>
            <a:r>
              <a:rPr lang="en-US" dirty="0"/>
              <a:t>For example: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 AS CHAR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(VALUE IN (‘M’, ‘F’));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sex	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	NOT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OPTION FOR allows privileges passed on via WITH GRANT OPTION of GRANT to be revoked separately from the privileges themselves. </a:t>
            </a:r>
          </a:p>
          <a:p>
            <a:r>
              <a:rPr lang="en-US" dirty="0"/>
              <a:t>REVOKE fails if it results in an abandoned object, such as a view, unless the CASCADE keyword has been specified. </a:t>
            </a:r>
          </a:p>
          <a:p>
            <a:r>
              <a:rPr lang="en-US" dirty="0"/>
              <a:t>Privileges granted to this user by other users are not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0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  <p:pic>
        <p:nvPicPr>
          <p:cNvPr id="5" name="Picture 5" descr="DS3-Figure 0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63" y="1600199"/>
            <a:ext cx="7246698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&amp; 11 – REVOKE Specific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Revoke privilege SELECT on Branch table from all users.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PUBLIC;</a:t>
            </a:r>
          </a:p>
          <a:p>
            <a:r>
              <a:rPr lang="en-US" dirty="0"/>
              <a:t>	Revoke all privileges given to Director on Staff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Director;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searchCondition</a:t>
            </a:r>
            <a:r>
              <a:rPr lang="en-US" dirty="0"/>
              <a:t> can involve a table lookup: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AS CHAR(4)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 (VALUE IN 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Branch));</a:t>
            </a:r>
          </a:p>
          <a:p>
            <a:r>
              <a:rPr lang="en-US" dirty="0"/>
              <a:t>Domains can be removed using DROP DOMAIN: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[RESTRICT | CASCADE]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Entity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of a table must contain a unique, non-null value for each row.</a:t>
            </a:r>
          </a:p>
          <a:p>
            <a:r>
              <a:rPr lang="en-US" dirty="0"/>
              <a:t>ISO standard supports FOREIGN KEY clause in CREATE and ALTER TABLE statements: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PRIMARY KEY(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PRIMARY KEY(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Can only have one PRIMARY KEY clause per table. Can still ensure uniqueness for alternate keys using UNIQUE: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UNIQUE(</a:t>
            </a:r>
            <a:r>
              <a:rPr lang="en-US" dirty="0" err="1">
                <a:latin typeface="Lucida Console" panose="020B0609040504020204" pitchFamily="49" charset="0"/>
              </a:rPr>
              <a:t>telNo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124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242AE-080F-429D-ABC1-DD79430833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AFD954-83DD-4E72-8C1E-4A65BCBC169F}"/>
</file>

<file path=customXml/itemProps3.xml><?xml version="1.0" encoding="utf-8"?>
<ds:datastoreItem xmlns:ds="http://schemas.openxmlformats.org/officeDocument/2006/customXml" ds:itemID="{E83D79DC-107B-44AA-9ECC-D0565D9E22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4192</Words>
  <Application>Microsoft Office PowerPoint</Application>
  <PresentationFormat>Custom</PresentationFormat>
  <Paragraphs>525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Century Gothic</vt:lpstr>
      <vt:lpstr>Lucida Console</vt:lpstr>
      <vt:lpstr>Continental World 16x9</vt:lpstr>
      <vt:lpstr>CSE 204 - INTRO TO Database Systems Advanced SQL</vt:lpstr>
      <vt:lpstr>Quote of the Day</vt:lpstr>
      <vt:lpstr>Outline</vt:lpstr>
      <vt:lpstr>ISO SQL Data Types</vt:lpstr>
      <vt:lpstr>Integrity Enhancement Feature</vt:lpstr>
      <vt:lpstr>Integrity Enhancement Feature</vt:lpstr>
      <vt:lpstr>Integrity Enhancement Feature</vt:lpstr>
      <vt:lpstr>Integrity Enhancement Feature</vt:lpstr>
      <vt:lpstr>IEF - Entity Integrity</vt:lpstr>
      <vt:lpstr>IEF - Referential Integrity</vt:lpstr>
      <vt:lpstr>IEF - Referential Integrity</vt:lpstr>
      <vt:lpstr>IEF - Referential Integrity</vt:lpstr>
      <vt:lpstr>IEF - General Constraints</vt:lpstr>
      <vt:lpstr>Data Definition</vt:lpstr>
      <vt:lpstr>Data Definition</vt:lpstr>
      <vt:lpstr>CREATE SCHEMA</vt:lpstr>
      <vt:lpstr>CREATE Table</vt:lpstr>
      <vt:lpstr>Create Table</vt:lpstr>
      <vt:lpstr>Example 1 - Create Table</vt:lpstr>
      <vt:lpstr>Example 1 - Create Table</vt:lpstr>
      <vt:lpstr>Alter table</vt:lpstr>
      <vt:lpstr>Example 2 - Alter table</vt:lpstr>
      <vt:lpstr>Example 2 - Alter table</vt:lpstr>
      <vt:lpstr>DROP TABLE</vt:lpstr>
      <vt:lpstr>Views</vt:lpstr>
      <vt:lpstr>Views</vt:lpstr>
      <vt:lpstr>SQL for creating Views</vt:lpstr>
      <vt:lpstr>SQL for creating Views</vt:lpstr>
      <vt:lpstr>Example 3 - Create Horizontal View</vt:lpstr>
      <vt:lpstr>Example 4 - Create Vertical View</vt:lpstr>
      <vt:lpstr>Example 5 - Grouped and Joined Views</vt:lpstr>
      <vt:lpstr>Dropping Views</vt:lpstr>
      <vt:lpstr>Dropping Views</vt:lpstr>
      <vt:lpstr>View Resolution</vt:lpstr>
      <vt:lpstr>View Resolution</vt:lpstr>
      <vt:lpstr>View Resolution</vt:lpstr>
      <vt:lpstr>View Resolution</vt:lpstr>
      <vt:lpstr>View restrictions</vt:lpstr>
      <vt:lpstr>View restrictions</vt:lpstr>
      <vt:lpstr>View restrictions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Example 6 - WITH CHECK OPTION</vt:lpstr>
      <vt:lpstr>Example 6 - WITH CHECK OPTION</vt:lpstr>
      <vt:lpstr>Example 6 - WITH CHECK OPTION</vt:lpstr>
      <vt:lpstr>Example 6 - 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Identifiers and Ownership</vt:lpstr>
      <vt:lpstr>Privileges</vt:lpstr>
      <vt:lpstr>Privileges</vt:lpstr>
      <vt:lpstr>Grant</vt:lpstr>
      <vt:lpstr>Grant</vt:lpstr>
      <vt:lpstr>Example 7 &amp; 8 - Grant</vt:lpstr>
      <vt:lpstr>Example 9 - GRANT Specific Privileges to PUBLIC</vt:lpstr>
      <vt:lpstr>REVOKE</vt:lpstr>
      <vt:lpstr>REVOKE</vt:lpstr>
      <vt:lpstr>REVOKE</vt:lpstr>
      <vt:lpstr>Example 10 &amp; 11 – REVOKE Specific Privileges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2025-02-25T12:24:18Z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