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7245B-C0EE-44A9-9B9F-C0E45C1B6525}" v="3" dt="2025-03-06T13:21:28.43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mission statement is defined, </a:t>
            </a:r>
            <a:r>
              <a:rPr lang="en-US" i="1" dirty="0"/>
              <a:t>mission objectives </a:t>
            </a:r>
            <a:r>
              <a:rPr lang="en-US" dirty="0"/>
              <a:t>are defined. </a:t>
            </a:r>
          </a:p>
          <a:p>
            <a:r>
              <a:rPr lang="en-US" dirty="0"/>
              <a:t>Each objective should identify a particular task that the database must support. </a:t>
            </a:r>
          </a:p>
          <a:p>
            <a:r>
              <a:rPr lang="en-US" dirty="0"/>
              <a:t>May be accompanied by some additional information that specifies the work to be done, the resources with which to do it, and the money to pay for it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planning should also include development of standards that govern:</a:t>
            </a:r>
          </a:p>
          <a:p>
            <a:pPr lvl="1"/>
            <a:r>
              <a:rPr lang="en-US" dirty="0"/>
              <a:t>how data will be collected, </a:t>
            </a:r>
          </a:p>
          <a:p>
            <a:pPr lvl="1"/>
            <a:r>
              <a:rPr lang="en-US" dirty="0"/>
              <a:t>how the format should be specified, </a:t>
            </a:r>
          </a:p>
          <a:p>
            <a:pPr lvl="1"/>
            <a:r>
              <a:rPr lang="en-US" dirty="0"/>
              <a:t>what necessary documentation will be needed,</a:t>
            </a:r>
          </a:p>
          <a:p>
            <a:pPr lvl="1"/>
            <a:r>
              <a:rPr lang="en-US" dirty="0"/>
              <a:t>how design and implementation should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scope and boundaries of database system and the major user views. </a:t>
            </a:r>
          </a:p>
          <a:p>
            <a:r>
              <a:rPr lang="en-US" dirty="0"/>
              <a:t>User view defines what is required of a database system from perspective of:</a:t>
            </a:r>
          </a:p>
          <a:p>
            <a:pPr lvl="1"/>
            <a:r>
              <a:rPr lang="en-US" dirty="0"/>
              <a:t>a particular job role (such as Manager or Supervisor) or </a:t>
            </a:r>
          </a:p>
          <a:p>
            <a:pPr lvl="1"/>
            <a:r>
              <a:rPr lang="en-US" dirty="0"/>
              <a:t>enterprise application area (such as marketing, personnel, or stock control).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application may have one or more user views. </a:t>
            </a:r>
          </a:p>
          <a:p>
            <a:r>
              <a:rPr lang="en-US" dirty="0"/>
              <a:t>Identifying user views helps ensure that no major users of the database are forgotten when developing requirements for new system. </a:t>
            </a:r>
          </a:p>
          <a:p>
            <a:r>
              <a:rPr lang="en-US" dirty="0"/>
              <a:t>User views also help in development of complex database system allowing requirements to be broken down into manageable pieces.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Database System with Multiple User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 descr="C09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4"/>
          <a:stretch>
            <a:fillRect/>
          </a:stretch>
        </p:blipFill>
        <p:spPr>
          <a:xfrm>
            <a:off x="3155415" y="1523361"/>
            <a:ext cx="5718800" cy="5106040"/>
          </a:xfrm>
          <a:noFill/>
        </p:spPr>
      </p:pic>
    </p:spTree>
    <p:extLst>
      <p:ext uri="{BB962C8B-B14F-4D97-AF65-F5344CB8AC3E}">
        <p14:creationId xmlns:p14="http://schemas.microsoft.com/office/powerpoint/2010/main" val="560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collecting and analyzing information about the part of organization to be supported by the database system, and using this information to identify users’ requirements of new system.</a:t>
            </a:r>
          </a:p>
          <a:p>
            <a:r>
              <a:rPr lang="en-US" dirty="0"/>
              <a:t>Information is gathered for each major user view including:</a:t>
            </a:r>
          </a:p>
          <a:p>
            <a:pPr lvl="1"/>
            <a:r>
              <a:rPr lang="en-US" dirty="0"/>
              <a:t>a description of data used or generated;</a:t>
            </a:r>
          </a:p>
          <a:p>
            <a:pPr lvl="1"/>
            <a:r>
              <a:rPr lang="en-US" dirty="0"/>
              <a:t>details of how data is to be used/generated;</a:t>
            </a:r>
          </a:p>
          <a:p>
            <a:pPr lvl="1"/>
            <a:r>
              <a:rPr lang="en-US" dirty="0"/>
              <a:t>any additional requirements for new database system.</a:t>
            </a:r>
          </a:p>
          <a:p>
            <a:r>
              <a:rPr lang="en-US" dirty="0"/>
              <a:t>Information is analyzed to identify requirements to be included in new database system. Described in the requirements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activity is deciding how to manage the requirements for a database system with multiple user views. </a:t>
            </a:r>
          </a:p>
          <a:p>
            <a:r>
              <a:rPr lang="en-US" dirty="0"/>
              <a:t>Three main approaches:</a:t>
            </a:r>
          </a:p>
          <a:p>
            <a:pPr lvl="1"/>
            <a:r>
              <a:rPr lang="en-US" dirty="0"/>
              <a:t>centralized approach;</a:t>
            </a:r>
          </a:p>
          <a:p>
            <a:pPr lvl="1"/>
            <a:r>
              <a:rPr lang="en-US" dirty="0"/>
              <a:t>view integration approach;</a:t>
            </a:r>
          </a:p>
          <a:p>
            <a:pPr lvl="1"/>
            <a:r>
              <a:rPr lang="en-US" dirty="0"/>
              <a:t>combination of both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approach </a:t>
            </a:r>
          </a:p>
          <a:p>
            <a:pPr lvl="1"/>
            <a:r>
              <a:rPr lang="en-US" dirty="0"/>
              <a:t>Requirements for each user view are merged into a single set of requirements. </a:t>
            </a:r>
          </a:p>
          <a:p>
            <a:pPr lvl="1"/>
            <a:r>
              <a:rPr lang="en-US" dirty="0"/>
              <a:t>A data model is created representing all user views during the database design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C09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6674"/>
          <a:stretch>
            <a:fillRect/>
          </a:stretch>
        </p:blipFill>
        <p:spPr>
          <a:xfrm>
            <a:off x="1646232" y="1600200"/>
            <a:ext cx="8726834" cy="4709120"/>
          </a:xfrm>
          <a:noFill/>
        </p:spPr>
      </p:pic>
    </p:spTree>
    <p:extLst>
      <p:ext uri="{BB962C8B-B14F-4D97-AF65-F5344CB8AC3E}">
        <p14:creationId xmlns:p14="http://schemas.microsoft.com/office/powerpoint/2010/main" val="20943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integration approach</a:t>
            </a:r>
          </a:p>
          <a:p>
            <a:pPr lvl="1"/>
            <a:r>
              <a:rPr lang="en-US" dirty="0"/>
              <a:t>Requirements for each user view remain as separate lists.</a:t>
            </a:r>
          </a:p>
          <a:p>
            <a:pPr lvl="1"/>
            <a:r>
              <a:rPr lang="en-US" dirty="0"/>
              <a:t>Data models representing each user view are created and then merged later during the database design stage. </a:t>
            </a:r>
          </a:p>
          <a:p>
            <a:r>
              <a:rPr lang="en-US" dirty="0"/>
              <a:t>Data model representing single user view (or a subset of all user views) is called a local data model.</a:t>
            </a:r>
          </a:p>
          <a:p>
            <a:r>
              <a:rPr lang="en-US" dirty="0"/>
              <a:t>Each model includes diagrams and documentation describing requirements for one or more but not all user views of  database. </a:t>
            </a:r>
          </a:p>
          <a:p>
            <a:r>
              <a:rPr lang="en-US" dirty="0"/>
              <a:t>Local data models are then merged at a later stage during database design to produce a global data model, which represents all user views for the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components of an information system.</a:t>
            </a:r>
          </a:p>
          <a:p>
            <a:r>
              <a:rPr lang="en-US" dirty="0"/>
              <a:t>Main stages of database system development lifecycle.</a:t>
            </a:r>
          </a:p>
          <a:p>
            <a:r>
              <a:rPr lang="en-US" dirty="0"/>
              <a:t>Main phases of database design: conceptual, logical, and physical design.</a:t>
            </a:r>
          </a:p>
          <a:p>
            <a:r>
              <a:rPr lang="en-US" dirty="0"/>
              <a:t>Benefits of CASE tools.</a:t>
            </a:r>
          </a:p>
          <a:p>
            <a:r>
              <a:rPr lang="en-US" dirty="0"/>
              <a:t>How to evaluate and select a DBMS.</a:t>
            </a:r>
          </a:p>
          <a:p>
            <a:r>
              <a:rPr lang="en-US" dirty="0"/>
              <a:t>Distinction between data administration and database administration. </a:t>
            </a:r>
          </a:p>
          <a:p>
            <a:r>
              <a:rPr lang="en-US" dirty="0"/>
              <a:t>Purpose and tasks associated with data administration and database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Integration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6" descr="C09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3" t="14931"/>
          <a:stretch>
            <a:fillRect/>
          </a:stretch>
        </p:blipFill>
        <p:spPr>
          <a:xfrm>
            <a:off x="3358108" y="1461854"/>
            <a:ext cx="5688632" cy="5277710"/>
          </a:xfrm>
          <a:noFill/>
        </p:spPr>
      </p:pic>
    </p:spTree>
    <p:extLst>
      <p:ext uri="{BB962C8B-B14F-4D97-AF65-F5344CB8AC3E}">
        <p14:creationId xmlns:p14="http://schemas.microsoft.com/office/powerpoint/2010/main" val="233486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creating a design for a database that will support the enterprise’s mission statement and mission objectives for the required database system.</a:t>
            </a:r>
          </a:p>
          <a:p>
            <a:r>
              <a:rPr lang="en-US" dirty="0"/>
              <a:t>Main approaches include:</a:t>
            </a:r>
          </a:p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Inside-out</a:t>
            </a:r>
          </a:p>
          <a:p>
            <a:pPr lvl="1"/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purposes of data modeling include:</a:t>
            </a:r>
          </a:p>
          <a:p>
            <a:pPr lvl="1"/>
            <a:r>
              <a:rPr lang="en-US" dirty="0"/>
              <a:t>to assist in understanding the meaning (semantics) of the data;</a:t>
            </a:r>
          </a:p>
          <a:p>
            <a:pPr lvl="1"/>
            <a:r>
              <a:rPr lang="en-US" dirty="0"/>
              <a:t>to facilitate communication about the information requirements. 	</a:t>
            </a:r>
          </a:p>
          <a:p>
            <a:r>
              <a:rPr lang="en-US" dirty="0"/>
              <a:t>Building data model requires answering questions about entities, relationships, and attributes. </a:t>
            </a:r>
          </a:p>
          <a:p>
            <a:r>
              <a:rPr lang="en-US" dirty="0"/>
              <a:t>A data model ensures we understand:</a:t>
            </a:r>
          </a:p>
          <a:p>
            <a:pPr lvl="1"/>
            <a:r>
              <a:rPr lang="en-US" dirty="0"/>
              <a:t>each user’s perspective of the data;</a:t>
            </a:r>
          </a:p>
          <a:p>
            <a:pPr lvl="1"/>
            <a:r>
              <a:rPr lang="en-US" dirty="0"/>
              <a:t>nature of the data itself, independent of its physical representations;</a:t>
            </a:r>
          </a:p>
          <a:p>
            <a:pPr lvl="1"/>
            <a:r>
              <a:rPr lang="en-US" dirty="0"/>
              <a:t>use of data across user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Produce an Optimal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 descr="DS3-Table 09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1320"/>
          <a:stretch>
            <a:fillRect/>
          </a:stretch>
        </p:blipFill>
        <p:spPr bwMode="auto">
          <a:xfrm>
            <a:off x="1239605" y="1600200"/>
            <a:ext cx="9524589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8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phases of database design:</a:t>
            </a:r>
          </a:p>
          <a:p>
            <a:pPr lvl="1"/>
            <a:r>
              <a:rPr lang="en-US" dirty="0"/>
              <a:t>Conceptual 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enterprise, independent of all physical considerations.</a:t>
            </a:r>
          </a:p>
          <a:p>
            <a:r>
              <a:rPr lang="en-US" dirty="0"/>
              <a:t>Data model is built using the information in  users’ requirements specification. </a:t>
            </a:r>
          </a:p>
          <a:p>
            <a:r>
              <a:rPr lang="en-US" dirty="0"/>
              <a:t>Conceptual data model is source of information for logical design phase.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 based on a specific data model (e.g. relational), but independent of a particular DBMS and other physical considerations.</a:t>
            </a:r>
          </a:p>
          <a:p>
            <a:r>
              <a:rPr lang="en-US" dirty="0"/>
              <a:t>Conceptual data model is refined and mapped on to a  logical data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database implementation on secondary storage.</a:t>
            </a:r>
          </a:p>
          <a:p>
            <a:r>
              <a:rPr lang="en-US" dirty="0"/>
              <a:t>Describes base relations, file organizations, and indexes used to achieve efficient access to data. Also describes any associated integrity constraints and security measures.</a:t>
            </a:r>
          </a:p>
          <a:p>
            <a:r>
              <a:rPr lang="en-US" dirty="0"/>
              <a:t>Tailored to a specific DBMS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Three-Level ANSI-SPARC Architecture and Phases of Database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 descr="DS3-Figure 09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35" y="1772815"/>
            <a:ext cx="6984791" cy="48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08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an appropriate DBMS to support the database system.</a:t>
            </a:r>
          </a:p>
          <a:p>
            <a:r>
              <a:rPr lang="en-US" dirty="0"/>
              <a:t>Undertaken at any time prior to logical design provided sufficient information is available regarding system requirements.</a:t>
            </a:r>
          </a:p>
          <a:p>
            <a:r>
              <a:rPr lang="en-US" dirty="0"/>
              <a:t>Main steps to selecting a DBMS:</a:t>
            </a:r>
          </a:p>
          <a:p>
            <a:pPr lvl="1"/>
            <a:r>
              <a:rPr lang="en-US" dirty="0"/>
              <a:t>define Terms of Reference of study;</a:t>
            </a:r>
          </a:p>
          <a:p>
            <a:pPr lvl="1"/>
            <a:r>
              <a:rPr lang="en-US" dirty="0"/>
              <a:t>shortlist two or three products;</a:t>
            </a:r>
          </a:p>
          <a:p>
            <a:pPr lvl="1"/>
            <a:r>
              <a:rPr lang="en-US" dirty="0"/>
              <a:t>evaluate products;</a:t>
            </a:r>
          </a:p>
          <a:p>
            <a:pPr lvl="1"/>
            <a:r>
              <a:rPr lang="en-US" dirty="0"/>
              <a:t>recommend selection and produce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few decades have seen proliferation of software applications, many requiring constant maintenance involving:</a:t>
            </a:r>
          </a:p>
          <a:p>
            <a:pPr lvl="1"/>
            <a:r>
              <a:rPr lang="en-US" dirty="0"/>
              <a:t>correcting faults,</a:t>
            </a:r>
          </a:p>
          <a:p>
            <a:pPr lvl="1"/>
            <a:r>
              <a:rPr lang="en-US" dirty="0"/>
              <a:t>implementing new user requirements,</a:t>
            </a:r>
          </a:p>
          <a:p>
            <a:pPr lvl="1"/>
            <a:r>
              <a:rPr lang="en-US" dirty="0"/>
              <a:t>modifying software to run on new or upgraded platforms. </a:t>
            </a:r>
          </a:p>
          <a:p>
            <a:r>
              <a:rPr lang="en-US" dirty="0"/>
              <a:t>Effort spent on maintenance began to absorb resources at an alarming rate. </a:t>
            </a:r>
          </a:p>
          <a:p>
            <a:r>
              <a:rPr lang="en-US" dirty="0"/>
              <a:t>As a result, many major software projects were</a:t>
            </a:r>
          </a:p>
          <a:p>
            <a:pPr lvl="1"/>
            <a:r>
              <a:rPr lang="en-US" dirty="0"/>
              <a:t>late,</a:t>
            </a:r>
          </a:p>
          <a:p>
            <a:pPr lvl="1"/>
            <a:r>
              <a:rPr lang="en-US" dirty="0"/>
              <a:t>over budget,</a:t>
            </a:r>
          </a:p>
          <a:p>
            <a:pPr lvl="1"/>
            <a:r>
              <a:rPr lang="en-US" dirty="0"/>
              <a:t>unreliable,</a:t>
            </a:r>
          </a:p>
          <a:p>
            <a:pPr lvl="1"/>
            <a:r>
              <a:rPr lang="en-US" dirty="0"/>
              <a:t>difficult to maintain,</a:t>
            </a:r>
          </a:p>
          <a:p>
            <a:pPr lvl="1"/>
            <a:r>
              <a:rPr lang="en-US" dirty="0"/>
              <a:t>performed poorly.</a:t>
            </a:r>
          </a:p>
          <a:p>
            <a:r>
              <a:rPr lang="en-US" dirty="0"/>
              <a:t>In late 1960s, led to ‘software crisis’, now refer to as the ‘software depression’.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90943"/>
            <a:ext cx="6120680" cy="50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494012" y="1608836"/>
            <a:ext cx="6263456" cy="5179219"/>
            <a:chOff x="899592" y="980728"/>
            <a:chExt cx="6768752" cy="5557981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6768752" cy="334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28909"/>
              <a:ext cx="676875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00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of DBMS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1032" descr="C09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7600"/>
          <a:stretch>
            <a:fillRect/>
          </a:stretch>
        </p:blipFill>
        <p:spPr>
          <a:xfrm>
            <a:off x="2246752" y="1600199"/>
            <a:ext cx="806176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19330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user interface and application programs that use and process the database.</a:t>
            </a:r>
          </a:p>
          <a:p>
            <a:r>
              <a:rPr lang="en-US" dirty="0"/>
              <a:t>Database design and application design are parallel activities.</a:t>
            </a:r>
          </a:p>
          <a:p>
            <a:r>
              <a:rPr lang="en-US" dirty="0"/>
              <a:t>Includes two important activities:</a:t>
            </a:r>
          </a:p>
          <a:p>
            <a:pPr lvl="1"/>
            <a:r>
              <a:rPr lang="en-US" dirty="0"/>
              <a:t>transaction design;</a:t>
            </a:r>
          </a:p>
          <a:p>
            <a:pPr lvl="1"/>
            <a:r>
              <a:rPr lang="en-US" dirty="0"/>
              <a:t>user interface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action, or series of actions, carried out by a single user or application program, which accesses or changes content of the database.</a:t>
            </a:r>
          </a:p>
          <a:p>
            <a:r>
              <a:rPr lang="en-US" dirty="0"/>
              <a:t>Should define and document the high-level characteristics of the transactions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characteristics of transactions:</a:t>
            </a:r>
          </a:p>
          <a:p>
            <a:pPr lvl="1"/>
            <a:r>
              <a:rPr lang="en-US" dirty="0"/>
              <a:t>data to be used by the transaction;</a:t>
            </a:r>
          </a:p>
          <a:p>
            <a:pPr lvl="1"/>
            <a:r>
              <a:rPr lang="en-US" dirty="0"/>
              <a:t>functional characteristics of the transaction;</a:t>
            </a:r>
          </a:p>
          <a:p>
            <a:pPr lvl="1"/>
            <a:r>
              <a:rPr lang="en-US" dirty="0"/>
              <a:t>output of the transaction;</a:t>
            </a:r>
          </a:p>
          <a:p>
            <a:pPr lvl="1"/>
            <a:r>
              <a:rPr lang="en-US" dirty="0"/>
              <a:t>importance to the users;</a:t>
            </a:r>
          </a:p>
          <a:p>
            <a:pPr lvl="1"/>
            <a:r>
              <a:rPr lang="en-US" dirty="0"/>
              <a:t>expected rate of usage.</a:t>
            </a:r>
          </a:p>
          <a:p>
            <a:r>
              <a:rPr lang="en-US" dirty="0"/>
              <a:t>Three main types of transactions: retrieval, update, and mixed.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7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working model of a database system.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identify features of a system that work well, or are inadequate;</a:t>
            </a:r>
          </a:p>
          <a:p>
            <a:pPr lvl="1"/>
            <a:r>
              <a:rPr lang="en-US" dirty="0"/>
              <a:t>to suggest improvements or even new features;</a:t>
            </a:r>
          </a:p>
          <a:p>
            <a:pPr lvl="1"/>
            <a:r>
              <a:rPr lang="en-US" dirty="0"/>
              <a:t>to clarify the users’ requirements;</a:t>
            </a:r>
          </a:p>
          <a:p>
            <a:pPr lvl="1"/>
            <a:r>
              <a:rPr lang="en-US" dirty="0"/>
              <a:t>to evaluate feasibility of a particular system design.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realization of the database and application designs.</a:t>
            </a:r>
          </a:p>
          <a:p>
            <a:pPr lvl="1"/>
            <a:r>
              <a:rPr lang="en-US" dirty="0"/>
              <a:t>Use DDL to create database schemas and empty database files.</a:t>
            </a:r>
          </a:p>
          <a:p>
            <a:pPr lvl="1"/>
            <a:r>
              <a:rPr lang="en-US" dirty="0"/>
              <a:t>Use DDL to create any specified user views.</a:t>
            </a:r>
          </a:p>
          <a:p>
            <a:pPr lvl="1"/>
            <a:r>
              <a:rPr lang="en-US" dirty="0"/>
              <a:t>Use 3GL or 4GL to create the application programs. This will include the database transactions implemented using the DML, possibly embedded in a host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7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any existing data into new database and converting any existing applications to run on new database.</a:t>
            </a:r>
          </a:p>
          <a:p>
            <a:r>
              <a:rPr lang="en-US" dirty="0"/>
              <a:t>Only required when new database system is replacing an old system. </a:t>
            </a:r>
          </a:p>
          <a:p>
            <a:pPr lvl="1"/>
            <a:r>
              <a:rPr lang="en-US" dirty="0"/>
              <a:t>DBMS normally has utility that loads existing files into new database. </a:t>
            </a:r>
          </a:p>
          <a:p>
            <a:r>
              <a:rPr lang="en-US" dirty="0"/>
              <a:t>May be possible to convert and use application programs from old system for use by new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9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running the database system with intent of finding errors.</a:t>
            </a:r>
          </a:p>
          <a:p>
            <a:r>
              <a:rPr lang="en-US" dirty="0"/>
              <a:t>Use carefully planned test strategies and realistic data. </a:t>
            </a:r>
          </a:p>
          <a:p>
            <a:r>
              <a:rPr lang="en-US" dirty="0"/>
              <a:t>Testing cannot show absence of faults; it can show only that software faults are present.</a:t>
            </a:r>
          </a:p>
          <a:p>
            <a:r>
              <a:rPr lang="en-US" dirty="0"/>
              <a:t>Demonstrates that database and application programs appear to be working according to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reasons for failure of software projects includes:</a:t>
            </a:r>
          </a:p>
          <a:p>
            <a:pPr lvl="1"/>
            <a:r>
              <a:rPr lang="en-US" dirty="0"/>
              <a:t>lack of a complete requirements specification;</a:t>
            </a:r>
          </a:p>
          <a:p>
            <a:pPr lvl="1"/>
            <a:r>
              <a:rPr lang="en-US" dirty="0"/>
              <a:t>lack of appropriate development methodology;</a:t>
            </a:r>
          </a:p>
          <a:p>
            <a:pPr lvl="1"/>
            <a:r>
              <a:rPr lang="en-US" dirty="0"/>
              <a:t>poor decomposition of design into manageable components.</a:t>
            </a:r>
          </a:p>
          <a:p>
            <a:r>
              <a:rPr lang="en-US" dirty="0"/>
              <a:t>Structured approach to development was proposed called Information Systems Lifecycle (ISLC).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3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also test usability of system.</a:t>
            </a:r>
          </a:p>
          <a:p>
            <a:r>
              <a:rPr lang="en-US" dirty="0"/>
              <a:t>Evaluation conducted against a usability specification.</a:t>
            </a:r>
          </a:p>
          <a:p>
            <a:r>
              <a:rPr lang="en-US" dirty="0"/>
              <a:t>Examples of criteria include:</a:t>
            </a:r>
          </a:p>
          <a:p>
            <a:pPr lvl="1"/>
            <a:r>
              <a:rPr lang="en-US" dirty="0"/>
              <a:t>Learnability;</a:t>
            </a:r>
          </a:p>
          <a:p>
            <a:pPr lvl="1"/>
            <a:r>
              <a:rPr lang="en-US" dirty="0"/>
              <a:t>Performance;</a:t>
            </a:r>
          </a:p>
          <a:p>
            <a:pPr lvl="1"/>
            <a:r>
              <a:rPr lang="en-US" dirty="0"/>
              <a:t>Robustness;</a:t>
            </a:r>
          </a:p>
          <a:p>
            <a:pPr lvl="1"/>
            <a:r>
              <a:rPr lang="en-US" dirty="0"/>
              <a:t>Recoverability;</a:t>
            </a:r>
          </a:p>
          <a:p>
            <a:pPr lvl="1"/>
            <a:r>
              <a:rPr lang="en-US" dirty="0"/>
              <a:t>Adaptability.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7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monitoring and maintaining database system following installation.</a:t>
            </a:r>
          </a:p>
          <a:p>
            <a:r>
              <a:rPr lang="en-US" dirty="0"/>
              <a:t>Monitoring performance of system. </a:t>
            </a:r>
          </a:p>
          <a:p>
            <a:r>
              <a:rPr lang="en-US" dirty="0"/>
              <a:t>if performance falls, may require tuning or reorganization of the database.</a:t>
            </a:r>
          </a:p>
          <a:p>
            <a:r>
              <a:rPr lang="en-US" dirty="0"/>
              <a:t>Maintaining and upgrading database application (when required). </a:t>
            </a:r>
          </a:p>
          <a:p>
            <a:r>
              <a:rPr lang="en-US" dirty="0"/>
              <a:t>Incorporating new requirements into database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6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provided by CASE tools include:</a:t>
            </a:r>
          </a:p>
          <a:p>
            <a:pPr lvl="1"/>
            <a:r>
              <a:rPr lang="en-US" dirty="0"/>
              <a:t>data dictionary to store information about database system’s data;</a:t>
            </a:r>
          </a:p>
          <a:p>
            <a:pPr lvl="1"/>
            <a:r>
              <a:rPr lang="en-US" dirty="0"/>
              <a:t>design tools to support data analysis;</a:t>
            </a:r>
          </a:p>
          <a:p>
            <a:pPr lvl="1"/>
            <a:r>
              <a:rPr lang="en-US" dirty="0"/>
              <a:t>tools to permit development of corporate data model, and conceptual and logical data models;</a:t>
            </a:r>
          </a:p>
          <a:p>
            <a:pPr lvl="1"/>
            <a:r>
              <a:rPr lang="en-US" dirty="0"/>
              <a:t>tools to enable prototyping of applications.</a:t>
            </a:r>
          </a:p>
          <a:p>
            <a:r>
              <a:rPr lang="en-US" dirty="0"/>
              <a:t>Provide following benefits:</a:t>
            </a:r>
          </a:p>
          <a:p>
            <a:pPr lvl="1"/>
            <a:r>
              <a:rPr lang="en-US" dirty="0"/>
              <a:t>Standards; </a:t>
            </a:r>
          </a:p>
          <a:p>
            <a:pPr lvl="1"/>
            <a:r>
              <a:rPr lang="en-US" dirty="0"/>
              <a:t>Integration;</a:t>
            </a:r>
          </a:p>
          <a:p>
            <a:pPr lvl="1"/>
            <a:r>
              <a:rPr lang="en-US" dirty="0"/>
              <a:t>Support for standard methods;</a:t>
            </a:r>
          </a:p>
          <a:p>
            <a:pPr lvl="1"/>
            <a:r>
              <a:rPr lang="en-US" dirty="0"/>
              <a:t>Consistency;</a:t>
            </a:r>
          </a:p>
          <a:p>
            <a:pPr lvl="1"/>
            <a:r>
              <a:rPr lang="en-US" dirty="0"/>
              <a:t>Automation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and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1028" descr="DS3-Figure 09-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565439"/>
            <a:ext cx="5760640" cy="51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3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 and Database Administration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Administrator (DA) and Database Administrator (DBA) are responsible for managing and controlling the corporate data and corporate database, respectively. </a:t>
            </a:r>
          </a:p>
          <a:p>
            <a:r>
              <a:rPr lang="en-US" dirty="0"/>
              <a:t>DA is more concerned with early stages of database system development lifecycle and DBA is more concerned with later stages.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data resource including:</a:t>
            </a:r>
          </a:p>
          <a:p>
            <a:pPr lvl="1"/>
            <a:r>
              <a:rPr lang="en-US" dirty="0"/>
              <a:t>database planning, </a:t>
            </a:r>
          </a:p>
          <a:p>
            <a:pPr lvl="1"/>
            <a:r>
              <a:rPr lang="en-US" dirty="0"/>
              <a:t>development and maintenance of standards, policies and procedures, and conceptual and logical database design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physical realization of a database system including:</a:t>
            </a:r>
          </a:p>
          <a:p>
            <a:pPr lvl="1"/>
            <a:r>
              <a:rPr lang="en-US" dirty="0"/>
              <a:t>physical database design and implementation, </a:t>
            </a:r>
          </a:p>
          <a:p>
            <a:pPr lvl="1"/>
            <a:r>
              <a:rPr lang="en-US" dirty="0"/>
              <a:t>setting security and integrity controls,</a:t>
            </a:r>
          </a:p>
          <a:p>
            <a:pPr lvl="1"/>
            <a:r>
              <a:rPr lang="en-US" dirty="0"/>
              <a:t>monitoring system performance, and reorganizing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Resources that enable collection, management, control, and dissemination of information throughout an organization. </a:t>
            </a:r>
          </a:p>
          <a:p>
            <a:r>
              <a:rPr lang="en-US" dirty="0"/>
              <a:t>Database is fundamental component of IS, and its development/usage should be viewed from perspective of the wider requirements of the organization.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Database planning</a:t>
            </a:r>
          </a:p>
          <a:p>
            <a:pPr>
              <a:spcBef>
                <a:spcPts val="600"/>
              </a:spcBef>
            </a:pPr>
            <a:r>
              <a:rPr lang="en-US" dirty="0"/>
              <a:t>System definition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collection and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Database design</a:t>
            </a:r>
          </a:p>
          <a:p>
            <a:pPr>
              <a:spcBef>
                <a:spcPts val="600"/>
              </a:spcBef>
            </a:pPr>
            <a:r>
              <a:rPr lang="en-US" dirty="0"/>
              <a:t>DBMS selection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Application design</a:t>
            </a:r>
          </a:p>
          <a:p>
            <a:pPr>
              <a:spcBef>
                <a:spcPts val="600"/>
              </a:spcBef>
            </a:pPr>
            <a:r>
              <a:rPr lang="en-US" dirty="0"/>
              <a:t>Prototyping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</a:pPr>
            <a:r>
              <a:rPr lang="en-US" dirty="0"/>
              <a:t>Data conversion and loading</a:t>
            </a:r>
          </a:p>
          <a:p>
            <a:pPr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spcBef>
                <a:spcPts val="600"/>
              </a:spcBef>
            </a:pPr>
            <a:r>
              <a:rPr lang="en-US" dirty="0"/>
              <a:t>Operational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29" descr="DS3-Figure 09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499167"/>
            <a:ext cx="4392488" cy="508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activities that allow stages of database system development lifecycle to be realized as efficiently and effectively as possible.</a:t>
            </a:r>
          </a:p>
          <a:p>
            <a:r>
              <a:rPr lang="en-US" dirty="0"/>
              <a:t>Must be integrated with overall IS strategy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Mission statement </a:t>
            </a:r>
            <a:r>
              <a:rPr lang="en-US" dirty="0"/>
              <a:t>for the database project defines major aims of database application. </a:t>
            </a:r>
          </a:p>
          <a:p>
            <a:r>
              <a:rPr lang="en-US" dirty="0"/>
              <a:t>Those driving database project normally define the mission statement. </a:t>
            </a:r>
          </a:p>
          <a:p>
            <a:r>
              <a:rPr lang="en-US" dirty="0"/>
              <a:t>Mission statement helps clarify purpose of the database project and provides clearer path towards the efficient and effective creation of  required database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8879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A8F88-ECC5-47D8-8DEF-DB35A6B714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87878E-287E-429D-AE24-AC046678B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C3C839-5AEC-4686-B15C-AEBBAABCB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1929</Words>
  <Application>Microsoft Office PowerPoint</Application>
  <PresentationFormat>Custom</PresentationFormat>
  <Paragraphs>271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Century Gothic</vt:lpstr>
      <vt:lpstr>Continental World 16x9</vt:lpstr>
      <vt:lpstr>CSE 204 - INTRO TO Database Systems Database Development</vt:lpstr>
      <vt:lpstr>Outline</vt:lpstr>
      <vt:lpstr>Software Depression</vt:lpstr>
      <vt:lpstr>Software Depression</vt:lpstr>
      <vt:lpstr>Information System</vt:lpstr>
      <vt:lpstr>Database System Development Lifecycle</vt:lpstr>
      <vt:lpstr>Stages of the Database System Development Lifecycle</vt:lpstr>
      <vt:lpstr>Database Planning</vt:lpstr>
      <vt:lpstr>Database Planning – Mission Statement</vt:lpstr>
      <vt:lpstr>Database Planning – Mission Objectives</vt:lpstr>
      <vt:lpstr>Database Planning</vt:lpstr>
      <vt:lpstr>System Definition</vt:lpstr>
      <vt:lpstr>System Definition</vt:lpstr>
      <vt:lpstr>Representation of a Database System with Multiple User Views</vt:lpstr>
      <vt:lpstr>Requirements Collection and Analysis</vt:lpstr>
      <vt:lpstr>Requirements Collection and Analysis</vt:lpstr>
      <vt:lpstr>Requirements Collection and Analysis</vt:lpstr>
      <vt:lpstr>Centralized Approach to Managing Multiple User Views </vt:lpstr>
      <vt:lpstr>Requirements Collection and Analysis</vt:lpstr>
      <vt:lpstr>View Integration Approach to Managing Multiple User Views </vt:lpstr>
      <vt:lpstr>Database Design</vt:lpstr>
      <vt:lpstr>Database Design</vt:lpstr>
      <vt:lpstr>Criteria to Produce an Optimal Data Model </vt:lpstr>
      <vt:lpstr>Database Design</vt:lpstr>
      <vt:lpstr>Conceptual Database Design</vt:lpstr>
      <vt:lpstr>Logical Database Design</vt:lpstr>
      <vt:lpstr>Physical Database Design</vt:lpstr>
      <vt:lpstr>Three-Level ANSI-SPARC Architecture and Phases of Database Design </vt:lpstr>
      <vt:lpstr>DBMS Selection</vt:lpstr>
      <vt:lpstr>DBMS Evaluation Features</vt:lpstr>
      <vt:lpstr>DBMS Evaluation Features</vt:lpstr>
      <vt:lpstr>Example - Evaluation of DBMS Product</vt:lpstr>
      <vt:lpstr>Application Design</vt:lpstr>
      <vt:lpstr>Application Design - Transactions</vt:lpstr>
      <vt:lpstr>Application Design - Transactions</vt:lpstr>
      <vt:lpstr>Prototyping</vt:lpstr>
      <vt:lpstr>Implementation</vt:lpstr>
      <vt:lpstr>Data Conversion and Loading</vt:lpstr>
      <vt:lpstr>Testing</vt:lpstr>
      <vt:lpstr>Testing</vt:lpstr>
      <vt:lpstr>Operational Maintenance</vt:lpstr>
      <vt:lpstr>CASE Tools </vt:lpstr>
      <vt:lpstr>CASE Tools and Database System Development Lifecycle</vt:lpstr>
      <vt:lpstr>Data Administration and Database Administration </vt:lpstr>
      <vt:lpstr>Data Administration</vt:lpstr>
      <vt:lpstr>Database Administration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2025-03-06T14:06:33Z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