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5" r:id="rId6"/>
    <p:sldId id="276" r:id="rId7"/>
    <p:sldId id="277" r:id="rId8"/>
    <p:sldId id="297" r:id="rId9"/>
    <p:sldId id="279" r:id="rId10"/>
    <p:sldId id="293" r:id="rId11"/>
    <p:sldId id="281" r:id="rId12"/>
    <p:sldId id="282" r:id="rId13"/>
    <p:sldId id="283" r:id="rId14"/>
    <p:sldId id="285" r:id="rId15"/>
    <p:sldId id="294" r:id="rId16"/>
    <p:sldId id="295" r:id="rId17"/>
    <p:sldId id="296" r:id="rId18"/>
    <p:sldId id="286" r:id="rId19"/>
    <p:sldId id="292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E87C0-F255-2F7D-1BAB-B20038944B75}" v="36" dt="2025-02-12T12:06:14.319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112" d="100"/>
          <a:sy n="112" d="100"/>
        </p:scale>
        <p:origin x="288" y="-3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2/12/2025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2/12/2025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86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osephledet@akdeniz.edu.t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Apache%E2%80%93MySQL%E2%80%93PHP_packag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microsoft-365/microsoft-teams/group-chat-softwa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</a:t>
            </a:r>
            <a:br>
              <a:rPr lang="en-US" dirty="0"/>
            </a:br>
            <a:r>
              <a:rPr lang="en-US" dirty="0"/>
              <a:t>INTRODUCTION TO 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get caught cheating, maximum possible action will be taken, including reporting the matter to the appropriate university authorities.</a:t>
            </a:r>
          </a:p>
          <a:p>
            <a:r>
              <a:rPr lang="en-US" dirty="0"/>
              <a:t>Please cooperate by doing your own work and not seeking inappropriate help from your classmates. </a:t>
            </a:r>
          </a:p>
          <a:p>
            <a:r>
              <a:rPr lang="en-US" dirty="0"/>
              <a:t>It is encouraged to discuss course topics and assignments amongst yourselves, as long as that discussion does not lead to an exchange of solutions.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139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332656"/>
            <a:ext cx="2356518" cy="1325562"/>
          </a:xfrm>
        </p:spPr>
        <p:txBody>
          <a:bodyPr/>
          <a:lstStyle/>
          <a:p>
            <a:r>
              <a:rPr lang="en-US" dirty="0"/>
              <a:t>Course Outline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329419"/>
              </p:ext>
            </p:extLst>
          </p:nvPr>
        </p:nvGraphicFramePr>
        <p:xfrm>
          <a:off x="2494012" y="44624"/>
          <a:ext cx="9584469" cy="67553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2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521">
                  <a:extLst>
                    <a:ext uri="{9D8B030D-6E8A-4147-A177-3AD203B41FA5}">
                      <a16:colId xmlns:a16="http://schemas.microsoft.com/office/drawing/2014/main" val="1723459707"/>
                    </a:ext>
                  </a:extLst>
                </a:gridCol>
                <a:gridCol w="1329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 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Chapter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Tentative Topics</a:t>
                      </a:r>
                      <a:endParaRPr lang="tr-T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Feb</a:t>
                      </a: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Feb</a:t>
                      </a: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1, 4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Introduction, Relational Model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Feb 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Feb 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SQL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Feb 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Feb 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6, 7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Advanced SQL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 System Development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 Analysis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12, 13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Entity Relationship Model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 2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13, 14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468755" algn="l"/>
                        </a:tabLs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E-R Model, Normalization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0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Ramazan Bayram</a:t>
                      </a: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ı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&amp; Normalization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Tentative Midterm Week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14, 15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Normalization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22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Conceptual Database Design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Apr 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0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17, 18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Logical &amp;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Physical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 Design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Emek </a:t>
                      </a:r>
                      <a:r>
                        <a:rPr lang="en-US" sz="24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Dayan</a:t>
                      </a: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ış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 G</a:t>
                      </a: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ü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ü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06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Group</a:t>
                      </a: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tr-TR" sz="2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Presentations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1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Group Presentations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tr-T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May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Group Presentations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Final</a:t>
                      </a:r>
                      <a:r>
                        <a:rPr lang="en-US" sz="24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Review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39241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204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need to email me, please</a:t>
            </a:r>
          </a:p>
          <a:p>
            <a:pPr lvl="1"/>
            <a:r>
              <a:rPr lang="en-US" dirty="0"/>
              <a:t>Use my university email address (</a:t>
            </a:r>
            <a:r>
              <a:rPr lang="en-US" dirty="0">
                <a:hlinkClick r:id="rId2"/>
              </a:rPr>
              <a:t>josephledet@akdeniz.edu.tr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Begin the subject line with “CSE 204” and include a brief (maximum of a few words) description of your comment or question</a:t>
            </a:r>
          </a:p>
          <a:p>
            <a:pPr lvl="2"/>
            <a:r>
              <a:rPr lang="en-US" dirty="0"/>
              <a:t>CSE 204: Group Project</a:t>
            </a:r>
          </a:p>
          <a:p>
            <a:pPr lvl="2"/>
            <a:r>
              <a:rPr lang="en-US" dirty="0"/>
              <a:t>CSE 204: Assignment 2</a:t>
            </a:r>
          </a:p>
          <a:p>
            <a:pPr lvl="2"/>
            <a:r>
              <a:rPr lang="en-US" dirty="0"/>
              <a:t>CSE 204: Quiz 01</a:t>
            </a:r>
          </a:p>
          <a:p>
            <a:pPr lvl="1"/>
            <a:r>
              <a:rPr lang="en-US" dirty="0"/>
              <a:t>I will do everything within my power to respond within 24 hours (business day)</a:t>
            </a:r>
          </a:p>
          <a:p>
            <a:pPr lvl="1"/>
            <a:r>
              <a:rPr lang="en-US" dirty="0"/>
              <a:t>Make sure your question has not already been addressed in the course material (slides, announcements,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have concerns about grading, contact me within a reasonable amount of time</a:t>
            </a:r>
          </a:p>
          <a:p>
            <a:r>
              <a:rPr lang="en-US" dirty="0"/>
              <a:t>If you are asking to have a grade increased, have a valid reason why</a:t>
            </a:r>
          </a:p>
          <a:p>
            <a:pPr lvl="1"/>
            <a:r>
              <a:rPr lang="en-US" dirty="0"/>
              <a:t>The solution does work, but maybe the grader did not understand completely</a:t>
            </a:r>
          </a:p>
          <a:p>
            <a:pPr lvl="1"/>
            <a:r>
              <a:rPr lang="en-US" dirty="0"/>
              <a:t>The grader did not see a part of the solution on another page</a:t>
            </a:r>
          </a:p>
          <a:p>
            <a:pPr lvl="1"/>
            <a:r>
              <a:rPr lang="en-US" dirty="0"/>
              <a:t>NOTE: I really, really, really want/need to pass this class is NOT a valid reason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6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have a group (of 5) and an idea, have the group leader email me with the following</a:t>
            </a:r>
          </a:p>
          <a:p>
            <a:pPr lvl="1"/>
            <a:r>
              <a:rPr lang="en-US" dirty="0"/>
              <a:t>Names of all group members (each member must be </a:t>
            </a:r>
            <a:r>
              <a:rPr lang="en-US" dirty="0" err="1"/>
              <a:t>cc’ed</a:t>
            </a:r>
            <a:r>
              <a:rPr lang="en-US" dirty="0"/>
              <a:t> in the email)</a:t>
            </a:r>
          </a:p>
          <a:p>
            <a:pPr lvl="1"/>
            <a:r>
              <a:rPr lang="en-US" dirty="0"/>
              <a:t>Group project idea</a:t>
            </a:r>
          </a:p>
          <a:p>
            <a:pPr lvl="1"/>
            <a:r>
              <a:rPr lang="en-US" dirty="0"/>
              <a:t>Include a bit about why you want to do this project</a:t>
            </a:r>
          </a:p>
          <a:p>
            <a:r>
              <a:rPr lang="en-US" dirty="0"/>
              <a:t>Details to follow in later 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up with the course.</a:t>
            </a:r>
          </a:p>
          <a:p>
            <a:r>
              <a:rPr lang="en-US" dirty="0"/>
              <a:t>When in doubt…ASK!</a:t>
            </a:r>
          </a:p>
          <a:p>
            <a:r>
              <a:rPr lang="en-US" dirty="0"/>
              <a:t>Attempting and failing is better than not attempting at all.</a:t>
            </a:r>
          </a:p>
          <a:p>
            <a:pPr lvl="1"/>
            <a:r>
              <a:rPr lang="en-US" dirty="0"/>
              <a:t>Partial credit is your friend!</a:t>
            </a:r>
          </a:p>
          <a:p>
            <a:r>
              <a:rPr lang="en-US" dirty="0"/>
              <a:t>Practice!</a:t>
            </a:r>
          </a:p>
          <a:p>
            <a:r>
              <a:rPr lang="en-US" dirty="0"/>
              <a:t>If you have a class conflict or if you want to use a previous year’s quiz grades or project grades, we must be notified by email no later than the end of the third class week (28-Feb-2025)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324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 a tool for SQL or MySQL/PHP</a:t>
            </a:r>
          </a:p>
          <a:p>
            <a:pPr lvl="1"/>
            <a:r>
              <a:rPr lang="en-US" dirty="0">
                <a:hlinkClick r:id="rId2"/>
              </a:rPr>
              <a:t>https://en.wikipedia.org/wiki/List_of_Apache%E2%80%93MySQL%E2%80%93PHP_packages</a:t>
            </a:r>
            <a:endParaRPr lang="en-US" dirty="0"/>
          </a:p>
          <a:p>
            <a:r>
              <a:rPr lang="en-US" dirty="0"/>
              <a:t>Suggestions</a:t>
            </a:r>
          </a:p>
          <a:p>
            <a:pPr lvl="1"/>
            <a:r>
              <a:rPr lang="en-US" dirty="0"/>
              <a:t>XAMPP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Windows</a:t>
            </a:r>
          </a:p>
          <a:p>
            <a:pPr lvl="2"/>
            <a:r>
              <a:rPr lang="en-US" dirty="0"/>
              <a:t>Microsoft Access</a:t>
            </a:r>
          </a:p>
          <a:p>
            <a:pPr lvl="2"/>
            <a:r>
              <a:rPr lang="en-US" dirty="0"/>
              <a:t>WAMP</a:t>
            </a:r>
          </a:p>
          <a:p>
            <a:pPr lvl="1"/>
            <a:r>
              <a:rPr lang="en-US" dirty="0"/>
              <a:t>Mac OSX</a:t>
            </a:r>
          </a:p>
          <a:p>
            <a:pPr lvl="2"/>
            <a:r>
              <a:rPr lang="en-US" dirty="0"/>
              <a:t>MAMP</a:t>
            </a:r>
          </a:p>
          <a:p>
            <a:pPr lvl="1"/>
            <a:r>
              <a:rPr lang="en-US" dirty="0"/>
              <a:t>Linux</a:t>
            </a:r>
          </a:p>
          <a:p>
            <a:pPr lvl="2"/>
            <a:r>
              <a:rPr lang="en-US" dirty="0"/>
              <a:t>LAMP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8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Room, Day, &amp; Time:</a:t>
            </a:r>
          </a:p>
          <a:p>
            <a:pPr lvl="1"/>
            <a:r>
              <a:rPr lang="en-US" dirty="0"/>
              <a:t>AMF</a:t>
            </a:r>
            <a:r>
              <a:rPr lang="tr-TR" dirty="0"/>
              <a:t>İ2 – </a:t>
            </a:r>
            <a:r>
              <a:rPr lang="en-US" dirty="0"/>
              <a:t>Tuesday/Thursday15:30</a:t>
            </a:r>
          </a:p>
          <a:p>
            <a:r>
              <a:rPr lang="en-US" dirty="0"/>
              <a:t>Instructor: Joseph LEDET</a:t>
            </a:r>
          </a:p>
          <a:p>
            <a:pPr lvl="1"/>
            <a:r>
              <a:rPr lang="en-US" dirty="0"/>
              <a:t>Office: Computer Engineering Building 2nd Floor</a:t>
            </a:r>
          </a:p>
          <a:p>
            <a:pPr lvl="1"/>
            <a:r>
              <a:rPr lang="en-US" dirty="0"/>
              <a:t>E-mail:</a:t>
            </a:r>
            <a:r>
              <a:rPr lang="tr-TR" dirty="0"/>
              <a:t> josephledet@akdeniz.edu.tr</a:t>
            </a:r>
            <a:endParaRPr lang="en-US" u="sng" dirty="0"/>
          </a:p>
          <a:p>
            <a:pPr lvl="1"/>
            <a:r>
              <a:rPr lang="en-US" dirty="0"/>
              <a:t>Office Hours: Tuesday 12:30 – 13:30, 14:30 – 15:30 or by appointment</a:t>
            </a:r>
          </a:p>
          <a:p>
            <a:r>
              <a:rPr lang="en-US" dirty="0"/>
              <a:t>Assistant: Doruk BA</a:t>
            </a:r>
            <a:r>
              <a:rPr lang="tr-TR" dirty="0"/>
              <a:t>Ş</a:t>
            </a:r>
            <a:r>
              <a:rPr lang="en-US" dirty="0"/>
              <a:t>ARAN</a:t>
            </a:r>
          </a:p>
          <a:p>
            <a:pPr lvl="1"/>
            <a:r>
              <a:rPr lang="en-US" dirty="0"/>
              <a:t>Office: Computer Engineering Building 2nd Floor</a:t>
            </a:r>
          </a:p>
          <a:p>
            <a:pPr lvl="1"/>
            <a:r>
              <a:rPr lang="en-US" dirty="0"/>
              <a:t>E-mail:</a:t>
            </a:r>
            <a:r>
              <a:rPr lang="tr-TR" dirty="0"/>
              <a:t> </a:t>
            </a:r>
            <a:r>
              <a:rPr lang="en-US" dirty="0"/>
              <a:t>dorukbasaran@akdeniz.edu.tr</a:t>
            </a:r>
            <a:endParaRPr lang="en-US" u="sng" dirty="0"/>
          </a:p>
          <a:p>
            <a:pPr lvl="1"/>
            <a:r>
              <a:rPr lang="en-US" dirty="0"/>
              <a:t>Office Hours: Thursday 10:00 – 12:00 or by appointment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189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introduces the fundamentals of database systems including relational data model, entity/relationship model, SQL, query optimization, integrity constraints,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en-US" dirty="0"/>
              <a:t>normalization. Upon successful completion of this course, students will be able to:</a:t>
            </a:r>
          </a:p>
          <a:p>
            <a:pPr lvl="1"/>
            <a:r>
              <a:rPr lang="en-US" dirty="0"/>
              <a:t>Understand DBMS and RDBMS</a:t>
            </a:r>
          </a:p>
          <a:p>
            <a:pPr lvl="1"/>
            <a:r>
              <a:rPr lang="en-US" dirty="0"/>
              <a:t>Explain the basic components of an E-R Model</a:t>
            </a:r>
          </a:p>
          <a:p>
            <a:pPr lvl="1"/>
            <a:r>
              <a:rPr lang="en-US" dirty="0"/>
              <a:t>Normalize a database</a:t>
            </a:r>
          </a:p>
          <a:p>
            <a:pPr lvl="1"/>
            <a:r>
              <a:rPr lang="en-US" dirty="0"/>
              <a:t>Obtain data from a database using SELECT SQL queries</a:t>
            </a:r>
          </a:p>
          <a:p>
            <a:pPr lvl="1"/>
            <a:r>
              <a:rPr lang="en-US" dirty="0"/>
              <a:t>Alter data in a database using UPDATE, DELETE, INSERT SQL queries</a:t>
            </a:r>
          </a:p>
          <a:p>
            <a:pPr lvl="1"/>
            <a:r>
              <a:rPr lang="en-US" dirty="0"/>
              <a:t>Design, create, and modify structure of a database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762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828" y="1828800"/>
            <a:ext cx="6840760" cy="4343400"/>
          </a:xfrm>
        </p:spPr>
        <p:txBody>
          <a:bodyPr/>
          <a:lstStyle/>
          <a:p>
            <a:r>
              <a:rPr lang="en-US" dirty="0"/>
              <a:t>T. Connolly and C. </a:t>
            </a:r>
            <a:r>
              <a:rPr lang="en-US" dirty="0" err="1"/>
              <a:t>Begg</a:t>
            </a:r>
            <a:endParaRPr lang="en-US" dirty="0"/>
          </a:p>
          <a:p>
            <a:pPr marL="45720" indent="0">
              <a:buNone/>
            </a:pPr>
            <a:r>
              <a:rPr lang="en-US" i="1" dirty="0"/>
              <a:t>Database Systems: A Practical Approach to Design, Implementation, and Management, Global Edition.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Pearson (Intl), 2014.</a:t>
            </a:r>
          </a:p>
          <a:p>
            <a:pPr marL="45720" indent="0">
              <a:buNone/>
            </a:pPr>
            <a:r>
              <a:rPr lang="en-US" dirty="0"/>
              <a:t>ISBN-13: 9781292061184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4</a:t>
            </a:fld>
            <a:endParaRPr lang="tr-TR"/>
          </a:p>
        </p:txBody>
      </p:sp>
      <p:pic>
        <p:nvPicPr>
          <p:cNvPr id="1026" name="Picture 2" descr="http://www.pearson.ch/bild.aspx?id=97812920611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140" y="274638"/>
            <a:ext cx="4006467" cy="495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62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COURSE INFORMATION</a:t>
            </a:r>
            <a:endParaRPr sz="4000" b="0" i="0" u="none" strike="noStrike" cap="none">
              <a:solidFill>
                <a:srgbClr val="2A2A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The lecture slides, announcements, and homework will be available through Microsoft Teams. Make sure that you have been added to the course </a:t>
            </a:r>
          </a:p>
          <a:p>
            <a:pPr marL="45720" indent="0">
              <a:buNone/>
            </a:pPr>
            <a:r>
              <a:rPr lang="en-US" b="1" dirty="0"/>
              <a:t>25B_CSE 204_Database Systems_</a:t>
            </a:r>
            <a:r>
              <a:rPr lang="tr-TR" b="1" dirty="0"/>
              <a:t>Ö</a:t>
            </a:r>
            <a:r>
              <a:rPr lang="en-US" b="1" dirty="0"/>
              <a:t>_1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https://www.microsoft.com/en-us/microsoft-365/microsoft-teams/group-chat-software/</a:t>
            </a:r>
            <a:endParaRPr lang="en-US" dirty="0"/>
          </a:p>
          <a:p>
            <a:r>
              <a:rPr lang="en-US" dirty="0"/>
              <a:t>It is </a:t>
            </a:r>
            <a:r>
              <a:rPr lang="en-US" b="1" dirty="0"/>
              <a:t>your</a:t>
            </a:r>
            <a:r>
              <a:rPr lang="en-US" dirty="0"/>
              <a:t> responsibility to check frequently for updates concerning this course.</a:t>
            </a:r>
          </a:p>
          <a:p>
            <a:r>
              <a:rPr lang="en-US" dirty="0"/>
              <a:t>You can install the mobile app (Android or IOS) to your phone so that you can get notifications whenever an announcement is made.</a:t>
            </a:r>
          </a:p>
          <a:p>
            <a:pPr lvl="1"/>
            <a:endParaRPr b="0" i="0" u="none" strike="noStrike" cap="none" dirty="0">
              <a:solidFill>
                <a:schemeClr val="dk1"/>
              </a:solidFill>
              <a:sym typeface="Century Gothic"/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0313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297670"/>
              </p:ext>
            </p:extLst>
          </p:nvPr>
        </p:nvGraphicFramePr>
        <p:xfrm>
          <a:off x="1217613" y="1828800"/>
          <a:ext cx="6959283" cy="28713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7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36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3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36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Weight</a:t>
                      </a:r>
                      <a:endParaRPr lang="en-US" sz="3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Assignments</a:t>
                      </a:r>
                      <a:r>
                        <a:rPr lang="en-US" sz="36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Quizzes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Midterm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&amp; Presentation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tr-TR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n-US" sz="3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229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and class discussions are essential for the learning process</a:t>
            </a:r>
          </a:p>
          <a:p>
            <a:r>
              <a:rPr lang="en-US" dirty="0"/>
              <a:t>If you miss a class it is your responsibility to find out what was discussed in the class</a:t>
            </a:r>
          </a:p>
          <a:p>
            <a:pPr lvl="1"/>
            <a:r>
              <a:rPr lang="en-US" dirty="0"/>
              <a:t>Ask and answer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950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&amp; Projects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homework assignments are due by the date and time set by instructor as the deadline. You will lose 10% for each day they are late and homework submissions will not be accepted after two days.</a:t>
            </a:r>
          </a:p>
          <a:p>
            <a:r>
              <a:rPr lang="en-US" dirty="0"/>
              <a:t>A semester project will be given. Details of this project will be discussed by the third week of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984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Examinations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will be no make-up for any midterm unless a medical excuse is provided.</a:t>
            </a:r>
          </a:p>
          <a:p>
            <a:r>
              <a:rPr lang="en-US" dirty="0"/>
              <a:t>Final exam will be comprehensive and you will be responsible for all the topics covered during the semester.</a:t>
            </a:r>
          </a:p>
          <a:p>
            <a:pPr lvl="1"/>
            <a:r>
              <a:rPr lang="en-US" dirty="0"/>
              <a:t>There will be a final re-take exam after the letter grades are posted. This exam will be a replacement exam for your final exam score.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2207706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6C1E6F4557335E4DBC5FD6985562397E" ma:contentTypeVersion="4" ma:contentTypeDescription="Yeni belge oluşturun." ma:contentTypeScope="" ma:versionID="cc437e6ff3974d4037429b15ed3f89f1">
  <xsd:schema xmlns:xsd="http://www.w3.org/2001/XMLSchema" xmlns:xs="http://www.w3.org/2001/XMLSchema" xmlns:p="http://schemas.microsoft.com/office/2006/metadata/properties" xmlns:ns2="b5664684-f907-437c-a0ba-1e3b6f42b45a" targetNamespace="http://schemas.microsoft.com/office/2006/metadata/properties" ma:root="true" ma:fieldsID="183949c09f7970451c6f284d7bb11611" ns2:_="">
    <xsd:import namespace="b5664684-f907-437c-a0ba-1e3b6f42b4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64684-f907-437c-a0ba-1e3b6f42b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5BD580-A182-4199-B827-33C90B30848B}">
  <ds:schemaRefs>
    <ds:schemaRef ds:uri="http://schemas.microsoft.com/office/2006/metadata/properties"/>
    <ds:schemaRef ds:uri="http://schemas.microsoft.com/office/infopath/2007/PartnerControls"/>
    <ds:schemaRef ds:uri="3a1efcd7-4c6f-4346-b594-b159f0746fb9"/>
    <ds:schemaRef ds:uri="fdcb6c8f-1aca-460c-ad04-846a354f9be9"/>
  </ds:schemaRefs>
</ds:datastoreItem>
</file>

<file path=customXml/itemProps2.xml><?xml version="1.0" encoding="utf-8"?>
<ds:datastoreItem xmlns:ds="http://schemas.openxmlformats.org/officeDocument/2006/customXml" ds:itemID="{DBAF8210-B71C-405E-A083-14A7C4D771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64684-f907-437c-a0ba-1e3b6f42b4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505EFE-43C0-4A19-A1DF-B16687CE2D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1097</Words>
  <Application>Microsoft Office PowerPoint</Application>
  <PresentationFormat>Custom</PresentationFormat>
  <Paragraphs>197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Continental World 16x9</vt:lpstr>
      <vt:lpstr>CSE 204 INTRODUCTION TO Database Systems</vt:lpstr>
      <vt:lpstr>Course schedule</vt:lpstr>
      <vt:lpstr>Course Objectives</vt:lpstr>
      <vt:lpstr>Textbook</vt:lpstr>
      <vt:lpstr>COURSE INFORMATION</vt:lpstr>
      <vt:lpstr>Grading</vt:lpstr>
      <vt:lpstr>Attendance</vt:lpstr>
      <vt:lpstr>Homework &amp; Projects</vt:lpstr>
      <vt:lpstr>Examinations</vt:lpstr>
      <vt:lpstr>Academic integrity</vt:lpstr>
      <vt:lpstr>Course Outline</vt:lpstr>
      <vt:lpstr>Communication</vt:lpstr>
      <vt:lpstr>Communication</vt:lpstr>
      <vt:lpstr>Group Project</vt:lpstr>
      <vt:lpstr>Important Notes</vt:lpstr>
      <vt:lpstr>This week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6</cp:revision>
  <dcterms:created xsi:type="dcterms:W3CDTF">2015-09-11T13:16:30Z</dcterms:created>
  <dcterms:modified xsi:type="dcterms:W3CDTF">2025-02-12T12:06:21Z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0x0101006C1E6F4557335E4DBC5FD6985562397E</vt:lpwstr>
  </property>
</Properties>
</file>