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400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08A51-C9DC-41E5-9C80-6C8A650EC684}" v="2" dt="2025-02-13T12:35:56.474"/>
    <p1510:client id="{C038AE75-9BA0-31B1-F907-D8A029EFE2A5}" v="403" dt="2025-02-12T13:39:28.17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70" d="100"/>
          <a:sy n="70" d="100"/>
        </p:scale>
        <p:origin x="55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and isolation of data</a:t>
            </a:r>
          </a:p>
          <a:p>
            <a:pPr lvl="1"/>
            <a:r>
              <a:rPr lang="en-US" dirty="0"/>
              <a:t>Each program maintains its own set of data.</a:t>
            </a:r>
          </a:p>
          <a:p>
            <a:pPr lvl="1"/>
            <a:r>
              <a:rPr lang="en-US" dirty="0"/>
              <a:t>Users of one program may be unaware of potentially useful data held by other programs.</a:t>
            </a:r>
          </a:p>
          <a:p>
            <a:r>
              <a:rPr lang="en-US" dirty="0"/>
              <a:t>Duplication of data</a:t>
            </a:r>
          </a:p>
          <a:p>
            <a:pPr lvl="1"/>
            <a:r>
              <a:rPr lang="en-US" dirty="0"/>
              <a:t>Same data is held by different programs.</a:t>
            </a:r>
          </a:p>
          <a:p>
            <a:pPr lvl="1"/>
            <a:r>
              <a:rPr lang="en-US" dirty="0"/>
              <a:t>Wasted space and potentially different values and/or different formats for the same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dependence</a:t>
            </a:r>
          </a:p>
          <a:p>
            <a:pPr lvl="1"/>
            <a:r>
              <a:rPr lang="en-US" dirty="0"/>
              <a:t>File structure is defined in the program code.</a:t>
            </a:r>
          </a:p>
          <a:p>
            <a:r>
              <a:rPr lang="en-US" dirty="0"/>
              <a:t>Incompatible file formats</a:t>
            </a:r>
          </a:p>
          <a:p>
            <a:pPr lvl="1"/>
            <a:r>
              <a:rPr lang="en-US" dirty="0"/>
              <a:t>Programs are written in different languages, and so cannot easily access each other’s files.</a:t>
            </a:r>
          </a:p>
          <a:p>
            <a:r>
              <a:rPr lang="en-US" dirty="0"/>
              <a:t>Fixed Queries/Proliferation of application programs</a:t>
            </a:r>
          </a:p>
          <a:p>
            <a:pPr lvl="1"/>
            <a:r>
              <a:rPr lang="en-US" dirty="0"/>
              <a:t>Programs are written to satisfy particular functions.</a:t>
            </a:r>
          </a:p>
          <a:p>
            <a:pPr lvl="1"/>
            <a:r>
              <a:rPr lang="en-US" dirty="0"/>
              <a:t>Any new requirement needs a new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Arose because:</a:t>
            </a:r>
          </a:p>
          <a:p>
            <a:pPr lvl="1"/>
            <a:r>
              <a:rPr lang="en-US" dirty="0"/>
              <a:t>Definition of data was embedded in application programs, rather than being stored separately and independently.</a:t>
            </a:r>
          </a:p>
          <a:p>
            <a:pPr lvl="1"/>
            <a:r>
              <a:rPr lang="en-US" dirty="0"/>
              <a:t>No control over access and manipulation of data beyond that imposed by application programs.</a:t>
            </a:r>
          </a:p>
          <a:p>
            <a:r>
              <a:rPr lang="en-US" dirty="0"/>
              <a:t>Result: </a:t>
            </a:r>
          </a:p>
          <a:p>
            <a:pPr lvl="1"/>
            <a:r>
              <a:rPr lang="en-US" dirty="0"/>
              <a:t>the database and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collection of logically related data (and a description of this data), designed to meet the information needs of an organization.</a:t>
            </a:r>
          </a:p>
          <a:p>
            <a:r>
              <a:rPr lang="en-US" dirty="0"/>
              <a:t>System catalog (metadata) provides description of  data to enable program–data independence.</a:t>
            </a:r>
          </a:p>
          <a:p>
            <a:r>
              <a:rPr lang="en-US" dirty="0"/>
              <a:t>Logically related data comprises entities, attributes, and relationships of an organization’s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system that enables users to define, create, maintain, and control access to the database.</a:t>
            </a:r>
          </a:p>
          <a:p>
            <a:r>
              <a:rPr lang="en-US" dirty="0"/>
              <a:t>(Database) application program: a computer program that interacts with database by issuing an appropriate request (SQL statement) to the DBMS.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6" descr="C01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9917" y="1505547"/>
            <a:ext cx="8844846" cy="4942879"/>
          </a:xfrm>
          <a:noFill/>
        </p:spPr>
      </p:pic>
    </p:spTree>
    <p:extLst>
      <p:ext uri="{BB962C8B-B14F-4D97-AF65-F5344CB8AC3E}">
        <p14:creationId xmlns:p14="http://schemas.microsoft.com/office/powerpoint/2010/main" val="387916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(DDL).</a:t>
            </a:r>
          </a:p>
          <a:p>
            <a:pPr lvl="1"/>
            <a:r>
              <a:rPr lang="en-US" dirty="0"/>
              <a:t>Permits specification of data types, structures and any data constraints.  </a:t>
            </a:r>
          </a:p>
          <a:p>
            <a:pPr lvl="1"/>
            <a:r>
              <a:rPr lang="en-US" dirty="0"/>
              <a:t>All specifications are stored in the database.</a:t>
            </a:r>
          </a:p>
          <a:p>
            <a:r>
              <a:rPr lang="en-US" dirty="0"/>
              <a:t>Data manipulation language (DML).</a:t>
            </a:r>
          </a:p>
          <a:p>
            <a:pPr lvl="1"/>
            <a:r>
              <a:rPr lang="en-US" dirty="0"/>
              <a:t>General enquiry facility (query language) of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access to database may include:</a:t>
            </a:r>
          </a:p>
          <a:p>
            <a:pPr lvl="1"/>
            <a:r>
              <a:rPr lang="en-US" dirty="0"/>
              <a:t>a security system</a:t>
            </a:r>
          </a:p>
          <a:p>
            <a:pPr lvl="1"/>
            <a:r>
              <a:rPr lang="en-US" dirty="0"/>
              <a:t>an integrity system</a:t>
            </a:r>
          </a:p>
          <a:p>
            <a:pPr lvl="1"/>
            <a:r>
              <a:rPr lang="en-US" dirty="0"/>
              <a:t>a concurrency control system</a:t>
            </a:r>
          </a:p>
          <a:p>
            <a:pPr lvl="1"/>
            <a:r>
              <a:rPr lang="en-US" dirty="0"/>
              <a:t>a recovery control system</a:t>
            </a:r>
          </a:p>
          <a:p>
            <a:pPr lvl="1"/>
            <a:r>
              <a:rPr lang="en-US" dirty="0"/>
              <a:t>a user-accessible catalog.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each user to have his or her own view of the database.</a:t>
            </a:r>
          </a:p>
          <a:p>
            <a:r>
              <a:rPr lang="en-US" dirty="0"/>
              <a:t>A view is essentially some subset of the database.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complexity</a:t>
            </a:r>
          </a:p>
          <a:p>
            <a:r>
              <a:rPr lang="en-US" dirty="0"/>
              <a:t>Provide a level of security</a:t>
            </a:r>
          </a:p>
          <a:p>
            <a:r>
              <a:rPr lang="en-US" dirty="0"/>
              <a:t>Provide a mechanism to customize the appearance of the database</a:t>
            </a:r>
          </a:p>
          <a:p>
            <a:r>
              <a:rPr lang="en-US" dirty="0"/>
              <a:t>Present a consistent, unchanging picture of the structure of the database, even if the underlying database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not information</a:t>
            </a:r>
          </a:p>
          <a:p>
            <a:r>
              <a:rPr lang="en-US" dirty="0"/>
              <a:t>Information is not knowledge</a:t>
            </a:r>
          </a:p>
          <a:p>
            <a:r>
              <a:rPr lang="en-US" dirty="0"/>
              <a:t>Knowledge is not understanding</a:t>
            </a:r>
          </a:p>
          <a:p>
            <a:r>
              <a:rPr lang="en-US" dirty="0"/>
              <a:t>Understanding is not wisdom.</a:t>
            </a:r>
          </a:p>
          <a:p>
            <a:pPr lvl="1"/>
            <a:r>
              <a:rPr lang="en-US" dirty="0"/>
              <a:t>Clifford Stoll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494" y="2564904"/>
            <a:ext cx="11760568" cy="2452643"/>
          </a:xfrm>
        </p:spPr>
      </p:pic>
    </p:spTree>
    <p:extLst>
      <p:ext uri="{BB962C8B-B14F-4D97-AF65-F5344CB8AC3E}">
        <p14:creationId xmlns:p14="http://schemas.microsoft.com/office/powerpoint/2010/main" val="326562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Can range from a PC to a network of computers.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DBMS, operating system, network software (if necessary) and also the application programs.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Used by the organization and a description of this data called the schema.</a:t>
            </a:r>
          </a:p>
          <a:p>
            <a:r>
              <a:rPr lang="en-US" dirty="0"/>
              <a:t>Procedures</a:t>
            </a:r>
          </a:p>
          <a:p>
            <a:pPr lvl="1"/>
            <a:r>
              <a:rPr lang="en-US" dirty="0"/>
              <a:t>Instructions and rules that should be applied to the design and use of the database and DBMS.</a:t>
            </a:r>
          </a:p>
          <a:p>
            <a:r>
              <a:rPr lang="en-US" dirty="0"/>
              <a:t>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the Database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Administrator (DA)</a:t>
            </a:r>
          </a:p>
          <a:p>
            <a:r>
              <a:rPr lang="en-US" dirty="0"/>
              <a:t>Database Administrator (DBA)</a:t>
            </a:r>
          </a:p>
          <a:p>
            <a:r>
              <a:rPr lang="en-US" dirty="0"/>
              <a:t>Database Designers (Logical and Physical)</a:t>
            </a:r>
          </a:p>
          <a:p>
            <a:r>
              <a:rPr lang="en-US" dirty="0"/>
              <a:t>Application Programmers</a:t>
            </a:r>
          </a:p>
          <a:p>
            <a:r>
              <a:rPr lang="en-US" dirty="0"/>
              <a:t>End Users (naive and sophisticated)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First-generation </a:t>
            </a:r>
          </a:p>
          <a:p>
            <a:pPr lvl="1"/>
            <a:r>
              <a:rPr lang="en-US" dirty="0"/>
              <a:t>Hierarchical and Network</a:t>
            </a:r>
          </a:p>
          <a:p>
            <a:r>
              <a:rPr lang="en-US" dirty="0"/>
              <a:t>Second generation</a:t>
            </a:r>
          </a:p>
          <a:p>
            <a:pPr lvl="1"/>
            <a:r>
              <a:rPr lang="en-US" dirty="0"/>
              <a:t>Relational</a:t>
            </a:r>
          </a:p>
          <a:p>
            <a:r>
              <a:rPr lang="en-US" dirty="0"/>
              <a:t>Third generation</a:t>
            </a:r>
          </a:p>
          <a:p>
            <a:pPr lvl="1"/>
            <a:r>
              <a:rPr lang="en-US" dirty="0"/>
              <a:t>Object-Relational</a:t>
            </a:r>
          </a:p>
          <a:p>
            <a:pPr lvl="1"/>
            <a:r>
              <a:rPr lang="en-US" dirty="0"/>
              <a:t>Object-Oriented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of data redundancy</a:t>
            </a:r>
          </a:p>
          <a:p>
            <a:r>
              <a:rPr lang="en-US" dirty="0"/>
              <a:t>Data consistency</a:t>
            </a:r>
          </a:p>
          <a:p>
            <a:r>
              <a:rPr lang="en-US" dirty="0"/>
              <a:t>More information from the same amount of data</a:t>
            </a:r>
          </a:p>
          <a:p>
            <a:r>
              <a:rPr lang="en-US" dirty="0"/>
              <a:t>Sharing of data</a:t>
            </a:r>
          </a:p>
          <a:p>
            <a:r>
              <a:rPr lang="en-US" dirty="0"/>
              <a:t>Improved data integrity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Enforcement of standards</a:t>
            </a:r>
          </a:p>
          <a:p>
            <a:r>
              <a:rPr lang="en-US" dirty="0"/>
              <a:t>Economy of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conflicting requirements</a:t>
            </a:r>
          </a:p>
          <a:p>
            <a:r>
              <a:rPr lang="en-US" dirty="0"/>
              <a:t>Improved data accessibility and responsiveness</a:t>
            </a:r>
          </a:p>
          <a:p>
            <a:r>
              <a:rPr lang="en-US" dirty="0"/>
              <a:t>Increased productivity</a:t>
            </a:r>
          </a:p>
          <a:p>
            <a:r>
              <a:rPr lang="en-US" dirty="0"/>
              <a:t>Improved maintenance through data independence</a:t>
            </a:r>
          </a:p>
          <a:p>
            <a:r>
              <a:rPr lang="en-US" dirty="0"/>
              <a:t>Increased concurrency</a:t>
            </a:r>
          </a:p>
          <a:p>
            <a:r>
              <a:rPr lang="en-US" dirty="0"/>
              <a:t>Improved backup and recovery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Cost of DBMS</a:t>
            </a:r>
          </a:p>
          <a:p>
            <a:r>
              <a:rPr lang="en-US" dirty="0"/>
              <a:t>Additional hardware costs</a:t>
            </a:r>
          </a:p>
          <a:p>
            <a:r>
              <a:rPr lang="en-US" dirty="0"/>
              <a:t>Cost of conversion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Higher impact of a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4B4B-43DF-6C02-FDED-5A3FC91D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4B9A-681E-E856-4D73-213D057D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Using a language of your choice we will manipulate a file that </a:t>
            </a:r>
            <a:r>
              <a:rPr lang="en-US"/>
              <a:t>holds information for courses. The file has the following format separated by commas</a:t>
            </a:r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/>
              <a:t>Course Department</a:t>
            </a:r>
          </a:p>
          <a:p>
            <a:pPr lvl="1">
              <a:buFont typeface="Courier New" pitchFamily="34" charset="0"/>
              <a:buChar char="o"/>
            </a:pPr>
            <a:r>
              <a:rPr lang="en-US"/>
              <a:t>Course Code (number)</a:t>
            </a:r>
          </a:p>
          <a:p>
            <a:pPr lvl="1">
              <a:buFont typeface="Courier New" pitchFamily="34" charset="0"/>
              <a:buChar char="o"/>
            </a:pPr>
            <a:r>
              <a:rPr lang="en-US"/>
              <a:t>Course Title</a:t>
            </a:r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/>
              <a:t>Course AKTS</a:t>
            </a:r>
            <a:endParaRPr lang="en-US" dirty="0"/>
          </a:p>
          <a:p>
            <a:r>
              <a:rPr lang="en-US"/>
              <a:t>The operations you must implement are as follows:</a:t>
            </a:r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 dirty="0"/>
              <a:t>Get a list of courses in the file (just department and code concatenated)</a:t>
            </a:r>
          </a:p>
          <a:p>
            <a:pPr lvl="1">
              <a:buFont typeface="Courier New" pitchFamily="34" charset="0"/>
              <a:buChar char="o"/>
            </a:pPr>
            <a:r>
              <a:rPr lang="en-US" dirty="0"/>
              <a:t>Add a new course (takes the parameters above in order)</a:t>
            </a:r>
          </a:p>
          <a:p>
            <a:pPr lvl="1">
              <a:buFont typeface="Courier New" pitchFamily="34" charset="0"/>
              <a:buChar char="o"/>
            </a:pPr>
            <a:r>
              <a:rPr lang="en-US"/>
              <a:t>Removes a course (only takes the department and course code as parameters)</a:t>
            </a:r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/>
              <a:t>Changes the AKTS for a course (takes department, course code, and new AKTS as parameters)</a:t>
            </a:r>
            <a:endParaRPr lang="en-US" dirty="0"/>
          </a:p>
          <a:p>
            <a:pPr lvl="1"/>
            <a:r>
              <a:rPr lang="en-US" dirty="0"/>
              <a:t>Changes the course code </a:t>
            </a:r>
            <a:r>
              <a:rPr lang="en-US" sz="2100" dirty="0"/>
              <a:t>(takes department, current course code, and new course code as parameters)</a:t>
            </a:r>
            <a:endParaRPr lang="en-US" sz="210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dirty="0"/>
          </a:p>
          <a:p>
            <a:pPr lvl="1">
              <a:buFont typeface="Courier New" pitchFamily="34" charset="0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CDBA3-2E88-DFAD-1910-6510A7B2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uses of database systems.</a:t>
            </a:r>
          </a:p>
          <a:p>
            <a:r>
              <a:rPr lang="en-US" dirty="0"/>
              <a:t>Characteristics of file-based systems.</a:t>
            </a:r>
          </a:p>
          <a:p>
            <a:r>
              <a:rPr lang="en-US" dirty="0"/>
              <a:t>Problems with file-based approach.</a:t>
            </a:r>
          </a:p>
          <a:p>
            <a:r>
              <a:rPr lang="en-US" dirty="0"/>
              <a:t>Meaning of the term database.</a:t>
            </a:r>
          </a:p>
          <a:p>
            <a:r>
              <a:rPr lang="en-US" dirty="0"/>
              <a:t>Meaning of the term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functions of a DBMS.</a:t>
            </a:r>
          </a:p>
          <a:p>
            <a:r>
              <a:rPr lang="en-US" dirty="0"/>
              <a:t>Major components of the DBMS environment.</a:t>
            </a:r>
          </a:p>
          <a:p>
            <a:r>
              <a:rPr lang="en-US" dirty="0"/>
              <a:t>Personnel involved in the DBMS environment.</a:t>
            </a:r>
          </a:p>
          <a:p>
            <a:r>
              <a:rPr lang="en-US" dirty="0"/>
              <a:t>History of the development of DBMSs.</a:t>
            </a:r>
          </a:p>
          <a:p>
            <a:r>
              <a:rPr lang="en-US" dirty="0"/>
              <a:t>Advantages and disadvantages of DBMSs.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from the supermarket</a:t>
            </a:r>
          </a:p>
          <a:p>
            <a:r>
              <a:rPr lang="en-US" dirty="0"/>
              <a:t>Purchases using your credit card </a:t>
            </a:r>
          </a:p>
          <a:p>
            <a:r>
              <a:rPr lang="en-US" dirty="0"/>
              <a:t>Booking a holiday at the travel agents </a:t>
            </a:r>
          </a:p>
          <a:p>
            <a:r>
              <a:rPr lang="en-US" dirty="0"/>
              <a:t>Using the local library </a:t>
            </a:r>
          </a:p>
          <a:p>
            <a:r>
              <a:rPr lang="en-US" dirty="0"/>
              <a:t>Taking out insurance </a:t>
            </a:r>
          </a:p>
          <a:p>
            <a:r>
              <a:rPr lang="en-US" dirty="0"/>
              <a:t>Renting a video</a:t>
            </a:r>
          </a:p>
          <a:p>
            <a:r>
              <a:rPr lang="en-US" dirty="0"/>
              <a:t>Using the Internet </a:t>
            </a:r>
          </a:p>
          <a:p>
            <a:r>
              <a:rPr lang="en-US" dirty="0"/>
              <a:t>Studying at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application programs that perform services for the end users (e.g. reports).  </a:t>
            </a:r>
          </a:p>
          <a:p>
            <a:r>
              <a:rPr lang="en-US" dirty="0"/>
              <a:t>Each program defines and manages its own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68" y="1606845"/>
            <a:ext cx="6496996" cy="50225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021" y="1577609"/>
            <a:ext cx="7093244" cy="4870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6409" y="1621632"/>
            <a:ext cx="5433333" cy="3165016"/>
          </a:xfrm>
          <a:prstGeom prst="rect">
            <a:avLst/>
          </a:prstGeom>
        </p:spPr>
      </p:pic>
      <p:pic>
        <p:nvPicPr>
          <p:cNvPr id="6" name="Picture 9" descr="DS3-Figure 01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036" y="4854575"/>
            <a:ext cx="6183215" cy="152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6164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E5D0B-600C-4BBB-84C6-5DDA0924E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A6206-7658-47B9-B339-A4C88DDAF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2FE93-F32D-41AA-B0F0-30D331E00535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b5664684-f907-437c-a0ba-1e3b6f42b45a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953</Words>
  <Application>Microsoft Office PowerPoint</Application>
  <PresentationFormat>Custom</PresentationFormat>
  <Paragraphs>176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Courier New</vt:lpstr>
      <vt:lpstr>Continental World 16x9</vt:lpstr>
      <vt:lpstr>CSE 204 - INTRO TO Database Systems Introduction</vt:lpstr>
      <vt:lpstr>Quote of the Day</vt:lpstr>
      <vt:lpstr>Objectives</vt:lpstr>
      <vt:lpstr>Objectives</vt:lpstr>
      <vt:lpstr>Examples of Database Applications</vt:lpstr>
      <vt:lpstr>File-Based Systems</vt:lpstr>
      <vt:lpstr>File-Based Processing</vt:lpstr>
      <vt:lpstr>File-Based Processing</vt:lpstr>
      <vt:lpstr>File-Based Processing</vt:lpstr>
      <vt:lpstr>Limitations of File-Based Approach</vt:lpstr>
      <vt:lpstr>Limitations of File-Based Approach</vt:lpstr>
      <vt:lpstr>Database Approach</vt:lpstr>
      <vt:lpstr>Database</vt:lpstr>
      <vt:lpstr>Database Management System (DBMS)</vt:lpstr>
      <vt:lpstr>Database Management System (DBMS)</vt:lpstr>
      <vt:lpstr>Database Approach</vt:lpstr>
      <vt:lpstr>Database Approach</vt:lpstr>
      <vt:lpstr>Views</vt:lpstr>
      <vt:lpstr>Views - Benefits</vt:lpstr>
      <vt:lpstr>Components of DBMS Environment</vt:lpstr>
      <vt:lpstr>Components of DBMS Environment</vt:lpstr>
      <vt:lpstr>Roles in the Database Environment</vt:lpstr>
      <vt:lpstr>History of Database Systems</vt:lpstr>
      <vt:lpstr>Advantages of DBMSs</vt:lpstr>
      <vt:lpstr>Advantages of DBMSs</vt:lpstr>
      <vt:lpstr>Disadvantages of DBMSs</vt:lpstr>
      <vt:lpstr>Assignment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46</cp:revision>
  <dcterms:created xsi:type="dcterms:W3CDTF">2015-09-11T13:16:30Z</dcterms:created>
  <dcterms:modified xsi:type="dcterms:W3CDTF">2025-02-13T12:36:06Z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