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9"/>
  </p:notesMasterIdLst>
  <p:handoutMasterIdLst>
    <p:handoutMasterId r:id="rId5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60" d="100"/>
          <a:sy n="60" d="100"/>
        </p:scale>
        <p:origin x="408" y="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ustomXml" Target="../customXml/item3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04-Mar-19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04-Mar-19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Database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 – Mission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mission statement is defined, </a:t>
            </a:r>
            <a:r>
              <a:rPr lang="en-US" i="1" dirty="0"/>
              <a:t>mission objectives </a:t>
            </a:r>
            <a:r>
              <a:rPr lang="en-US" dirty="0"/>
              <a:t>are defined. </a:t>
            </a:r>
          </a:p>
          <a:p>
            <a:r>
              <a:rPr lang="en-US" dirty="0"/>
              <a:t>Each objective should identify a particular task that the database must support. </a:t>
            </a:r>
          </a:p>
          <a:p>
            <a:r>
              <a:rPr lang="en-US" dirty="0"/>
              <a:t>May be accompanied by some additional information that specifies the work to be done, the resources with which to do it, and the money to pay for it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planning should also include development of standards that govern:</a:t>
            </a:r>
          </a:p>
          <a:p>
            <a:pPr lvl="1"/>
            <a:r>
              <a:rPr lang="en-US" dirty="0"/>
              <a:t>how data will be collected, </a:t>
            </a:r>
          </a:p>
          <a:p>
            <a:pPr lvl="1"/>
            <a:r>
              <a:rPr lang="en-US" dirty="0"/>
              <a:t>how the format should be specified, </a:t>
            </a:r>
          </a:p>
          <a:p>
            <a:pPr lvl="1"/>
            <a:r>
              <a:rPr lang="en-US" dirty="0"/>
              <a:t>what necessary documentation will be needed,</a:t>
            </a:r>
          </a:p>
          <a:p>
            <a:pPr lvl="1"/>
            <a:r>
              <a:rPr lang="en-US" dirty="0"/>
              <a:t>how design and implementation should proceed.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scope and boundaries of database system and the major user views. </a:t>
            </a:r>
          </a:p>
          <a:p>
            <a:r>
              <a:rPr lang="en-US" dirty="0"/>
              <a:t>User view defines what is required of a database system from perspective of: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particular job role (such as Manager or Supervisor) or </a:t>
            </a:r>
          </a:p>
          <a:p>
            <a:pPr lvl="1"/>
            <a:r>
              <a:rPr lang="en-US" dirty="0"/>
              <a:t>enterprise application area (such as marketing, personnel, or stock control).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application may have one or more user views. </a:t>
            </a:r>
          </a:p>
          <a:p>
            <a:r>
              <a:rPr lang="en-US" dirty="0"/>
              <a:t>Identifying user views helps ensure that no major users of the database are forgotten when developing requirements for new system. </a:t>
            </a:r>
          </a:p>
          <a:p>
            <a:r>
              <a:rPr lang="en-US" dirty="0"/>
              <a:t>User views also help in development of complex database system allowing requirements to be broken down into manageable pieces.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 Database System with Multiple User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5" descr="C09NF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4"/>
          <a:stretch>
            <a:fillRect/>
          </a:stretch>
        </p:blipFill>
        <p:spPr>
          <a:xfrm>
            <a:off x="3155415" y="1523361"/>
            <a:ext cx="5718800" cy="5106040"/>
          </a:xfrm>
          <a:noFill/>
        </p:spPr>
      </p:pic>
    </p:spTree>
    <p:extLst>
      <p:ext uri="{BB962C8B-B14F-4D97-AF65-F5344CB8AC3E}">
        <p14:creationId xmlns:p14="http://schemas.microsoft.com/office/powerpoint/2010/main" val="5605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collecting and analyzing information about the part of organization to be supported by the database system, and using this information to identify users’ requirements of new system.</a:t>
            </a:r>
          </a:p>
          <a:p>
            <a:r>
              <a:rPr lang="en-US" dirty="0"/>
              <a:t>Information is gathered for each major user view including:</a:t>
            </a:r>
          </a:p>
          <a:p>
            <a:pPr lvl="1"/>
            <a:r>
              <a:rPr lang="en-US" dirty="0"/>
              <a:t>a description of data used or generated;</a:t>
            </a:r>
          </a:p>
          <a:p>
            <a:pPr lvl="1"/>
            <a:r>
              <a:rPr lang="en-US" dirty="0"/>
              <a:t>details of how data is to be used/generated;</a:t>
            </a:r>
          </a:p>
          <a:p>
            <a:pPr lvl="1"/>
            <a:r>
              <a:rPr lang="en-US" dirty="0"/>
              <a:t>any additional requirements for new database system.</a:t>
            </a:r>
          </a:p>
          <a:p>
            <a:r>
              <a:rPr lang="en-US" dirty="0" smtClean="0"/>
              <a:t>Information </a:t>
            </a:r>
            <a:r>
              <a:rPr lang="en-US" dirty="0"/>
              <a:t>is analyzed to identify requirements to be included in new database system. Described in the requirements specification.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important activity is deciding how to manage the requirements for a database system with multiple user views. </a:t>
            </a:r>
          </a:p>
          <a:p>
            <a:r>
              <a:rPr lang="en-US" dirty="0"/>
              <a:t>Three main approaches:</a:t>
            </a:r>
          </a:p>
          <a:p>
            <a:pPr lvl="1"/>
            <a:r>
              <a:rPr lang="en-US" dirty="0"/>
              <a:t>centralized approach;</a:t>
            </a:r>
          </a:p>
          <a:p>
            <a:pPr lvl="1"/>
            <a:r>
              <a:rPr lang="en-US" dirty="0"/>
              <a:t>view integration approach;</a:t>
            </a:r>
          </a:p>
          <a:p>
            <a:pPr lvl="1"/>
            <a:r>
              <a:rPr lang="en-US" dirty="0"/>
              <a:t>combination of both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approach </a:t>
            </a:r>
          </a:p>
          <a:p>
            <a:pPr lvl="1"/>
            <a:r>
              <a:rPr lang="en-US" dirty="0"/>
              <a:t>Requirements for each user view are merged into a single set of requirements. </a:t>
            </a:r>
          </a:p>
          <a:p>
            <a:pPr lvl="1"/>
            <a:r>
              <a:rPr lang="en-US" dirty="0"/>
              <a:t>A data model is created representing all user views during the database design stage.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Approach to Managing Multiple User Views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6" descr="C09NF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" b="6674"/>
          <a:stretch>
            <a:fillRect/>
          </a:stretch>
        </p:blipFill>
        <p:spPr>
          <a:xfrm>
            <a:off x="1646232" y="1600200"/>
            <a:ext cx="8726834" cy="4709120"/>
          </a:xfrm>
          <a:noFill/>
        </p:spPr>
      </p:pic>
    </p:spTree>
    <p:extLst>
      <p:ext uri="{BB962C8B-B14F-4D97-AF65-F5344CB8AC3E}">
        <p14:creationId xmlns:p14="http://schemas.microsoft.com/office/powerpoint/2010/main" val="20943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integration approach</a:t>
            </a:r>
          </a:p>
          <a:p>
            <a:pPr lvl="1"/>
            <a:r>
              <a:rPr lang="en-US" dirty="0"/>
              <a:t>Requirements for each user view remain as separate lists.</a:t>
            </a:r>
          </a:p>
          <a:p>
            <a:pPr lvl="1"/>
            <a:r>
              <a:rPr lang="en-US" dirty="0"/>
              <a:t>Data models representing each user view are created and then merged later during the database design stage. </a:t>
            </a:r>
          </a:p>
          <a:p>
            <a:r>
              <a:rPr lang="en-US" dirty="0"/>
              <a:t>Data model representing single user view (or a subset of all user views) is called a local data model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Each model includes diagrams and documentation describing requirements for one or more but not all user views of  database. </a:t>
            </a:r>
            <a:endParaRPr lang="en-US" dirty="0" smtClean="0"/>
          </a:p>
          <a:p>
            <a:r>
              <a:rPr lang="en-US" dirty="0"/>
              <a:t>Local data models are then merged at a later stage during database design to produce a global data model, which represents all user views for the database.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components of an information system.</a:t>
            </a:r>
          </a:p>
          <a:p>
            <a:r>
              <a:rPr lang="en-US" dirty="0"/>
              <a:t>Main stages of database system development lifecycle.</a:t>
            </a:r>
          </a:p>
          <a:p>
            <a:r>
              <a:rPr lang="en-US" dirty="0"/>
              <a:t>Main phases of database design: conceptual, logical, and physical design.</a:t>
            </a:r>
          </a:p>
          <a:p>
            <a:r>
              <a:rPr lang="en-US" dirty="0"/>
              <a:t>Benefits of CASE tools.</a:t>
            </a:r>
          </a:p>
          <a:p>
            <a:r>
              <a:rPr lang="en-US" dirty="0"/>
              <a:t>How to evaluate and select a DBMS.</a:t>
            </a:r>
          </a:p>
          <a:p>
            <a:r>
              <a:rPr lang="en-US" dirty="0"/>
              <a:t>Distinction between data administration and database administration. </a:t>
            </a:r>
          </a:p>
          <a:p>
            <a:r>
              <a:rPr lang="en-US" dirty="0"/>
              <a:t>Purpose and tasks associated with data administration and database administration.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Integration Approach to Managing Multiple User Views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6" descr="C09NF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3" t="14931"/>
          <a:stretch>
            <a:fillRect/>
          </a:stretch>
        </p:blipFill>
        <p:spPr>
          <a:xfrm>
            <a:off x="3358108" y="1461854"/>
            <a:ext cx="5688632" cy="5277710"/>
          </a:xfrm>
          <a:noFill/>
        </p:spPr>
      </p:pic>
    </p:spTree>
    <p:extLst>
      <p:ext uri="{BB962C8B-B14F-4D97-AF65-F5344CB8AC3E}">
        <p14:creationId xmlns:p14="http://schemas.microsoft.com/office/powerpoint/2010/main" val="23348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creating a design for a database that will support the enterprise’s mission statement and mission objectives for the required database system</a:t>
            </a:r>
            <a:r>
              <a:rPr lang="en-US" dirty="0" smtClean="0"/>
              <a:t>.</a:t>
            </a:r>
          </a:p>
          <a:p>
            <a:r>
              <a:rPr lang="en-US" dirty="0"/>
              <a:t>Main approaches include:</a:t>
            </a:r>
          </a:p>
          <a:p>
            <a:pPr lvl="1"/>
            <a:r>
              <a:rPr lang="en-US" dirty="0"/>
              <a:t>Top-down</a:t>
            </a:r>
          </a:p>
          <a:p>
            <a:pPr lvl="1"/>
            <a:r>
              <a:rPr lang="en-US" dirty="0"/>
              <a:t>Bottom-up</a:t>
            </a:r>
          </a:p>
          <a:p>
            <a:pPr lvl="1"/>
            <a:r>
              <a:rPr lang="en-US" dirty="0"/>
              <a:t>Inside-out</a:t>
            </a:r>
          </a:p>
          <a:p>
            <a:pPr lvl="1"/>
            <a:r>
              <a:rPr lang="en-US" dirty="0"/>
              <a:t>Mixed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purposes of data modeling include:</a:t>
            </a:r>
          </a:p>
          <a:p>
            <a:pPr lvl="1"/>
            <a:r>
              <a:rPr lang="en-US" dirty="0"/>
              <a:t>to assist in understanding the meaning (semantics) of the data;</a:t>
            </a:r>
          </a:p>
          <a:p>
            <a:pPr lvl="1"/>
            <a:r>
              <a:rPr lang="en-US" dirty="0"/>
              <a:t>to facilitate communication about the information requirements. 	</a:t>
            </a:r>
          </a:p>
          <a:p>
            <a:r>
              <a:rPr lang="en-US" dirty="0" smtClean="0"/>
              <a:t>Building </a:t>
            </a:r>
            <a:r>
              <a:rPr lang="en-US" dirty="0"/>
              <a:t>data model requires answering questions about entities, relationships, and attributes. </a:t>
            </a:r>
            <a:endParaRPr lang="en-US" dirty="0" smtClean="0"/>
          </a:p>
          <a:p>
            <a:r>
              <a:rPr lang="en-US" dirty="0"/>
              <a:t>A data model ensures we understand: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user’s perspective of the data;</a:t>
            </a:r>
          </a:p>
          <a:p>
            <a:pPr lvl="1"/>
            <a:r>
              <a:rPr lang="en-US" dirty="0" smtClean="0"/>
              <a:t>nature </a:t>
            </a:r>
            <a:r>
              <a:rPr lang="en-US" dirty="0"/>
              <a:t>of the data itself, independent of its physical representations;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 data across user views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to Produce an Optimal Data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5" descr="DS3-Table 09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11320"/>
          <a:stretch>
            <a:fillRect/>
          </a:stretch>
        </p:blipFill>
        <p:spPr bwMode="auto">
          <a:xfrm>
            <a:off x="1239605" y="1600200"/>
            <a:ext cx="9524589" cy="47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0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phases of database design:</a:t>
            </a:r>
          </a:p>
          <a:p>
            <a:pPr lvl="1"/>
            <a:r>
              <a:rPr lang="en-US" dirty="0" smtClean="0"/>
              <a:t>Conceptual </a:t>
            </a:r>
            <a:r>
              <a:rPr lang="en-US" dirty="0"/>
              <a:t>database design</a:t>
            </a:r>
          </a:p>
          <a:p>
            <a:pPr lvl="1"/>
            <a:r>
              <a:rPr lang="en-US" dirty="0"/>
              <a:t>Logical database design</a:t>
            </a:r>
          </a:p>
          <a:p>
            <a:pPr lvl="1"/>
            <a:r>
              <a:rPr lang="en-US" dirty="0"/>
              <a:t>Physical database design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constructing a model of the data used in an enterprise, independent of all physical considerations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Data model is built using the information in  users’ requirements specification. </a:t>
            </a:r>
          </a:p>
          <a:p>
            <a:r>
              <a:rPr lang="en-US" dirty="0"/>
              <a:t>Conceptual data model is source of information for logical design phase.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constructing a model of the data used in an enterprise based on a specific data model (e.g. relational), but independent of a particular DBMS and other physical considerations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Conceptual data model is refined and mapped on to a  logical data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producing a description of the database implementation on secondary storage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Describes base relations, file organizations, and indexes used to achieve efficient access to data. Also describes any associated integrity constraints and security measures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Tailored to a specific DBMS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Three-Level ANSI-SPARC Architecture and Phases of Database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pic>
        <p:nvPicPr>
          <p:cNvPr id="5" name="Content Placeholder 4" descr="DS3-Figure 09-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35" y="1772815"/>
            <a:ext cx="6984791" cy="485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08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of an appropriate DBMS to support the database system.</a:t>
            </a:r>
          </a:p>
          <a:p>
            <a:r>
              <a:rPr lang="en-US" dirty="0"/>
              <a:t>Undertaken at any time prior to logical design provided sufficient information is available regarding system requirements.</a:t>
            </a:r>
          </a:p>
          <a:p>
            <a:r>
              <a:rPr lang="en-US" dirty="0"/>
              <a:t>Main steps to selecting a DBMS:</a:t>
            </a:r>
          </a:p>
          <a:p>
            <a:pPr lvl="1"/>
            <a:r>
              <a:rPr lang="en-US" dirty="0"/>
              <a:t>define Terms of Reference of study;</a:t>
            </a:r>
          </a:p>
          <a:p>
            <a:pPr lvl="1"/>
            <a:r>
              <a:rPr lang="en-US" dirty="0"/>
              <a:t>shortlist two or three products;</a:t>
            </a:r>
          </a:p>
          <a:p>
            <a:pPr lvl="1"/>
            <a:r>
              <a:rPr lang="en-US" dirty="0"/>
              <a:t>evaluate products;</a:t>
            </a:r>
          </a:p>
          <a:p>
            <a:pPr lvl="1"/>
            <a:r>
              <a:rPr lang="en-US" dirty="0"/>
              <a:t>recommend selection and produce report.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Last few decades have seen proliferation of software applications, many requiring constant maintenance involving:</a:t>
            </a:r>
          </a:p>
          <a:p>
            <a:pPr lvl="1"/>
            <a:r>
              <a:rPr lang="en-US" dirty="0"/>
              <a:t>correcting faults,</a:t>
            </a:r>
          </a:p>
          <a:p>
            <a:pPr lvl="1"/>
            <a:r>
              <a:rPr lang="en-US" dirty="0"/>
              <a:t>implementing new user requirements,</a:t>
            </a:r>
          </a:p>
          <a:p>
            <a:pPr lvl="1"/>
            <a:r>
              <a:rPr lang="en-US" dirty="0"/>
              <a:t>modifying software to run on new or upgraded platforms. </a:t>
            </a:r>
          </a:p>
          <a:p>
            <a:r>
              <a:rPr lang="en-US" dirty="0"/>
              <a:t>Effort spent on maintenance began to absorb resources at an alarming rate. </a:t>
            </a:r>
            <a:endParaRPr lang="en-US" dirty="0" smtClean="0"/>
          </a:p>
          <a:p>
            <a:r>
              <a:rPr lang="en-US" dirty="0"/>
              <a:t>As a result, many major software projects were</a:t>
            </a:r>
          </a:p>
          <a:p>
            <a:pPr lvl="1"/>
            <a:r>
              <a:rPr lang="en-US" dirty="0"/>
              <a:t>late,</a:t>
            </a:r>
          </a:p>
          <a:p>
            <a:pPr lvl="1"/>
            <a:r>
              <a:rPr lang="en-US" dirty="0"/>
              <a:t>over budget,</a:t>
            </a:r>
          </a:p>
          <a:p>
            <a:pPr lvl="1"/>
            <a:r>
              <a:rPr lang="en-US" dirty="0"/>
              <a:t>unreliable,</a:t>
            </a:r>
          </a:p>
          <a:p>
            <a:pPr lvl="1"/>
            <a:r>
              <a:rPr lang="en-US" dirty="0"/>
              <a:t>difficult to maintain,</a:t>
            </a:r>
          </a:p>
          <a:p>
            <a:pPr lvl="1"/>
            <a:r>
              <a:rPr lang="en-US" dirty="0"/>
              <a:t>performed poorly.</a:t>
            </a:r>
          </a:p>
          <a:p>
            <a:r>
              <a:rPr lang="en-US" dirty="0" smtClean="0"/>
              <a:t>In </a:t>
            </a:r>
            <a:r>
              <a:rPr lang="en-US" dirty="0"/>
              <a:t>late 1960s, led to ‘software crisis’, now refer to as the ‘software depression’.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Evaluation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1490943"/>
            <a:ext cx="6120680" cy="50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Evaluation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2494012" y="1608836"/>
            <a:ext cx="6263456" cy="5179219"/>
            <a:chOff x="899592" y="980728"/>
            <a:chExt cx="6768752" cy="5557981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980728"/>
              <a:ext cx="6768752" cy="334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328909"/>
              <a:ext cx="6768752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40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Evaluation of DBMS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1032" descr="C09NT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" t="7600"/>
          <a:stretch>
            <a:fillRect/>
          </a:stretch>
        </p:blipFill>
        <p:spPr>
          <a:xfrm>
            <a:off x="2246752" y="1600199"/>
            <a:ext cx="8061766" cy="5029201"/>
          </a:xfrm>
          <a:noFill/>
        </p:spPr>
      </p:pic>
    </p:spTree>
    <p:extLst>
      <p:ext uri="{BB962C8B-B14F-4D97-AF65-F5344CB8AC3E}">
        <p14:creationId xmlns:p14="http://schemas.microsoft.com/office/powerpoint/2010/main" val="193309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user interface and application programs that use and process the database.</a:t>
            </a:r>
          </a:p>
          <a:p>
            <a:r>
              <a:rPr lang="en-US" dirty="0" smtClean="0"/>
              <a:t>Database </a:t>
            </a:r>
            <a:r>
              <a:rPr lang="en-US" dirty="0"/>
              <a:t>design and application design are parallel activities.</a:t>
            </a:r>
          </a:p>
          <a:p>
            <a:r>
              <a:rPr lang="en-US" dirty="0" smtClean="0"/>
              <a:t>Includes </a:t>
            </a:r>
            <a:r>
              <a:rPr lang="en-US" dirty="0"/>
              <a:t>two important activities:</a:t>
            </a:r>
          </a:p>
          <a:p>
            <a:pPr lvl="1"/>
            <a:r>
              <a:rPr lang="en-US" dirty="0"/>
              <a:t>transaction design;</a:t>
            </a:r>
          </a:p>
          <a:p>
            <a:pPr lvl="1"/>
            <a:r>
              <a:rPr lang="en-US" dirty="0"/>
              <a:t>user interface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 -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action, or series of actions, carried out by a single user or application program, which accesses or changes content of the database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Should define and document the high-level characteristics of the transactions required.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 -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characteristics of transactions:</a:t>
            </a:r>
          </a:p>
          <a:p>
            <a:pPr lvl="1"/>
            <a:r>
              <a:rPr lang="en-US" dirty="0"/>
              <a:t>data to be used by the transaction;</a:t>
            </a:r>
          </a:p>
          <a:p>
            <a:pPr lvl="1"/>
            <a:r>
              <a:rPr lang="en-US" dirty="0"/>
              <a:t>functional characteristics of the transaction;</a:t>
            </a:r>
          </a:p>
          <a:p>
            <a:pPr lvl="1"/>
            <a:r>
              <a:rPr lang="en-US" dirty="0"/>
              <a:t>output of the transaction;</a:t>
            </a:r>
          </a:p>
          <a:p>
            <a:pPr lvl="1"/>
            <a:r>
              <a:rPr lang="en-US" dirty="0"/>
              <a:t>importance to the users;</a:t>
            </a:r>
          </a:p>
          <a:p>
            <a:pPr lvl="1"/>
            <a:r>
              <a:rPr lang="en-US" dirty="0"/>
              <a:t>expected rate of usage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Three main types of transactions: retrieval, update, and mixed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working model of a database 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to identify features of a system that work well, or are inadequate;</a:t>
            </a:r>
          </a:p>
          <a:p>
            <a:pPr lvl="1"/>
            <a:r>
              <a:rPr lang="en-US" dirty="0"/>
              <a:t>to suggest improvements or even new features;</a:t>
            </a:r>
          </a:p>
          <a:p>
            <a:pPr lvl="1"/>
            <a:r>
              <a:rPr lang="en-US" dirty="0"/>
              <a:t>to clarify the users’ requirements;</a:t>
            </a:r>
          </a:p>
          <a:p>
            <a:pPr lvl="1"/>
            <a:r>
              <a:rPr lang="en-US" dirty="0"/>
              <a:t>to evaluate feasibility of a particular system design.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realization of the database and application designs.</a:t>
            </a:r>
          </a:p>
          <a:p>
            <a:pPr lvl="1"/>
            <a:r>
              <a:rPr lang="en-US" dirty="0"/>
              <a:t>Use DDL to create database schemas and empty database files.</a:t>
            </a:r>
          </a:p>
          <a:p>
            <a:pPr lvl="1"/>
            <a:r>
              <a:rPr lang="en-US" dirty="0"/>
              <a:t>Use DDL to create any specified user views.</a:t>
            </a:r>
          </a:p>
          <a:p>
            <a:pPr lvl="1"/>
            <a:r>
              <a:rPr lang="en-US" dirty="0"/>
              <a:t>Use 3GL or 4GL to create the application programs. This will include the database transactions implemented using the DML, possibly embedded in a host programming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 and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Transferring any existing data into new database and converting any existing applications to run on new database.</a:t>
            </a:r>
          </a:p>
          <a:p>
            <a:r>
              <a:rPr lang="en-US" dirty="0" smtClean="0"/>
              <a:t>Only </a:t>
            </a:r>
            <a:r>
              <a:rPr lang="en-US" dirty="0"/>
              <a:t>required when new database system is replacing an old system. </a:t>
            </a:r>
          </a:p>
          <a:p>
            <a:pPr lvl="1"/>
            <a:r>
              <a:rPr lang="en-US" dirty="0"/>
              <a:t>DBMS normally has utility that loads existing files into new database. </a:t>
            </a:r>
          </a:p>
          <a:p>
            <a:r>
              <a:rPr lang="en-US" dirty="0"/>
              <a:t>May be possible to convert and use application programs from old system for use by new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running the database system with intent of finding errors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 carefully planned test strategies and realistic data. </a:t>
            </a:r>
          </a:p>
          <a:p>
            <a:r>
              <a:rPr lang="en-US" dirty="0"/>
              <a:t>Testing cannot show absence of faults; it can show only that software faults are present.</a:t>
            </a:r>
          </a:p>
          <a:p>
            <a:r>
              <a:rPr lang="en-US" dirty="0"/>
              <a:t>Demonstrates that database and application programs appear to be working according to requirements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reasons for failure of software projects includes: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a complete requirements specification;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appropriate development methodology;</a:t>
            </a:r>
          </a:p>
          <a:p>
            <a:pPr lvl="1"/>
            <a:r>
              <a:rPr lang="en-US" dirty="0" smtClean="0"/>
              <a:t>poor </a:t>
            </a:r>
            <a:r>
              <a:rPr lang="en-US" dirty="0"/>
              <a:t>decomposition of design into manageable components.</a:t>
            </a:r>
          </a:p>
          <a:p>
            <a:r>
              <a:rPr lang="en-US" dirty="0" smtClean="0"/>
              <a:t>Structured </a:t>
            </a:r>
            <a:r>
              <a:rPr lang="en-US" dirty="0"/>
              <a:t>approach to development was proposed called Information Systems Lifecycle (ISLC).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1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also test usability of system.</a:t>
            </a:r>
          </a:p>
          <a:p>
            <a:r>
              <a:rPr lang="en-US" dirty="0"/>
              <a:t>Evaluation conducted against a usability specification.</a:t>
            </a:r>
          </a:p>
          <a:p>
            <a:r>
              <a:rPr lang="en-US" dirty="0" smtClean="0"/>
              <a:t>Examples </a:t>
            </a:r>
            <a:r>
              <a:rPr lang="en-US" dirty="0"/>
              <a:t>of criteria include:</a:t>
            </a:r>
          </a:p>
          <a:p>
            <a:pPr lvl="1"/>
            <a:r>
              <a:rPr lang="en-US" dirty="0"/>
              <a:t>Learnability;</a:t>
            </a:r>
          </a:p>
          <a:p>
            <a:pPr lvl="1"/>
            <a:r>
              <a:rPr lang="en-US" dirty="0"/>
              <a:t>Performance;</a:t>
            </a:r>
          </a:p>
          <a:p>
            <a:pPr lvl="1"/>
            <a:r>
              <a:rPr lang="en-US" dirty="0"/>
              <a:t>Robustness;</a:t>
            </a:r>
          </a:p>
          <a:p>
            <a:pPr lvl="1"/>
            <a:r>
              <a:rPr lang="en-US" dirty="0"/>
              <a:t>Recoverability;</a:t>
            </a:r>
          </a:p>
          <a:p>
            <a:pPr lvl="1"/>
            <a:r>
              <a:rPr lang="en-US" dirty="0"/>
              <a:t>Adaptability.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monitoring and maintaining database system following installation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Monitoring performance of system. </a:t>
            </a:r>
          </a:p>
          <a:p>
            <a:r>
              <a:rPr lang="en-US" dirty="0"/>
              <a:t>if performance falls, may require tuning or reorganization of the database.</a:t>
            </a:r>
          </a:p>
          <a:p>
            <a:r>
              <a:rPr lang="en-US" dirty="0"/>
              <a:t>Maintaining and upgrading database application (when required). </a:t>
            </a:r>
          </a:p>
          <a:p>
            <a:r>
              <a:rPr lang="en-US" dirty="0"/>
              <a:t>Incorporating new requirements into database application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provided by CASE tools include: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dictionary to store information about database system’s data;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tools to support data analysis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tools </a:t>
            </a:r>
            <a:r>
              <a:rPr lang="en-US" dirty="0"/>
              <a:t>to permit development of corporate data model, and conceptual and logical data models;</a:t>
            </a:r>
          </a:p>
          <a:p>
            <a:pPr lvl="1"/>
            <a:r>
              <a:rPr lang="en-US" dirty="0" smtClean="0"/>
              <a:t>tools </a:t>
            </a:r>
            <a:r>
              <a:rPr lang="en-US" dirty="0"/>
              <a:t>to enable prototyping of applications</a:t>
            </a:r>
            <a:r>
              <a:rPr lang="en-US" dirty="0" smtClean="0"/>
              <a:t>.</a:t>
            </a:r>
          </a:p>
          <a:p>
            <a:r>
              <a:rPr lang="en-US" dirty="0"/>
              <a:t>Provide following benefits:</a:t>
            </a:r>
          </a:p>
          <a:p>
            <a:pPr lvl="1"/>
            <a:r>
              <a:rPr lang="en-US" dirty="0"/>
              <a:t>Standards; </a:t>
            </a:r>
          </a:p>
          <a:p>
            <a:pPr lvl="1"/>
            <a:r>
              <a:rPr lang="en-US" dirty="0"/>
              <a:t>Integration;</a:t>
            </a:r>
          </a:p>
          <a:p>
            <a:pPr lvl="1"/>
            <a:r>
              <a:rPr lang="en-US" dirty="0"/>
              <a:t>Support for standard methods;</a:t>
            </a:r>
          </a:p>
          <a:p>
            <a:pPr lvl="1"/>
            <a:r>
              <a:rPr lang="en-US" dirty="0"/>
              <a:t>Consistency;</a:t>
            </a:r>
          </a:p>
          <a:p>
            <a:pPr lvl="1"/>
            <a:r>
              <a:rPr lang="en-US" dirty="0"/>
              <a:t>Automation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Tools and Database System Development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1028" descr="DS3-Figure 09-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1565439"/>
            <a:ext cx="5760640" cy="512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38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Administration and Database Administration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Administrator (DA) and Database Administrator (DBA) are responsible for managing and controlling the corporate data and corporate database, respectively. </a:t>
            </a:r>
          </a:p>
          <a:p>
            <a:r>
              <a:rPr lang="en-US" dirty="0"/>
              <a:t>DA is more concerned with early stages of database system development lifecycle and DBA is more concerned with later stages.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of data resource including:</a:t>
            </a:r>
          </a:p>
          <a:p>
            <a:pPr lvl="1"/>
            <a:r>
              <a:rPr lang="en-US" dirty="0"/>
              <a:t>database planning, </a:t>
            </a:r>
          </a:p>
          <a:p>
            <a:pPr lvl="1"/>
            <a:r>
              <a:rPr lang="en-US" dirty="0"/>
              <a:t>development and maintenance of standards, policies and procedures, and conceptual and logical database design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of physical realization of a database system including:</a:t>
            </a:r>
          </a:p>
          <a:p>
            <a:pPr lvl="1"/>
            <a:r>
              <a:rPr lang="en-US" dirty="0"/>
              <a:t>physical database design and implementation, </a:t>
            </a:r>
          </a:p>
          <a:p>
            <a:pPr lvl="1"/>
            <a:r>
              <a:rPr lang="en-US" dirty="0"/>
              <a:t>setting security and integrity controls,</a:t>
            </a:r>
          </a:p>
          <a:p>
            <a:pPr lvl="1"/>
            <a:r>
              <a:rPr lang="en-US" dirty="0"/>
              <a:t>monitoring system performance, and reorganizing the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Resources that enable collection, management, control, and dissemination of information throughout an organization. </a:t>
            </a:r>
          </a:p>
          <a:p>
            <a:r>
              <a:rPr lang="en-US" dirty="0" smtClean="0"/>
              <a:t>Database </a:t>
            </a:r>
            <a:r>
              <a:rPr lang="en-US" dirty="0"/>
              <a:t>is fundamental component of IS, and its development/usage should be viewed from perspective of the wider requirements of the organization.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Development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Database planning</a:t>
            </a:r>
          </a:p>
          <a:p>
            <a:pPr>
              <a:spcBef>
                <a:spcPts val="600"/>
              </a:spcBef>
            </a:pPr>
            <a:r>
              <a:rPr lang="en-US" dirty="0"/>
              <a:t>System definition</a:t>
            </a:r>
          </a:p>
          <a:p>
            <a:pPr>
              <a:spcBef>
                <a:spcPts val="600"/>
              </a:spcBef>
            </a:pPr>
            <a:r>
              <a:rPr lang="en-US" dirty="0"/>
              <a:t>Requirements collection and analysis</a:t>
            </a:r>
          </a:p>
          <a:p>
            <a:pPr>
              <a:spcBef>
                <a:spcPts val="600"/>
              </a:spcBef>
            </a:pPr>
            <a:r>
              <a:rPr lang="en-US" dirty="0"/>
              <a:t>Database design</a:t>
            </a:r>
          </a:p>
          <a:p>
            <a:pPr>
              <a:spcBef>
                <a:spcPts val="600"/>
              </a:spcBef>
            </a:pPr>
            <a:r>
              <a:rPr lang="en-US" dirty="0"/>
              <a:t>DBMS selection (optional)</a:t>
            </a:r>
          </a:p>
          <a:p>
            <a:pPr>
              <a:spcBef>
                <a:spcPts val="600"/>
              </a:spcBef>
            </a:pPr>
            <a:r>
              <a:rPr lang="en-US" dirty="0"/>
              <a:t>Application design</a:t>
            </a:r>
          </a:p>
          <a:p>
            <a:pPr>
              <a:spcBef>
                <a:spcPts val="600"/>
              </a:spcBef>
            </a:pPr>
            <a:r>
              <a:rPr lang="en-US" dirty="0"/>
              <a:t>Prototyping (optional)</a:t>
            </a:r>
          </a:p>
          <a:p>
            <a:pPr>
              <a:spcBef>
                <a:spcPts val="600"/>
              </a:spcBef>
            </a:pPr>
            <a:r>
              <a:rPr lang="en-US" dirty="0"/>
              <a:t>Implementation</a:t>
            </a:r>
          </a:p>
          <a:p>
            <a:pPr>
              <a:spcBef>
                <a:spcPts val="600"/>
              </a:spcBef>
            </a:pPr>
            <a:r>
              <a:rPr lang="en-US" dirty="0"/>
              <a:t>Data conversion and loading</a:t>
            </a:r>
          </a:p>
          <a:p>
            <a:pPr>
              <a:spcBef>
                <a:spcPts val="600"/>
              </a:spcBef>
            </a:pPr>
            <a:r>
              <a:rPr lang="en-US" dirty="0"/>
              <a:t>Testing</a:t>
            </a:r>
          </a:p>
          <a:p>
            <a:pPr>
              <a:spcBef>
                <a:spcPts val="600"/>
              </a:spcBef>
            </a:pPr>
            <a:r>
              <a:rPr lang="en-US" dirty="0"/>
              <a:t>Operational </a:t>
            </a:r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Database System Development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1029" descr="DS3-Figure 09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2" y="1499167"/>
            <a:ext cx="4392488" cy="508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85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activities that allow stages of database system development lifecycle to be realized as efficiently and effectively as possible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Must be integrated with overall IS strategy of the organization.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 – Mission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Mission statement </a:t>
            </a:r>
            <a:r>
              <a:rPr lang="en-US" dirty="0"/>
              <a:t>for the database project defines major aims of database application. </a:t>
            </a:r>
          </a:p>
          <a:p>
            <a:r>
              <a:rPr lang="en-US" dirty="0"/>
              <a:t>Those driving database project normally define the mission statement. </a:t>
            </a:r>
          </a:p>
          <a:p>
            <a:r>
              <a:rPr lang="en-US" dirty="0"/>
              <a:t>Mission statement helps clarify purpose of the database project and provides clearer path towards the efficient and effective creation of  required database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E6F4557335E4DBC5FD6985562397E" ma:contentTypeVersion="4" ma:contentTypeDescription="Create a new document." ma:contentTypeScope="" ma:versionID="217601e6ce8771a434facf2b5e19337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88dd8352fd9f54cce1e4560a41138e92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866508-412F-46FF-82E1-AC18EE1F290A}"/>
</file>

<file path=customXml/itemProps2.xml><?xml version="1.0" encoding="utf-8"?>
<ds:datastoreItem xmlns:ds="http://schemas.openxmlformats.org/officeDocument/2006/customXml" ds:itemID="{8EC3C839-5AEC-4686-B15C-AEBBAABCB8F5}"/>
</file>

<file path=customXml/itemProps3.xml><?xml version="1.0" encoding="utf-8"?>
<ds:datastoreItem xmlns:ds="http://schemas.openxmlformats.org/officeDocument/2006/customXml" ds:itemID="{9D8A8F88-ECC5-47D8-8DEF-DB35A6B71459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1868</Words>
  <Application>Microsoft Office PowerPoint</Application>
  <PresentationFormat>Custom</PresentationFormat>
  <Paragraphs>271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Century Gothic</vt:lpstr>
      <vt:lpstr>Continental World 16x9</vt:lpstr>
      <vt:lpstr>CSE 204 - INTRO TO Database Systems Database Development</vt:lpstr>
      <vt:lpstr>Outline</vt:lpstr>
      <vt:lpstr>Software Depression</vt:lpstr>
      <vt:lpstr>Software Depression</vt:lpstr>
      <vt:lpstr>Information System</vt:lpstr>
      <vt:lpstr>Database System Development Lifecycle</vt:lpstr>
      <vt:lpstr>Stages of the Database System Development Lifecycle</vt:lpstr>
      <vt:lpstr>Database Planning</vt:lpstr>
      <vt:lpstr>Database Planning – Mission Statement</vt:lpstr>
      <vt:lpstr>Database Planning – Mission Objectives</vt:lpstr>
      <vt:lpstr>Database Planning</vt:lpstr>
      <vt:lpstr>System Definition</vt:lpstr>
      <vt:lpstr>System Definition</vt:lpstr>
      <vt:lpstr>Representation of a Database System with Multiple User Views</vt:lpstr>
      <vt:lpstr>Requirements Collection and Analysis</vt:lpstr>
      <vt:lpstr>Requirements Collection and Analysis</vt:lpstr>
      <vt:lpstr>Requirements Collection and Analysis</vt:lpstr>
      <vt:lpstr>Centralized Approach to Managing Multiple User Views </vt:lpstr>
      <vt:lpstr>Requirements Collection and Analysis</vt:lpstr>
      <vt:lpstr>View Integration Approach to Managing Multiple User Views </vt:lpstr>
      <vt:lpstr>Database Design</vt:lpstr>
      <vt:lpstr>Database Design</vt:lpstr>
      <vt:lpstr>Criteria to Produce an Optimal Data Model </vt:lpstr>
      <vt:lpstr>Database Design</vt:lpstr>
      <vt:lpstr>Conceptual Database Design</vt:lpstr>
      <vt:lpstr>Logical Database Design</vt:lpstr>
      <vt:lpstr>Physical Database Design</vt:lpstr>
      <vt:lpstr>Three-Level ANSI-SPARC Architecture and Phases of Database Design </vt:lpstr>
      <vt:lpstr>DBMS Selection</vt:lpstr>
      <vt:lpstr>DBMS Evaluation Features</vt:lpstr>
      <vt:lpstr>DBMS Evaluation Features</vt:lpstr>
      <vt:lpstr>Example - Evaluation of DBMS Product</vt:lpstr>
      <vt:lpstr>Application Design</vt:lpstr>
      <vt:lpstr>Application Design - Transactions</vt:lpstr>
      <vt:lpstr>Application Design - Transactions</vt:lpstr>
      <vt:lpstr>Prototyping</vt:lpstr>
      <vt:lpstr>Implementation</vt:lpstr>
      <vt:lpstr>Data Conversion and Loading</vt:lpstr>
      <vt:lpstr>Testing</vt:lpstr>
      <vt:lpstr>Testing</vt:lpstr>
      <vt:lpstr>Operational Maintenance</vt:lpstr>
      <vt:lpstr>CASE Tools </vt:lpstr>
      <vt:lpstr>CASE Tools and Database System Development Lifecycle</vt:lpstr>
      <vt:lpstr>Data Administration and Database Administration </vt:lpstr>
      <vt:lpstr>Data Administration</vt:lpstr>
      <vt:lpstr>Database Administration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2019-03-04T10:06:32Z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