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9"/>
  </p:notesMasterIdLst>
  <p:handoutMasterIdLst>
    <p:handoutMasterId r:id="rId30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8" autoAdjust="0"/>
    <p:restoredTop sz="95274" autoAdjust="0"/>
  </p:normalViewPr>
  <p:slideViewPr>
    <p:cSldViewPr>
      <p:cViewPr varScale="1">
        <p:scale>
          <a:sx n="60" d="100"/>
          <a:sy n="60" d="100"/>
        </p:scale>
        <p:origin x="408" y="3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customXml" Target="../customXml/item2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07-Mar-19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07-Mar-19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1CABC-466D-0C45-AC1E-3D9A8261A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033" y="4753522"/>
            <a:ext cx="1556792" cy="1556792"/>
          </a:xfrm>
          <a:prstGeom prst="rect">
            <a:avLst/>
          </a:prstGeom>
          <a:effectLst>
            <a:reflection stA="52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637440" cy="3048001"/>
          </a:xfrm>
        </p:spPr>
        <p:txBody>
          <a:bodyPr/>
          <a:lstStyle/>
          <a:p>
            <a:r>
              <a:rPr lang="en-US" dirty="0"/>
              <a:t>CS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tr-TR" dirty="0"/>
              <a:t>204 -</a:t>
            </a:r>
            <a:r>
              <a:rPr lang="en-US" dirty="0"/>
              <a:t> INTRO TO Database Systems</a:t>
            </a:r>
            <a:br>
              <a:rPr lang="en-US" dirty="0"/>
            </a:br>
            <a:r>
              <a:rPr lang="en-US" dirty="0"/>
              <a:t>Database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tr-TR" dirty="0"/>
              <a:t>Akdeniz</a:t>
            </a:r>
            <a:r>
              <a:rPr lang="en-US" dirty="0"/>
              <a:t> University</a:t>
            </a:r>
          </a:p>
          <a:p>
            <a:r>
              <a:rPr lang="en-US" dirty="0" err="1"/>
              <a:t>josephledet</a:t>
            </a:r>
            <a:r>
              <a:rPr lang="en-US" dirty="0"/>
              <a:t>@</a:t>
            </a:r>
            <a:r>
              <a:rPr lang="tr-TR" dirty="0" err="1"/>
              <a:t>akdeniz</a:t>
            </a:r>
            <a:r>
              <a:rPr lang="en-US" dirty="0"/>
              <a:t>.</a:t>
            </a:r>
            <a:r>
              <a:rPr lang="en-US" dirty="0" err="1"/>
              <a:t>edu.tr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1F16D-1D93-4D42-9521-71FAA39A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5"/>
            <a:ext cx="3498913" cy="34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interviewing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  <p:pic>
        <p:nvPicPr>
          <p:cNvPr id="5" name="Content Placeholder 4" descr="C10NT0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2" t="10214"/>
          <a:stretch>
            <a:fillRect/>
          </a:stretch>
        </p:blipFill>
        <p:spPr bwMode="auto">
          <a:xfrm>
            <a:off x="333772" y="1597055"/>
            <a:ext cx="11191849" cy="4851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55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interviews unstructured and structured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Open-ended questions allow the interviewee to respond in any way that seems appropriate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Closed-ended questions restrict answers to either specific choices or short, direct responses.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1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Observing the Organization in </a:t>
            </a:r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effective technique for understanding a system. </a:t>
            </a:r>
          </a:p>
          <a:p>
            <a:r>
              <a:rPr lang="en-US" dirty="0"/>
              <a:t>Possible to either participate in, or watch, a person perform activities to learn about the system. </a:t>
            </a:r>
          </a:p>
          <a:p>
            <a:r>
              <a:rPr lang="en-US" dirty="0"/>
              <a:t>Useful when validity of data collected is in question or when the complexity of certain aspects of the system prevents a clear explanation by the end-users.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4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using </a:t>
            </a:r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  <p:pic>
        <p:nvPicPr>
          <p:cNvPr id="5" name="Content Placeholder 4" descr="C10NT0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2" t="10695"/>
          <a:stretch>
            <a:fillRect/>
          </a:stretch>
        </p:blipFill>
        <p:spPr bwMode="auto">
          <a:xfrm>
            <a:off x="10114" y="1600200"/>
            <a:ext cx="11936714" cy="470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879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to research the application and problem. </a:t>
            </a:r>
          </a:p>
          <a:p>
            <a:r>
              <a:rPr lang="en-US" dirty="0"/>
              <a:t>Use computer trade journals, reference books, and the Internet (including user groups and bulletin boards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Provide information on how others have solved similar problems, plus whether or not software packages exist to solve or even partially solve the problem.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2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using </a:t>
            </a:r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  <p:pic>
        <p:nvPicPr>
          <p:cNvPr id="5" name="Content Placeholder 4" descr="C10NT0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2" t="16409"/>
          <a:stretch>
            <a:fillRect/>
          </a:stretch>
        </p:blipFill>
        <p:spPr bwMode="auto">
          <a:xfrm>
            <a:off x="-68874" y="1916832"/>
            <a:ext cx="12028720" cy="3504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89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Questionnaires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 surveys through questionnaires, which are special-purpose documents that allow facts to be gathered from a large number of people while maintaining some control over their responses. </a:t>
            </a:r>
          </a:p>
          <a:p>
            <a:r>
              <a:rPr lang="en-US" dirty="0"/>
              <a:t>There are two types of questions, namely free-format and fixed-format.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3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using </a:t>
            </a:r>
            <a:r>
              <a:rPr lang="en-US" dirty="0" smtClean="0"/>
              <a:t>questionnaires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  <p:pic>
        <p:nvPicPr>
          <p:cNvPr id="5" name="Content Placeholder 4" descr="C10NT0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t="11964"/>
          <a:stretch>
            <a:fillRect/>
          </a:stretch>
        </p:blipFill>
        <p:spPr bwMode="auto">
          <a:xfrm>
            <a:off x="102599" y="1600200"/>
            <a:ext cx="11968477" cy="470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386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Fact-Finding Techniques – </a:t>
            </a:r>
            <a:br>
              <a:rPr lang="en-US" dirty="0"/>
            </a:br>
            <a:r>
              <a:rPr lang="en-US" dirty="0"/>
              <a:t>A Worked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68" y="1628800"/>
            <a:ext cx="6276169" cy="461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722" y="1628800"/>
            <a:ext cx="5970370" cy="459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37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Fact-Finding Techniques – </a:t>
            </a:r>
            <a:br>
              <a:rPr lang="en-US" dirty="0"/>
            </a:br>
            <a:r>
              <a:rPr lang="en-US" dirty="0"/>
              <a:t>A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8" y="1620755"/>
            <a:ext cx="5121275" cy="503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490" y="1555651"/>
            <a:ext cx="704850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27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fact-finding techniques are used in the database application lifecycle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types of facts collected in each stage of  the database application lifecycle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types of documentation produced in each stage of the database application lifecycle</a:t>
            </a:r>
            <a:r>
              <a:rPr lang="en-US" dirty="0" smtClean="0"/>
              <a:t>.</a:t>
            </a:r>
          </a:p>
          <a:p>
            <a:r>
              <a:rPr lang="en-US" dirty="0"/>
              <a:t>The most commonly used fact-finding techniques. </a:t>
            </a:r>
          </a:p>
          <a:p>
            <a:r>
              <a:rPr lang="en-US" dirty="0"/>
              <a:t>How to use each fact-finding technique and the advantages and disadvantages of each. </a:t>
            </a:r>
          </a:p>
          <a:p>
            <a:r>
              <a:rPr lang="en-US" dirty="0"/>
              <a:t>About a property rental company called </a:t>
            </a:r>
            <a:r>
              <a:rPr lang="en-US" dirty="0" err="1"/>
              <a:t>DreamHome</a:t>
            </a:r>
            <a:r>
              <a:rPr lang="en-US" dirty="0"/>
              <a:t>. </a:t>
            </a:r>
          </a:p>
          <a:p>
            <a:r>
              <a:rPr lang="en-US" dirty="0"/>
              <a:t>How to apply fact-finding techniques to the early stages of the database application lifecycle.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Fact-Finding Techniques – </a:t>
            </a:r>
            <a:br>
              <a:rPr lang="en-US" dirty="0"/>
            </a:br>
            <a:r>
              <a:rPr lang="en-US" dirty="0"/>
              <a:t>A Worked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" y="1600200"/>
            <a:ext cx="5403478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72" y="1457327"/>
            <a:ext cx="61722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51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Fact-Finding Techniques – </a:t>
            </a:r>
            <a:br>
              <a:rPr lang="en-US" dirty="0"/>
            </a:br>
            <a:r>
              <a:rPr lang="en-US" dirty="0"/>
              <a:t>A Worked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996" y="1568449"/>
            <a:ext cx="6912768" cy="514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62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Statement for </a:t>
            </a:r>
            <a:r>
              <a:rPr lang="en-US" i="1" dirty="0" err="1"/>
              <a:t>DreamHome</a:t>
            </a:r>
            <a:r>
              <a:rPr lang="en-US" dirty="0"/>
              <a:t> Database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22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4" y="1844824"/>
            <a:ext cx="12175082" cy="2300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20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Objectives for </a:t>
            </a:r>
            <a:r>
              <a:rPr lang="en-US" i="1" dirty="0" err="1"/>
              <a:t>DreamHome</a:t>
            </a:r>
            <a:r>
              <a:rPr lang="en-US" dirty="0"/>
              <a:t> Database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23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68" y="1600199"/>
            <a:ext cx="6480720" cy="52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634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Boundary for </a:t>
            </a:r>
            <a:r>
              <a:rPr lang="en-US" i="1" dirty="0" err="1"/>
              <a:t>DreamHome</a:t>
            </a:r>
            <a:r>
              <a:rPr lang="en-US" dirty="0"/>
              <a:t> Database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40" y="1600200"/>
            <a:ext cx="9868295" cy="502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3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6460974" cy="1325562"/>
          </a:xfrm>
        </p:spPr>
        <p:txBody>
          <a:bodyPr>
            <a:normAutofit fontScale="90000"/>
          </a:bodyPr>
          <a:lstStyle/>
          <a:p>
            <a:r>
              <a:rPr lang="en-US" dirty="0"/>
              <a:t>Major User Views for </a:t>
            </a:r>
            <a:r>
              <a:rPr lang="en-US" i="1" dirty="0" err="1"/>
              <a:t>DreamHome</a:t>
            </a:r>
            <a:r>
              <a:rPr lang="en-US" dirty="0"/>
              <a:t> Database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25</a:t>
            </a:fld>
            <a:endParaRPr lang="en-US"/>
          </a:p>
        </p:txBody>
      </p:sp>
      <p:pic>
        <p:nvPicPr>
          <p:cNvPr id="5" name="Content Placeholder 4" descr="C10NF1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8" r="15392"/>
          <a:stretch>
            <a:fillRect/>
          </a:stretch>
        </p:blipFill>
        <p:spPr bwMode="auto">
          <a:xfrm>
            <a:off x="7678588" y="24608"/>
            <a:ext cx="4392488" cy="671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1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Cross-reference of user views with main types of data used by each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26</a:t>
            </a:fld>
            <a:endParaRPr lang="en-US"/>
          </a:p>
        </p:txBody>
      </p:sp>
      <p:pic>
        <p:nvPicPr>
          <p:cNvPr id="5" name="Content Placeholder 4" descr="C10NT0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t="10690"/>
          <a:stretch>
            <a:fillRect/>
          </a:stretch>
        </p:blipFill>
        <p:spPr bwMode="auto">
          <a:xfrm>
            <a:off x="290986" y="1672209"/>
            <a:ext cx="11564066" cy="470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40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Fact-finding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critical to capture the necessary facts to build the required database application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These facts are captured using fact-finding techniques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formal process of using techniques such as interviews and questionnaires to collect facts about systems, requirements, and preferences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7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Fact-Finding Techniques Used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Fact-finding used throughout the database application lifecycle. Crucial to the early stages including database planning, system definition, and requirements collection and analysis stages.  </a:t>
            </a:r>
          </a:p>
          <a:p>
            <a:r>
              <a:rPr lang="en-US" dirty="0"/>
              <a:t>Enables developer to learn about the terminology, problems, opportunities, constraints, requirements, and priorities of the organization and the users of the system.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3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0218" y="2348880"/>
            <a:ext cx="5164834" cy="13255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 of data captured and documentation produced during the database application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4" descr="C10NT0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43" t="5826"/>
          <a:stretch>
            <a:fillRect/>
          </a:stretch>
        </p:blipFill>
        <p:spPr bwMode="auto">
          <a:xfrm>
            <a:off x="-98276" y="39178"/>
            <a:ext cx="5904656" cy="6856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27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Fact-Finding Techniques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developer normally uses several fact-finding techniques during a single database project including: </a:t>
            </a:r>
          </a:p>
          <a:p>
            <a:pPr lvl="1"/>
            <a:r>
              <a:rPr lang="en-US" dirty="0"/>
              <a:t>examining documentation</a:t>
            </a:r>
          </a:p>
          <a:p>
            <a:pPr lvl="1"/>
            <a:r>
              <a:rPr lang="en-US" dirty="0"/>
              <a:t>interviewing</a:t>
            </a:r>
          </a:p>
          <a:p>
            <a:pPr lvl="1"/>
            <a:r>
              <a:rPr lang="en-US" dirty="0"/>
              <a:t>observing the organization in operation</a:t>
            </a:r>
          </a:p>
          <a:p>
            <a:pPr lvl="1"/>
            <a:r>
              <a:rPr lang="en-US" dirty="0"/>
              <a:t>research</a:t>
            </a:r>
          </a:p>
          <a:p>
            <a:pPr lvl="1"/>
            <a:r>
              <a:rPr lang="en-US" dirty="0"/>
              <a:t>questionnaires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useful </a:t>
            </a:r>
          </a:p>
          <a:p>
            <a:pPr lvl="1"/>
            <a:r>
              <a:rPr lang="en-US" dirty="0"/>
              <a:t>to gain some insight as to how the need for a database arose. </a:t>
            </a:r>
          </a:p>
          <a:p>
            <a:pPr lvl="1"/>
            <a:r>
              <a:rPr lang="en-US" dirty="0"/>
              <a:t>to identify the part of the organization associated with the problem. </a:t>
            </a:r>
          </a:p>
          <a:p>
            <a:pPr lvl="1"/>
            <a:r>
              <a:rPr lang="en-US" dirty="0"/>
              <a:t>To understand the current system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8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types of documentation that should be </a:t>
            </a:r>
            <a:r>
              <a:rPr lang="en-US" dirty="0" smtClean="0"/>
              <a:t>examined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4" descr="C10NT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" t="9337"/>
          <a:stretch>
            <a:fillRect/>
          </a:stretch>
        </p:blipFill>
        <p:spPr bwMode="auto">
          <a:xfrm>
            <a:off x="1125860" y="1598660"/>
            <a:ext cx="9428025" cy="5142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77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commonly used, and normally most useful, fact-finding technique. Enables collection of information from individuals face-to-face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Objectives include finding out facts, verifying facts, clarifying facts, generating enthusiasm, getting the end-user involved, identifying requirements, and gathering ideas and opinions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1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1E6F4557335E4DBC5FD6985562397E" ma:contentTypeVersion="4" ma:contentTypeDescription="Create a new document." ma:contentTypeScope="" ma:versionID="217601e6ce8771a434facf2b5e193371">
  <xsd:schema xmlns:xsd="http://www.w3.org/2001/XMLSchema" xmlns:xs="http://www.w3.org/2001/XMLSchema" xmlns:p="http://schemas.microsoft.com/office/2006/metadata/properties" xmlns:ns2="b5664684-f907-437c-a0ba-1e3b6f42b45a" targetNamespace="http://schemas.microsoft.com/office/2006/metadata/properties" ma:root="true" ma:fieldsID="88dd8352fd9f54cce1e4560a41138e92" ns2:_="">
    <xsd:import namespace="b5664684-f907-437c-a0ba-1e3b6f42b4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664684-f907-437c-a0ba-1e3b6f42b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CDD4A8-B4F6-4FB2-9C67-ACFB4D808216}"/>
</file>

<file path=customXml/itemProps2.xml><?xml version="1.0" encoding="utf-8"?>
<ds:datastoreItem xmlns:ds="http://schemas.openxmlformats.org/officeDocument/2006/customXml" ds:itemID="{B30AE5B8-1FB7-4F3A-86D8-5A648A4C47CD}"/>
</file>

<file path=customXml/itemProps3.xml><?xml version="1.0" encoding="utf-8"?>
<ds:datastoreItem xmlns:ds="http://schemas.openxmlformats.org/officeDocument/2006/customXml" ds:itemID="{7AFC6AF3-C43E-4080-A237-FE6D87EFFC44}"/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642</Words>
  <Application>Microsoft Office PowerPoint</Application>
  <PresentationFormat>Custom</PresentationFormat>
  <Paragraphs>91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Century Gothic</vt:lpstr>
      <vt:lpstr>Continental World 16x9</vt:lpstr>
      <vt:lpstr>CSE 204 - INTRO TO Database Systems Database Analysis</vt:lpstr>
      <vt:lpstr>Outline</vt:lpstr>
      <vt:lpstr>Fact-finding techniques</vt:lpstr>
      <vt:lpstr>When Are Fact-Finding Techniques Used?</vt:lpstr>
      <vt:lpstr>Examples of data captured and documentation produced during the database application lifecycle</vt:lpstr>
      <vt:lpstr>Fact-Finding Techniques </vt:lpstr>
      <vt:lpstr>Examining documentation</vt:lpstr>
      <vt:lpstr>Examples of types of documentation that should be examined</vt:lpstr>
      <vt:lpstr>Interviewing </vt:lpstr>
      <vt:lpstr>Advantages and disadvantages of interviewing</vt:lpstr>
      <vt:lpstr>Interviewing </vt:lpstr>
      <vt:lpstr>Observing the Organization in Operation</vt:lpstr>
      <vt:lpstr>Advantages and disadvantages of using observation</vt:lpstr>
      <vt:lpstr>Research </vt:lpstr>
      <vt:lpstr>Advantages and disadvantages of using research</vt:lpstr>
      <vt:lpstr>Questionnaires</vt:lpstr>
      <vt:lpstr>Advantages and disadvantages of using questionnaires</vt:lpstr>
      <vt:lpstr>Using Fact-Finding Techniques –  A Worked Example</vt:lpstr>
      <vt:lpstr>Using Fact-Finding Techniques –  A Worked Example</vt:lpstr>
      <vt:lpstr>Using Fact-Finding Techniques –  A Worked Example</vt:lpstr>
      <vt:lpstr>Using Fact-Finding Techniques –  A Worked Example</vt:lpstr>
      <vt:lpstr>Mission Statement for DreamHome Database System</vt:lpstr>
      <vt:lpstr>Mission Objectives for DreamHome Database System</vt:lpstr>
      <vt:lpstr>System Boundary for DreamHome Database System</vt:lpstr>
      <vt:lpstr>Major User Views for DreamHome Database System</vt:lpstr>
      <vt:lpstr>Cross-reference of user views with main types of data used by each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2015-09-11T13:16:30Z</dcterms:created>
  <dcterms:modified xsi:type="dcterms:W3CDTF">2019-03-07T11:29:45Z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0x0101006C1E6F4557335E4DBC5FD6985562397E</vt:lpwstr>
  </property>
</Properties>
</file>