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60" d="100"/>
          <a:sy n="60" d="100"/>
        </p:scale>
        <p:origin x="408" y="4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25-Mar-19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25-Mar-19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Advanced Normalization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Boyce–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Violation of BCNF is quite rare. </a:t>
            </a:r>
          </a:p>
          <a:p>
            <a:r>
              <a:rPr lang="en-US" dirty="0"/>
              <a:t>The potential to violate BCNF may occur in a relation that:</a:t>
            </a:r>
          </a:p>
          <a:p>
            <a:pPr lvl="1"/>
            <a:r>
              <a:rPr lang="en-US" dirty="0"/>
              <a:t>contains two (or more) composite candidate keys;</a:t>
            </a:r>
          </a:p>
          <a:p>
            <a:pPr lvl="1"/>
            <a:r>
              <a:rPr lang="en-US" dirty="0"/>
              <a:t>the candidate keys overlap, that is have at least one attribute in common.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0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429813"/>
            <a:ext cx="6120680" cy="520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20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1557339"/>
            <a:ext cx="7704137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3703638"/>
            <a:ext cx="6607175" cy="262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336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5" descr="DS3-Figure 13-20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357" y="1484785"/>
            <a:ext cx="9009074" cy="4963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</a:t>
            </a:r>
            <a:r>
              <a:rPr lang="en-US" dirty="0"/>
              <a:t>of Normalization (UNF to BCNF)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  <p:pic>
        <p:nvPicPr>
          <p:cNvPr id="6" name="Content Placeholder 5" descr="DS3-Figure 13-2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012" y="1463759"/>
            <a:ext cx="7334200" cy="516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74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(4NF)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BCNF removes anomalies due to functional dependencies, another type of dependency called a multi-valued dependency (MVD) can also cause data redundancy. </a:t>
            </a:r>
          </a:p>
          <a:p>
            <a:r>
              <a:rPr lang="en-US" dirty="0"/>
              <a:t>Possible existence of multi-valued dependencies in a relation is due to 1NF and can result in data redundancy.</a:t>
            </a:r>
          </a:p>
          <a:p>
            <a:r>
              <a:rPr lang="en-US" dirty="0"/>
              <a:t>Multi-valued Dependency (MVD)</a:t>
            </a:r>
          </a:p>
          <a:p>
            <a:pPr lvl="1"/>
            <a:r>
              <a:rPr lang="en-US" dirty="0"/>
              <a:t>Dependency between attributes (for example, A, B, and C) in a relation, such that for each value of A there is a set of values for B and a set of values for C. However, the set of values for B and C are independent of each other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Normal Form (4NF)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MVD between attributes A, B, and C in a relation using the following notation: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−&gt;&gt; B 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−&gt;&gt; C </a:t>
            </a:r>
          </a:p>
          <a:p>
            <a:r>
              <a:rPr lang="en-US" dirty="0"/>
              <a:t>A multi-valued dependency can be further defined as being trivial or nontrivial.  </a:t>
            </a:r>
          </a:p>
          <a:p>
            <a:pPr marL="274320" lvl="1" indent="0">
              <a:buNone/>
            </a:pPr>
            <a:r>
              <a:rPr lang="en-US" dirty="0" smtClean="0"/>
              <a:t>A  </a:t>
            </a:r>
            <a:r>
              <a:rPr lang="en-US" dirty="0"/>
              <a:t>MVD  A −&gt;&gt; B  in relation R is defined as being trivial if (a) B is a subset of A or (b) A </a:t>
            </a:r>
            <a:r>
              <a:rPr lang="en-US" dirty="0" smtClean="0"/>
              <a:t>U </a:t>
            </a:r>
            <a:r>
              <a:rPr lang="en-US" dirty="0"/>
              <a:t>B = R.  </a:t>
            </a:r>
          </a:p>
          <a:p>
            <a:pPr marL="274320" lvl="1" indent="0">
              <a:buNone/>
            </a:pPr>
            <a:r>
              <a:rPr lang="en-US" dirty="0" smtClean="0"/>
              <a:t>A </a:t>
            </a:r>
            <a:r>
              <a:rPr lang="en-US" dirty="0"/>
              <a:t>MVD is defined as being nontrivial if neither (a) nor (b) are satisfied. </a:t>
            </a:r>
          </a:p>
          <a:p>
            <a:pPr marL="274320" lvl="1" indent="0">
              <a:buNone/>
            </a:pPr>
            <a:r>
              <a:rPr lang="en-US" dirty="0" smtClean="0"/>
              <a:t>A </a:t>
            </a:r>
            <a:r>
              <a:rPr lang="en-US" dirty="0"/>
              <a:t>trivial MVD does not specify a constraint on a relation, while a nontrivial MVD does specify a constraint. </a:t>
            </a:r>
          </a:p>
          <a:p>
            <a:r>
              <a:rPr lang="en-US" dirty="0"/>
              <a:t>Defined as a relation that is in Boyce-</a:t>
            </a:r>
            <a:r>
              <a:rPr lang="en-US" dirty="0" err="1"/>
              <a:t>Codd</a:t>
            </a:r>
            <a:r>
              <a:rPr lang="en-US" dirty="0"/>
              <a:t> Normal Form and contains no nontrivial multi-valued dependencies.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4NF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DS3-Figure 13-22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12" y="1676400"/>
            <a:ext cx="3581400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DS3-Figure 13-22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2" y="4343401"/>
            <a:ext cx="4724400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 rot="5400000" flipV="1">
            <a:off x="5446712" y="40767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3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Normal Form (5NF)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decompose into two relations must  have the lossless-join property, which ensures that no spurious tuples are generated when relations are reunited through  a natural join operation. </a:t>
            </a:r>
          </a:p>
          <a:p>
            <a:r>
              <a:rPr lang="en-US" dirty="0"/>
              <a:t>However, there are requirements to decompose a relation into more than two relations. Although rare, these cases are managed by join dependency and fifth normal form (5NF). </a:t>
            </a:r>
          </a:p>
          <a:p>
            <a:r>
              <a:rPr lang="en-US" dirty="0"/>
              <a:t>Defined as a relation that has no join dependency.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2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Content Placeholder 4" descr="DS3-Figure 13-2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462" y="1600201"/>
            <a:ext cx="7669242" cy="484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37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inference rules can identify a set of all functional dependencies for a relation. </a:t>
            </a:r>
          </a:p>
          <a:p>
            <a:r>
              <a:rPr lang="en-US" dirty="0"/>
              <a:t>How Inference rules called Armstrong’s axioms can identify a minimal set of useful functional dependencies from the set of all functional dependencies for a relation. </a:t>
            </a:r>
            <a:endParaRPr lang="en-US" dirty="0" smtClean="0"/>
          </a:p>
          <a:p>
            <a:r>
              <a:rPr lang="en-US" dirty="0"/>
              <a:t>Normal forms that go beyond Third Normal Form (3NF), which includes Boyce-</a:t>
            </a:r>
            <a:r>
              <a:rPr lang="en-US" dirty="0" err="1"/>
              <a:t>Codd</a:t>
            </a:r>
            <a:r>
              <a:rPr lang="en-US" dirty="0"/>
              <a:t> Normal Form (BCNF), Fourth Normal Form (4NF), and Fifth Normal Form (5NF). </a:t>
            </a:r>
          </a:p>
          <a:p>
            <a:r>
              <a:rPr lang="en-US" dirty="0"/>
              <a:t>How to identify Boyce–</a:t>
            </a:r>
            <a:r>
              <a:rPr lang="en-US" dirty="0" err="1"/>
              <a:t>Codd</a:t>
            </a:r>
            <a:r>
              <a:rPr lang="en-US" dirty="0"/>
              <a:t> Normal Form (BCNF). </a:t>
            </a:r>
          </a:p>
          <a:p>
            <a:r>
              <a:rPr lang="en-US" dirty="0"/>
              <a:t>How to represent attributes shown on a report as BCNF relations using normalization.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5NF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4" descr="DS3-Figure 13-2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1988840"/>
            <a:ext cx="1146919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931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Concept of multi-valued dependencies and Fourth Normal Form (4NF). </a:t>
            </a:r>
          </a:p>
          <a:p>
            <a:r>
              <a:rPr lang="en-US" dirty="0"/>
              <a:t>The problems associated with relations that break the rules of 4NF. </a:t>
            </a:r>
          </a:p>
          <a:p>
            <a:r>
              <a:rPr lang="en-US" dirty="0"/>
              <a:t>How to create 4NF relations from a relation, which breaks the rules of to 4NF. </a:t>
            </a:r>
            <a:endParaRPr lang="en-US" dirty="0" smtClean="0"/>
          </a:p>
          <a:p>
            <a:r>
              <a:rPr lang="en-US" dirty="0"/>
              <a:t>Concept of join dependency and Fifth Normal Form (5NF). </a:t>
            </a:r>
          </a:p>
          <a:p>
            <a:r>
              <a:rPr lang="en-US" dirty="0"/>
              <a:t>The problems associated with relations that break the rules of 5NF. </a:t>
            </a:r>
          </a:p>
          <a:p>
            <a:r>
              <a:rPr lang="en-US" dirty="0"/>
              <a:t>How to create 5NF relations from a relation, which breaks the rules of 5NF.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5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complete set of functional dependencies for a given relation can be very large. </a:t>
            </a:r>
          </a:p>
          <a:p>
            <a:r>
              <a:rPr lang="en-US" dirty="0"/>
              <a:t>Important to find an approach that can reduce the set to a manageable size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Rules for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identify a set of functional dependencies (represented as X) for a relation that is smaller than the complete set of functional dependencies (represented as Y) for that relation and has the property that every functional dependency in Y is implied by the functional dependencies in X</a:t>
            </a:r>
            <a:r>
              <a:rPr lang="en-US" dirty="0" smtClean="0"/>
              <a:t>.</a:t>
            </a:r>
          </a:p>
          <a:p>
            <a:r>
              <a:rPr lang="en-US" dirty="0"/>
              <a:t>The set of all functional dependencies that are implied by a given set of functional dependencies X is called the closure of X, written X+ . </a:t>
            </a:r>
          </a:p>
          <a:p>
            <a:r>
              <a:rPr lang="en-US" dirty="0"/>
              <a:t>A set of inference rules, called Armstrong’s axioms, specifies how new functional dependencies can be inferred from given ones.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8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Rules for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 A, B, and C be subsets of the attributes of the relation R. Armstrong’s axioms are as follows: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Reflexivity</a:t>
            </a:r>
            <a:endParaRPr lang="en-US" dirty="0"/>
          </a:p>
          <a:p>
            <a:pPr lvl="1"/>
            <a:r>
              <a:rPr lang="en-US" dirty="0"/>
              <a:t>If B is a subset of A, then A → B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Augmentation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B, then A,C → B,C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 smtClean="0"/>
              <a:t>Transitivity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B → C, then A → C</a:t>
            </a:r>
          </a:p>
          <a:p>
            <a:pPr marL="50292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Inference Rules for Functional </a:t>
            </a:r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Further rules can be derived from the first three rules that simplify the practical task of computing X+. Let D be another subset of the attributes of relation R, then:</a:t>
            </a:r>
          </a:p>
          <a:p>
            <a:pPr marL="502920" indent="-457200">
              <a:buFont typeface="+mj-lt"/>
              <a:buAutoNum type="arabicPeriod" startAt="4"/>
            </a:pPr>
            <a:r>
              <a:rPr lang="en-US" dirty="0" smtClean="0"/>
              <a:t>Self-determination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→ A</a:t>
            </a:r>
          </a:p>
          <a:p>
            <a:pPr marL="502920" indent="-457200">
              <a:buFont typeface="+mj-lt"/>
              <a:buAutoNum type="arabicPeriod" startAt="4"/>
            </a:pPr>
            <a:r>
              <a:rPr lang="en-US" dirty="0" smtClean="0"/>
              <a:t>Decomposition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B,C, then A → B and A → </a:t>
            </a:r>
            <a:r>
              <a:rPr lang="en-US" dirty="0" smtClean="0"/>
              <a:t>C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Union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A → C, then A → B,C</a:t>
            </a:r>
          </a:p>
          <a:p>
            <a:pPr marL="502920" indent="-457200">
              <a:buFont typeface="+mj-lt"/>
              <a:buAutoNum type="arabicPeriod" startAt="6"/>
            </a:pPr>
            <a:r>
              <a:rPr lang="en-US" dirty="0" smtClean="0"/>
              <a:t>Composition</a:t>
            </a:r>
            <a:endParaRPr lang="en-US" dirty="0"/>
          </a:p>
          <a:p>
            <a:pPr lvl="1"/>
            <a:r>
              <a:rPr lang="en-US" dirty="0" smtClean="0"/>
              <a:t>If </a:t>
            </a:r>
            <a:r>
              <a:rPr lang="en-US" dirty="0"/>
              <a:t>A → B and C → D then A,C → B,D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43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Sets of 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set of functional dependencies Y is covered by a set of functional dependencies X, if every functional dependency in Y is also in X+; that is, every dependency in Y can be inferred from 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set of functional dependencies X is minimal if it satisfies the following conditions:</a:t>
            </a:r>
          </a:p>
          <a:p>
            <a:pPr lvl="1"/>
            <a:r>
              <a:rPr lang="en-US" dirty="0"/>
              <a:t>Every dependency in X has a single attribute on its right-hand side.</a:t>
            </a:r>
          </a:p>
          <a:p>
            <a:r>
              <a:rPr lang="en-US" dirty="0"/>
              <a:t>We cannot replace any dependency A → B in X with dependency C → B, where C is a proper subset of A, and still have a set of dependencies that is equivalent to X.</a:t>
            </a:r>
          </a:p>
          <a:p>
            <a:r>
              <a:rPr lang="en-US" dirty="0"/>
              <a:t>We cannot remove any dependency from X and still have a set of dependencies that is equivalent to 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6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Boyce–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Based on functional dependencies that take into account all candidate keys in a relation, however BCNF also has additional constraints compared with the general definition of 3NF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Boyce–</a:t>
            </a:r>
            <a:r>
              <a:rPr lang="en-US" dirty="0" err="1"/>
              <a:t>Codd</a:t>
            </a:r>
            <a:r>
              <a:rPr lang="en-US" dirty="0"/>
              <a:t> normal form (BCNF)</a:t>
            </a:r>
          </a:p>
          <a:p>
            <a:pPr lvl="1"/>
            <a:r>
              <a:rPr lang="en-US" dirty="0"/>
              <a:t>A relation is in BCNF if and only if every determinant is a candidate key. </a:t>
            </a:r>
          </a:p>
          <a:p>
            <a:r>
              <a:rPr lang="en-US" dirty="0"/>
              <a:t>Difference between 3NF and BCNF is that for a functional dependency A </a:t>
            </a:r>
            <a:r>
              <a:rPr lang="en-US" dirty="0" smtClean="0"/>
              <a:t>-&gt; </a:t>
            </a:r>
            <a:r>
              <a:rPr lang="en-US" dirty="0"/>
              <a:t>B, 3NF allows this dependency in a relation if B is a primary-key attribute and A is not a candidate key. Whereas, BCNF insists that for this dependency to remain in a relation, A must be a candidate key. </a:t>
            </a:r>
          </a:p>
          <a:p>
            <a:pPr lvl="1"/>
            <a:r>
              <a:rPr lang="en-US" dirty="0"/>
              <a:t>Every relation in BCNF is also in 3NF. However, a relation in 3NF is not necessarily in BCNF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E6F4557335E4DBC5FD6985562397E" ma:contentTypeVersion="4" ma:contentTypeDescription="Create a new document." ma:contentTypeScope="" ma:versionID="217601e6ce8771a434facf2b5e19337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88dd8352fd9f54cce1e4560a41138e92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86011E-42D7-446E-B92F-F95B3CA49DAB}"/>
</file>

<file path=customXml/itemProps2.xml><?xml version="1.0" encoding="utf-8"?>
<ds:datastoreItem xmlns:ds="http://schemas.openxmlformats.org/officeDocument/2006/customXml" ds:itemID="{4219F5F6-AB61-499E-AE5B-513D69471C2D}"/>
</file>

<file path=customXml/itemProps3.xml><?xml version="1.0" encoding="utf-8"?>
<ds:datastoreItem xmlns:ds="http://schemas.openxmlformats.org/officeDocument/2006/customXml" ds:itemID="{BD91FFC3-E850-4A35-ACA9-539174C05D81}"/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1189</Words>
  <Application>Microsoft Office PowerPoint</Application>
  <PresentationFormat>Custom</PresentationFormat>
  <Paragraphs>105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Continental World 16x9</vt:lpstr>
      <vt:lpstr>CSE 204 - INTRO TO Database Systems Advanced Normalization</vt:lpstr>
      <vt:lpstr>Outline</vt:lpstr>
      <vt:lpstr>Outline</vt:lpstr>
      <vt:lpstr>More on Functional Dependencies</vt:lpstr>
      <vt:lpstr>Inference Rules for Functional Dependencies</vt:lpstr>
      <vt:lpstr>Inference Rules for Functional Dependencies</vt:lpstr>
      <vt:lpstr>Inference Rules for Functional Dependencies</vt:lpstr>
      <vt:lpstr>Minimal Sets of Functional Dependencies</vt:lpstr>
      <vt:lpstr>Boyce–Codd Normal Form (BCNF)</vt:lpstr>
      <vt:lpstr>Boyce–Codd Normal Form (BCNF)</vt:lpstr>
      <vt:lpstr>Review of Normalization (UNF to BCNF)</vt:lpstr>
      <vt:lpstr>Review of Normalization (UNF to BCNF)</vt:lpstr>
      <vt:lpstr>Review of Normalization (UNF to BCNF)</vt:lpstr>
      <vt:lpstr>Review of Normalization (UNF to BCNF)</vt:lpstr>
      <vt:lpstr>Fourth Normal Form (4NF) </vt:lpstr>
      <vt:lpstr>Fourth Normal Form (4NF) </vt:lpstr>
      <vt:lpstr>4NF - Example</vt:lpstr>
      <vt:lpstr>Fifth Normal Form (5NF)</vt:lpstr>
      <vt:lpstr>5NF - Example</vt:lpstr>
      <vt:lpstr>5NF - Example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2019-03-25T10:11:43Z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