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4" autoAdjust="0"/>
    <p:restoredTop sz="95274" autoAdjust="0"/>
  </p:normalViewPr>
  <p:slideViewPr>
    <p:cSldViewPr>
      <p:cViewPr varScale="1">
        <p:scale>
          <a:sx n="60" d="100"/>
          <a:sy n="60" d="100"/>
        </p:scale>
        <p:origin x="422" y="3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21-Mar-19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21-Mar-19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Physical </a:t>
            </a:r>
            <a:r>
              <a:rPr lang="en-US" dirty="0" smtClean="0"/>
              <a:t>Database </a:t>
            </a:r>
            <a:r>
              <a:rPr lang="en-US" dirty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DBDL for the </a:t>
            </a:r>
            <a:r>
              <a:rPr lang="en-US" dirty="0" err="1"/>
              <a:t>PropertyForRent</a:t>
            </a:r>
            <a:r>
              <a:rPr lang="en-US" dirty="0"/>
              <a:t> </a:t>
            </a:r>
            <a:r>
              <a:rPr lang="en-US" dirty="0" smtClean="0"/>
              <a:t>Relation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 descr="DS3-Figure 16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937419"/>
            <a:ext cx="6552728" cy="584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39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3.2  Design representation of derived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decide how to represent any derived data present in logical data model in target DBMS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Examine logical data model and data dictionary, and produce list of all derived attributes. </a:t>
            </a:r>
          </a:p>
          <a:p>
            <a:r>
              <a:rPr lang="en-US" dirty="0"/>
              <a:t>Derived attribute can be stored in database or calculated every time it is needed. </a:t>
            </a:r>
          </a:p>
          <a:p>
            <a:r>
              <a:rPr lang="en-US" dirty="0"/>
              <a:t>Option selected is based on:</a:t>
            </a:r>
          </a:p>
          <a:p>
            <a:pPr lvl="1"/>
            <a:r>
              <a:rPr lang="en-US" dirty="0"/>
              <a:t>additional cost to store the derived data and keep it consistent with operational data from which it is derived;</a:t>
            </a:r>
          </a:p>
          <a:p>
            <a:pPr lvl="1"/>
            <a:r>
              <a:rPr lang="en-US" dirty="0"/>
              <a:t>cost to calculate it each time it is required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Less expensive option is chosen subject to performance constraints.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PropertyforRent</a:t>
            </a:r>
            <a:r>
              <a:rPr lang="en-US" dirty="0"/>
              <a:t> Relation and Staff Relation with Derived Attribute </a:t>
            </a:r>
            <a:r>
              <a:rPr lang="en-US" dirty="0" err="1"/>
              <a:t>noOfProperties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 descr="DS3-Figure 16-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682329"/>
            <a:ext cx="8270304" cy="501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26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3.3  Design general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design the general constraints for target DBMS. </a:t>
            </a:r>
          </a:p>
          <a:p>
            <a:endParaRPr lang="en-US" dirty="0"/>
          </a:p>
          <a:p>
            <a:r>
              <a:rPr lang="en-US" dirty="0"/>
              <a:t>Some DBMS provide more facilities than others for defining enterprise constraints. Example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CHECK (NOT EXISTS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	GROUP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	HAVING COUNT(*) &gt; 100))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30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 Design File Organizations and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determine optimal file organizations to store the base relations and the indexes that are required to achieve acceptable performance; that is, the way in which relations and tuples will be held on secondary storage.  </a:t>
            </a:r>
          </a:p>
          <a:p>
            <a:r>
              <a:rPr lang="en-US" dirty="0"/>
              <a:t>Must understand the typical workload that database must support.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6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4.1  Analyze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understand the functionality of the transactions that will run on the database and to analyze the important transactions. </a:t>
            </a:r>
          </a:p>
          <a:p>
            <a:r>
              <a:rPr lang="en-US" dirty="0"/>
              <a:t>Attempt to identify performance criteria, such as:</a:t>
            </a:r>
          </a:p>
          <a:p>
            <a:pPr lvl="1"/>
            <a:r>
              <a:rPr lang="en-US" dirty="0"/>
              <a:t>transactions that run frequently and will have a significant impact on performance;</a:t>
            </a:r>
          </a:p>
          <a:p>
            <a:pPr lvl="1"/>
            <a:r>
              <a:rPr lang="en-US" dirty="0"/>
              <a:t>transactions that are critical to the business;</a:t>
            </a:r>
          </a:p>
          <a:p>
            <a:pPr lvl="1"/>
            <a:r>
              <a:rPr lang="en-US" dirty="0"/>
              <a:t>times during the day/week when there will be a high demand made on the database (called the peak load).</a:t>
            </a:r>
          </a:p>
          <a:p>
            <a:r>
              <a:rPr lang="en-US" dirty="0"/>
              <a:t>Use this information to identify the parts of the database that may cause performance problems. </a:t>
            </a:r>
          </a:p>
          <a:p>
            <a:r>
              <a:rPr lang="en-US" dirty="0"/>
              <a:t>Also need to know high-level functionality of the transactions, such as:</a:t>
            </a:r>
          </a:p>
          <a:p>
            <a:pPr lvl="1"/>
            <a:r>
              <a:rPr lang="en-US" dirty="0"/>
              <a:t>attributes that are updated; </a:t>
            </a:r>
          </a:p>
          <a:p>
            <a:pPr lvl="1"/>
            <a:r>
              <a:rPr lang="en-US" dirty="0"/>
              <a:t>search criteria used in a query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1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4.1  Analyze transactions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Often </a:t>
            </a:r>
            <a:r>
              <a:rPr lang="en-US" dirty="0"/>
              <a:t>not possible to analyze all transactions, so investigate most ‘important’ ones. </a:t>
            </a:r>
          </a:p>
          <a:p>
            <a:r>
              <a:rPr lang="en-US" dirty="0"/>
              <a:t>To help identify these can use:</a:t>
            </a:r>
          </a:p>
          <a:p>
            <a:pPr lvl="1"/>
            <a:r>
              <a:rPr lang="en-US" dirty="0"/>
              <a:t>transaction/relation cross-reference matrix, showing relations that each transaction accesses, and/or </a:t>
            </a:r>
          </a:p>
          <a:p>
            <a:pPr lvl="1"/>
            <a:r>
              <a:rPr lang="en-US" dirty="0"/>
              <a:t>transaction usage map, indicating which relations are potentially heavily used. </a:t>
            </a:r>
            <a:endParaRPr lang="en-US" dirty="0" smtClean="0"/>
          </a:p>
          <a:p>
            <a:r>
              <a:rPr lang="en-US" dirty="0"/>
              <a:t>To focus on areas that may be problematic</a:t>
            </a:r>
            <a:r>
              <a:rPr lang="en-US" dirty="0" smtClean="0"/>
              <a:t>: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Map </a:t>
            </a:r>
            <a:r>
              <a:rPr lang="en-US" dirty="0"/>
              <a:t>all transaction paths to relations</a:t>
            </a:r>
            <a:r>
              <a:rPr lang="en-US" dirty="0" smtClean="0"/>
              <a:t>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which relations are most frequently accessed by transactions</a:t>
            </a:r>
            <a:r>
              <a:rPr lang="en-US" dirty="0" smtClean="0"/>
              <a:t>.</a:t>
            </a:r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Analyze </a:t>
            </a:r>
            <a:r>
              <a:rPr lang="en-US" dirty="0"/>
              <a:t>the data usage of selected transactions that involve these relations.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0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Cross-referencing transactions and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5" descr="C17NT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5940" y="1571838"/>
            <a:ext cx="9125273" cy="5216510"/>
          </a:xfrm>
          <a:noFill/>
        </p:spPr>
      </p:pic>
    </p:spTree>
    <p:extLst>
      <p:ext uri="{BB962C8B-B14F-4D97-AF65-F5344CB8AC3E}">
        <p14:creationId xmlns:p14="http://schemas.microsoft.com/office/powerpoint/2010/main" val="8552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Usage Map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 descr="DS3-Figure 16-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53" y="1600199"/>
            <a:ext cx="9270632" cy="470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8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Transaction Analysis Form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8" descr="C17NF0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8108" y="974907"/>
            <a:ext cx="5256584" cy="5766461"/>
          </a:xfrm>
          <a:noFill/>
        </p:spPr>
      </p:pic>
    </p:spTree>
    <p:extLst>
      <p:ext uri="{BB962C8B-B14F-4D97-AF65-F5344CB8AC3E}">
        <p14:creationId xmlns:p14="http://schemas.microsoft.com/office/powerpoint/2010/main" val="175628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Purpose of physical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map the logical database design to a physical database design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base relations for target DBMS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general constraints for target DBMS.</a:t>
            </a:r>
          </a:p>
          <a:p>
            <a:r>
              <a:rPr lang="en-US" dirty="0"/>
              <a:t>How to select appropriate file organizations based on analysis of transactions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When to use secondary indexes to improve performance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estimate the size of the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user views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design security mechanisms to satisfy user requirements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4.2  Choose file organizations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determine an efficient file organization for each base relation. </a:t>
            </a:r>
          </a:p>
          <a:p>
            <a:r>
              <a:rPr lang="en-US" dirty="0"/>
              <a:t>File organizations include Heap, Hash, Indexed Sequential Access Method (ISAM), B+-Tree, and Clusters.</a:t>
            </a:r>
          </a:p>
          <a:p>
            <a:r>
              <a:rPr lang="en-US" dirty="0"/>
              <a:t>Some DBMSs may not allow selection of file organizations.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0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4.3  Choose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determine whether adding indexes will improve the performance of the system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One approach is to keep tuples unordered and create as many </a:t>
            </a:r>
            <a:r>
              <a:rPr lang="en-US" b="1" u="sng" dirty="0"/>
              <a:t>secondary indexes</a:t>
            </a:r>
            <a:r>
              <a:rPr lang="en-US" dirty="0"/>
              <a:t> as necessary. </a:t>
            </a:r>
          </a:p>
          <a:p>
            <a:r>
              <a:rPr lang="en-US" dirty="0"/>
              <a:t>Another approach is to order tuples in the relation by specifying a primary or clustering index. </a:t>
            </a:r>
          </a:p>
          <a:p>
            <a:r>
              <a:rPr lang="en-US" dirty="0"/>
              <a:t>In this case, choose the attribute for ordering or clustering the tuples as:</a:t>
            </a:r>
          </a:p>
          <a:p>
            <a:pPr lvl="1"/>
            <a:r>
              <a:rPr lang="en-US" dirty="0"/>
              <a:t>attribute that is used most often for join operations - this makes join operation more efficient, or</a:t>
            </a:r>
          </a:p>
          <a:p>
            <a:pPr lvl="1"/>
            <a:r>
              <a:rPr lang="en-US" dirty="0"/>
              <a:t>attribute that is used most often to access the tuples in a relation in order of that attribute.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4.3  Choose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ordering attribute chosen is key of relation, index will be a primary index; otherwise, index will be a clustering index.</a:t>
            </a:r>
          </a:p>
          <a:p>
            <a:r>
              <a:rPr lang="en-US" dirty="0"/>
              <a:t>Each relation can only have either a primary index or a clustering index.</a:t>
            </a:r>
          </a:p>
          <a:p>
            <a:r>
              <a:rPr lang="en-US" dirty="0"/>
              <a:t>Secondary indexes provide a mechanism for specifying an additional key for a base relation that can be used to retrieve data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4.3  Choose indexes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to balance overhead involved in maintenance and use of secondary indexes against performance improvement gained when retrieving data. </a:t>
            </a:r>
          </a:p>
          <a:p>
            <a:r>
              <a:rPr lang="en-US" dirty="0"/>
              <a:t>This includes:</a:t>
            </a:r>
          </a:p>
          <a:p>
            <a:pPr lvl="1"/>
            <a:r>
              <a:rPr lang="en-US" dirty="0"/>
              <a:t>adding an index record to every secondary index whenever tuple is inserted;</a:t>
            </a:r>
          </a:p>
          <a:p>
            <a:pPr lvl="1"/>
            <a:r>
              <a:rPr lang="en-US" dirty="0"/>
              <a:t>updating secondary index when corresponding tuple updated;</a:t>
            </a:r>
          </a:p>
          <a:p>
            <a:pPr lvl="1"/>
            <a:r>
              <a:rPr lang="en-US" dirty="0"/>
              <a:t>increase in disk space needed to store secondary index;</a:t>
            </a:r>
          </a:p>
          <a:p>
            <a:pPr lvl="1"/>
            <a:r>
              <a:rPr lang="en-US" dirty="0"/>
              <a:t>possible performance degradation during query optimization to consider all secondary indexes.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4.3  Choose indexes – Guidelines for choosing ‘wish-list’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dirty="0" smtClean="0"/>
              <a:t>Do </a:t>
            </a:r>
            <a:r>
              <a:rPr lang="en-US" dirty="0"/>
              <a:t>not index small relations.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Index </a:t>
            </a:r>
            <a:r>
              <a:rPr lang="en-US" dirty="0"/>
              <a:t>PK of a relation if it is not a key of the file organization.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secondary index to a FK if it is frequently accessed.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secondary index to any attribute heavily used as a secondary key.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secondary index on attributes involved in: selection or join criteria; ORDER BY; GROUP BY; and other operations involving sorting (such as UNION or DISTINCT).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4.3  Choose indexes – Guidelines for choosing ‘wish-list’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Add </a:t>
            </a:r>
            <a:r>
              <a:rPr lang="en-US" dirty="0"/>
              <a:t>secondary index on attributes involved in built-in functions.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Add </a:t>
            </a:r>
            <a:r>
              <a:rPr lang="en-US" dirty="0"/>
              <a:t>secondary index on attributes that could result in an index-only plan.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Avoid </a:t>
            </a:r>
            <a:r>
              <a:rPr lang="en-US" dirty="0"/>
              <a:t>indexing an attribute or relation that is frequently updated.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Avoid </a:t>
            </a:r>
            <a:r>
              <a:rPr lang="en-US" dirty="0"/>
              <a:t>indexing an attribute if the query will retrieve a significant proportion of the relation. 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Avoid </a:t>
            </a:r>
            <a:r>
              <a:rPr lang="en-US" dirty="0"/>
              <a:t>indexing attributes that consist of long character strings.</a:t>
            </a:r>
          </a:p>
          <a:p>
            <a:pPr marL="502920" indent="-4572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2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4.4  Estimate disk space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estimate the amount of disk space that will be required by the database.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5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 Design User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design the user views that were identified during the Requirements Collection and Analysis stage of the database system development lifecycle.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97868" y="2427982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Step 6  Design Security Measures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97868" y="3982144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 </a:t>
            </a:r>
            <a:r>
              <a:rPr lang="en-US" dirty="0"/>
              <a:t>design the security measures for the database as specified by the users. </a:t>
            </a:r>
          </a:p>
        </p:txBody>
      </p:sp>
    </p:spTree>
    <p:extLst>
      <p:ext uri="{BB962C8B-B14F-4D97-AF65-F5344CB8AC3E}">
        <p14:creationId xmlns:p14="http://schemas.microsoft.com/office/powerpoint/2010/main" val="16137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v. Physical Database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of information for physical design process includes logical data model and documentation that describes model. </a:t>
            </a:r>
          </a:p>
          <a:p>
            <a:r>
              <a:rPr lang="en-US" dirty="0"/>
              <a:t>Logical database design is concerned with the what, physical database design is concerned with the how.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producing a description of the implementation of the database on secondary storage. </a:t>
            </a:r>
          </a:p>
          <a:p>
            <a:r>
              <a:rPr lang="en-US" dirty="0"/>
              <a:t>It describes the base relations, file organizations, and indexes used to achieve efficient access to the data, and any associated integrity constraints and security measures.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62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Physical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  Translate logical data model for target DBMS</a:t>
            </a:r>
          </a:p>
          <a:p>
            <a:pPr lvl="1"/>
            <a:r>
              <a:rPr lang="en-US" dirty="0"/>
              <a:t>Step 3.1  Design base relations</a:t>
            </a:r>
          </a:p>
          <a:p>
            <a:pPr lvl="1"/>
            <a:r>
              <a:rPr lang="en-US" dirty="0"/>
              <a:t>Step 3.2  Design representation of derived data </a:t>
            </a:r>
          </a:p>
          <a:p>
            <a:pPr lvl="1"/>
            <a:r>
              <a:rPr lang="en-US" dirty="0"/>
              <a:t>Step 3.3  Design general constraints </a:t>
            </a:r>
          </a:p>
          <a:p>
            <a:r>
              <a:rPr lang="en-US" dirty="0"/>
              <a:t>Step 4  Design  file organizations and indexes</a:t>
            </a:r>
          </a:p>
          <a:p>
            <a:pPr lvl="1"/>
            <a:r>
              <a:rPr lang="en-US" dirty="0"/>
              <a:t>Step 4.1  Analyze transactions</a:t>
            </a:r>
          </a:p>
          <a:p>
            <a:pPr lvl="1"/>
            <a:r>
              <a:rPr lang="en-US" dirty="0"/>
              <a:t>Step 4.2  Choose file organizations</a:t>
            </a:r>
          </a:p>
          <a:p>
            <a:pPr lvl="1"/>
            <a:r>
              <a:rPr lang="en-US" dirty="0"/>
              <a:t>Step 4.3  Choose indexes</a:t>
            </a:r>
          </a:p>
          <a:p>
            <a:pPr lvl="1"/>
            <a:r>
              <a:rPr lang="en-US" dirty="0"/>
              <a:t>Step 4.4  Estimate disk space requirements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Physical Database Design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 Design user views</a:t>
            </a:r>
          </a:p>
          <a:p>
            <a:r>
              <a:rPr lang="en-US" dirty="0"/>
              <a:t>Step 6  Design security mechanisms</a:t>
            </a:r>
          </a:p>
          <a:p>
            <a:r>
              <a:rPr lang="en-US" dirty="0"/>
              <a:t>Step 7  Consider the introduction of controlled redundancy </a:t>
            </a:r>
          </a:p>
          <a:p>
            <a:r>
              <a:rPr lang="en-US" dirty="0"/>
              <a:t>Step 8  Monitor and tune operational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 Translate Logical Data Model for Target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produce a relational database schema from the logical data model that can be implemented in the target DBMS. </a:t>
            </a:r>
          </a:p>
          <a:p>
            <a:r>
              <a:rPr lang="en-US" dirty="0"/>
              <a:t>Need to know functionality of target DBMS such as how to create base relations and whether the system supports the definition of:</a:t>
            </a:r>
          </a:p>
          <a:p>
            <a:pPr lvl="1"/>
            <a:r>
              <a:rPr lang="en-US" dirty="0"/>
              <a:t>PKs, FKs, and AKs;</a:t>
            </a:r>
          </a:p>
          <a:p>
            <a:pPr lvl="1"/>
            <a:r>
              <a:rPr lang="en-US" dirty="0"/>
              <a:t>required data – i.e. whether system supports NOT NULL;</a:t>
            </a:r>
          </a:p>
          <a:p>
            <a:pPr lvl="1"/>
            <a:r>
              <a:rPr lang="en-US" dirty="0"/>
              <a:t>domains;</a:t>
            </a:r>
          </a:p>
          <a:p>
            <a:pPr lvl="1"/>
            <a:r>
              <a:rPr lang="en-US" dirty="0"/>
              <a:t>relational integrity constraints;</a:t>
            </a:r>
          </a:p>
          <a:p>
            <a:pPr lvl="1"/>
            <a:r>
              <a:rPr lang="en-US" dirty="0"/>
              <a:t>general constraints.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8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3.1  Design base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To </a:t>
            </a:r>
            <a:r>
              <a:rPr lang="en-US" dirty="0"/>
              <a:t>decide how to represent base relations identified in logical model in target DBMS. </a:t>
            </a:r>
          </a:p>
          <a:p>
            <a:r>
              <a:rPr lang="en-US" dirty="0"/>
              <a:t>For each relation, need to define:</a:t>
            </a:r>
          </a:p>
          <a:p>
            <a:pPr lvl="1"/>
            <a:r>
              <a:rPr lang="en-US" dirty="0"/>
              <a:t>the name of the relation;</a:t>
            </a:r>
          </a:p>
          <a:p>
            <a:pPr lvl="1"/>
            <a:r>
              <a:rPr lang="en-US" dirty="0"/>
              <a:t>a list of simple attributes in brackets;</a:t>
            </a:r>
          </a:p>
          <a:p>
            <a:pPr lvl="1"/>
            <a:r>
              <a:rPr lang="en-US" dirty="0"/>
              <a:t>the PK and, where appropriate, AKs and FKs.</a:t>
            </a:r>
          </a:p>
          <a:p>
            <a:pPr lvl="1"/>
            <a:r>
              <a:rPr lang="en-US" dirty="0"/>
              <a:t>referential integrity constraints for any FKs identified.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3.1  Design base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data dictionary, we have for each attribute:</a:t>
            </a:r>
          </a:p>
          <a:p>
            <a:pPr lvl="1"/>
            <a:r>
              <a:rPr lang="en-US" dirty="0"/>
              <a:t>its domain, consisting of a data type, length, and any constraints on the domain;</a:t>
            </a:r>
          </a:p>
          <a:p>
            <a:pPr lvl="1"/>
            <a:r>
              <a:rPr lang="en-US" dirty="0"/>
              <a:t>an optional default value for the attribute;</a:t>
            </a:r>
          </a:p>
          <a:p>
            <a:pPr lvl="1"/>
            <a:r>
              <a:rPr lang="en-US" dirty="0"/>
              <a:t>whether it can hold nulls;</a:t>
            </a:r>
          </a:p>
          <a:p>
            <a:pPr lvl="1"/>
            <a:r>
              <a:rPr lang="en-US" dirty="0"/>
              <a:t>whether it is derived, and if so, how it should be computed.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E6F4557335E4DBC5FD6985562397E" ma:contentTypeVersion="4" ma:contentTypeDescription="Create a new document." ma:contentTypeScope="" ma:versionID="217601e6ce8771a434facf2b5e19337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88dd8352fd9f54cce1e4560a41138e92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845B9EB-9909-4057-B9AC-5FAAF5297DF4}"/>
</file>

<file path=customXml/itemProps2.xml><?xml version="1.0" encoding="utf-8"?>
<ds:datastoreItem xmlns:ds="http://schemas.openxmlformats.org/officeDocument/2006/customXml" ds:itemID="{F8AD1287-EF7F-4862-84FC-6082A25BC89A}"/>
</file>

<file path=customXml/itemProps3.xml><?xml version="1.0" encoding="utf-8"?>
<ds:datastoreItem xmlns:ds="http://schemas.openxmlformats.org/officeDocument/2006/customXml" ds:itemID="{0F74ED69-AE3E-4412-BE58-B7633E2C3640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1437</Words>
  <Application>Microsoft Office PowerPoint</Application>
  <PresentationFormat>Custom</PresentationFormat>
  <Paragraphs>168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Lucida Console</vt:lpstr>
      <vt:lpstr>Continental World 16x9</vt:lpstr>
      <vt:lpstr>CSE 204 - INTRO TO Database Systems Physical Database Design</vt:lpstr>
      <vt:lpstr>Outline</vt:lpstr>
      <vt:lpstr>Logical v. Physical Database Design </vt:lpstr>
      <vt:lpstr>Physical Database Design</vt:lpstr>
      <vt:lpstr>Overview of Physical Database Design Methodology</vt:lpstr>
      <vt:lpstr>Overview of Physical Database Design Methodology</vt:lpstr>
      <vt:lpstr>Step 3  Translate Logical Data Model for Target DBMS</vt:lpstr>
      <vt:lpstr>Step 3.1  Design base relations</vt:lpstr>
      <vt:lpstr>Step 3.1  Design base relations</vt:lpstr>
      <vt:lpstr>DBDL for the PropertyForRent Relation</vt:lpstr>
      <vt:lpstr>Step 3.2  Design representation of derived data</vt:lpstr>
      <vt:lpstr>PropertyforRent Relation and Staff Relation with Derived Attribute noOfProperties </vt:lpstr>
      <vt:lpstr>Step 3.3  Design general constraints</vt:lpstr>
      <vt:lpstr>Step 4  Design File Organizations and Indexes</vt:lpstr>
      <vt:lpstr>Step 4.1  Analyze transactions </vt:lpstr>
      <vt:lpstr>Step 4.1  Analyze transactions </vt:lpstr>
      <vt:lpstr>Cross-referencing transactions and relations</vt:lpstr>
      <vt:lpstr>Example Transaction Usage Map </vt:lpstr>
      <vt:lpstr>Example Transaction Analysis Form </vt:lpstr>
      <vt:lpstr>Step 4.2  Choose file organizations </vt:lpstr>
      <vt:lpstr>Step 4.3  Choose indexes </vt:lpstr>
      <vt:lpstr>Step 4.3  Choose indexes </vt:lpstr>
      <vt:lpstr>Step 4.3  Choose indexes </vt:lpstr>
      <vt:lpstr>Step 4.3  Choose indexes – Guidelines for choosing ‘wish-list’</vt:lpstr>
      <vt:lpstr>Step 4.3  Choose indexes – Guidelines for choosing ‘wish-list’</vt:lpstr>
      <vt:lpstr>Step 4.4  Estimate disk space requirements</vt:lpstr>
      <vt:lpstr>Step 5  Design User Views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2019-03-21T09:32:47Z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