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5" r:id="rId6"/>
    <p:sldId id="276" r:id="rId7"/>
    <p:sldId id="277" r:id="rId8"/>
    <p:sldId id="297" r:id="rId9"/>
    <p:sldId id="279" r:id="rId10"/>
    <p:sldId id="293" r:id="rId11"/>
    <p:sldId id="281" r:id="rId12"/>
    <p:sldId id="282" r:id="rId13"/>
    <p:sldId id="283" r:id="rId14"/>
    <p:sldId id="285" r:id="rId15"/>
    <p:sldId id="294" r:id="rId16"/>
    <p:sldId id="295" r:id="rId17"/>
    <p:sldId id="296" r:id="rId18"/>
    <p:sldId id="286" r:id="rId19"/>
    <p:sldId id="292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5274" autoAdjust="0"/>
  </p:normalViewPr>
  <p:slideViewPr>
    <p:cSldViewPr>
      <p:cViewPr varScale="1">
        <p:scale>
          <a:sx n="74" d="100"/>
          <a:sy n="74" d="100"/>
        </p:scale>
        <p:origin x="-390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86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osephledet@akdeniz.edu.t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Apache%E2%80%93MySQL%E2%80%93PHP_packa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365/microsoft-teams/group-chat-softwa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 TO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get caught cheating, maximum possible action will be taken, including reporting the matter to the appropriate university authorities.</a:t>
            </a:r>
          </a:p>
          <a:p>
            <a:r>
              <a:rPr lang="en-US" dirty="0"/>
              <a:t>Please cooperate by doing your own work and not seeking inappropriate help from your classmates. </a:t>
            </a:r>
          </a:p>
          <a:p>
            <a:r>
              <a:rPr lang="en-US" dirty="0"/>
              <a:t>It is encouraged to discuss course topics and assignments amongst yourselves, as long as that discussion does not lead to an exchange of solutions.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3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332656"/>
            <a:ext cx="2356518" cy="1325562"/>
          </a:xfrm>
        </p:spPr>
        <p:txBody>
          <a:bodyPr/>
          <a:lstStyle/>
          <a:p>
            <a:r>
              <a:rPr lang="en-US" dirty="0"/>
              <a:t>Course Outline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508763"/>
              </p:ext>
            </p:extLst>
          </p:nvPr>
        </p:nvGraphicFramePr>
        <p:xfrm>
          <a:off x="2782044" y="44624"/>
          <a:ext cx="8889398" cy="67299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2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5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9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1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Chapter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Tentative Topics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2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Feb</a:t>
                      </a:r>
                      <a:r>
                        <a:rPr lang="tr-T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15/16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1, 4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Introduction, Relational Model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Feb 22/23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tr-T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1/02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6, 7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Advanced SQL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08/09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System Development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tr-T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5/16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</a:t>
                      </a:r>
                      <a:r>
                        <a:rPr lang="en-US" sz="24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8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tr-T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2/23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12, 13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Entity Relationship Model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29/30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13, 14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46875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E-R Model, Normalization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6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tr-T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5/06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Tentative Midterm Week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8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12/13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14, 15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Normalization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19/20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Conceptual Database Design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3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26/27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17, 18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Logical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Physical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tr-T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3/04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Ramazan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Bayram</a:t>
                      </a:r>
                      <a:r>
                        <a:rPr lang="tr-TR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ı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4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tr-T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0/11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Presentations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tr-T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7/18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 </a:t>
                      </a:r>
                      <a:r>
                        <a:rPr lang="tr-T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Presentations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24/25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 </a:t>
                      </a:r>
                      <a:r>
                        <a:rPr lang="tr-T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Presentations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Final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Review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4739241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0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need to email me, please</a:t>
            </a:r>
          </a:p>
          <a:p>
            <a:pPr lvl="1"/>
            <a:r>
              <a:rPr lang="en-US" dirty="0" smtClean="0"/>
              <a:t>Use my university email address (</a:t>
            </a:r>
            <a:r>
              <a:rPr lang="en-US" dirty="0" smtClean="0">
                <a:hlinkClick r:id="rId2"/>
              </a:rPr>
              <a:t>josephledet@akdeniz.edu.tr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Begin the subject line with “CSE 204” and include a brief (maximum of a few words) description of your comment or question</a:t>
            </a:r>
          </a:p>
          <a:p>
            <a:pPr lvl="2"/>
            <a:r>
              <a:rPr lang="en-US" dirty="0" smtClean="0"/>
              <a:t>CSE 204: Group Project</a:t>
            </a:r>
          </a:p>
          <a:p>
            <a:pPr lvl="2"/>
            <a:r>
              <a:rPr lang="en-US" dirty="0" smtClean="0"/>
              <a:t>CSE 204: Assignment 2</a:t>
            </a:r>
          </a:p>
          <a:p>
            <a:pPr lvl="2"/>
            <a:r>
              <a:rPr lang="en-US" dirty="0" smtClean="0"/>
              <a:t>CSE 204: Quiz 01</a:t>
            </a:r>
          </a:p>
          <a:p>
            <a:pPr lvl="1"/>
            <a:r>
              <a:rPr lang="en-US" dirty="0" smtClean="0"/>
              <a:t>I will do everything within my power to respond within 24 hours (business day)</a:t>
            </a:r>
          </a:p>
          <a:p>
            <a:pPr lvl="1"/>
            <a:r>
              <a:rPr lang="en-US" dirty="0" smtClean="0"/>
              <a:t>Make sure your question has not already been addressed in the course material (slides, announcements, etc.)</a:t>
            </a:r>
          </a:p>
          <a:p>
            <a:pPr lvl="1"/>
            <a:r>
              <a:rPr lang="en-US" b="1" u="sng" dirty="0" smtClean="0"/>
              <a:t>DO NOT USE</a:t>
            </a:r>
            <a:r>
              <a:rPr lang="en-US" dirty="0" smtClean="0"/>
              <a:t> Google Translate!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concerns about grading, contact me within a reasonable amount of time</a:t>
            </a:r>
          </a:p>
          <a:p>
            <a:r>
              <a:rPr lang="en-US" dirty="0" smtClean="0"/>
              <a:t>If you are asking to have a grade increased, have a valid reason why</a:t>
            </a:r>
          </a:p>
          <a:p>
            <a:pPr lvl="1"/>
            <a:r>
              <a:rPr lang="en-US" dirty="0" smtClean="0"/>
              <a:t>The solution does work, but maybe the grader did not understand completely</a:t>
            </a:r>
          </a:p>
          <a:p>
            <a:pPr lvl="1"/>
            <a:r>
              <a:rPr lang="en-US" dirty="0" smtClean="0"/>
              <a:t>The grader did not see a part of the solution on another page</a:t>
            </a:r>
          </a:p>
          <a:p>
            <a:pPr lvl="1"/>
            <a:r>
              <a:rPr lang="en-US" dirty="0" smtClean="0"/>
              <a:t>NOTE: I really, really, really want/need to pass this class is NOT a valid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a group (of 5) and an idea, have the group leader email me with the following</a:t>
            </a:r>
          </a:p>
          <a:p>
            <a:pPr lvl="1"/>
            <a:r>
              <a:rPr lang="en-US" dirty="0" smtClean="0"/>
              <a:t>Names of all group members (each member must be </a:t>
            </a:r>
            <a:r>
              <a:rPr lang="en-US" dirty="0" err="1" smtClean="0"/>
              <a:t>cc’ed</a:t>
            </a:r>
            <a:r>
              <a:rPr lang="en-US" dirty="0" smtClean="0"/>
              <a:t> in the email)</a:t>
            </a:r>
          </a:p>
          <a:p>
            <a:pPr lvl="1"/>
            <a:r>
              <a:rPr lang="en-US" dirty="0" smtClean="0"/>
              <a:t>Group project idea</a:t>
            </a:r>
          </a:p>
          <a:p>
            <a:pPr lvl="1"/>
            <a:r>
              <a:rPr lang="en-US" dirty="0" smtClean="0"/>
              <a:t>Include a bit about why you want to do this project</a:t>
            </a:r>
          </a:p>
          <a:p>
            <a:r>
              <a:rPr lang="en-US" dirty="0" smtClean="0"/>
              <a:t>Details to follow in later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up with the course.</a:t>
            </a:r>
          </a:p>
          <a:p>
            <a:r>
              <a:rPr lang="en-US" dirty="0"/>
              <a:t>When in doubt…ASK!</a:t>
            </a:r>
          </a:p>
          <a:p>
            <a:r>
              <a:rPr lang="en-US" dirty="0"/>
              <a:t>Attempting and failing is better than not attempting at all.</a:t>
            </a:r>
          </a:p>
          <a:p>
            <a:pPr lvl="1"/>
            <a:r>
              <a:rPr lang="en-US" dirty="0"/>
              <a:t>Partial credit is your friend!</a:t>
            </a:r>
          </a:p>
          <a:p>
            <a:r>
              <a:rPr lang="en-US" dirty="0"/>
              <a:t>How to get to Carnegie Hall?</a:t>
            </a:r>
          </a:p>
          <a:p>
            <a:pPr lvl="1"/>
            <a:r>
              <a:rPr lang="en-US" dirty="0"/>
              <a:t>Practice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</a:t>
            </a:r>
            <a:r>
              <a:rPr lang="en-US" dirty="0"/>
              <a:t>you have a class conflict or if you want to use a previous year’s quiz </a:t>
            </a:r>
            <a:r>
              <a:rPr lang="en-US" dirty="0" smtClean="0"/>
              <a:t>or </a:t>
            </a:r>
            <a:r>
              <a:rPr lang="en-US" smtClean="0"/>
              <a:t>group project grades</a:t>
            </a:r>
            <a:r>
              <a:rPr lang="en-US" dirty="0"/>
              <a:t>, we must be notified </a:t>
            </a:r>
            <a:r>
              <a:rPr lang="en-US" dirty="0" smtClean="0"/>
              <a:t>by email </a:t>
            </a:r>
            <a:r>
              <a:rPr lang="en-US" dirty="0"/>
              <a:t>no later than the end of the third class week (4-Mar-2022)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32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a tool for SQL or MySQL/PHP</a:t>
            </a:r>
          </a:p>
          <a:p>
            <a:pPr lvl="1"/>
            <a:r>
              <a:rPr lang="en-US" dirty="0">
                <a:hlinkClick r:id="rId2"/>
              </a:rPr>
              <a:t>https://en.wikipedia.org/wiki/List_of_Apache%E2%80%93MySQL%E2%80%93PHP_packages</a:t>
            </a:r>
            <a:endParaRPr lang="en-US" dirty="0"/>
          </a:p>
          <a:p>
            <a:r>
              <a:rPr lang="en-US" dirty="0"/>
              <a:t>Suggestions</a:t>
            </a:r>
          </a:p>
          <a:p>
            <a:pPr lvl="1"/>
            <a:r>
              <a:rPr lang="en-US" dirty="0" smtClean="0"/>
              <a:t>XAMPP</a:t>
            </a:r>
          </a:p>
          <a:p>
            <a:pPr lvl="1"/>
            <a:r>
              <a:rPr lang="en-US" dirty="0" smtClean="0"/>
              <a:t>ORACLE</a:t>
            </a:r>
            <a:endParaRPr lang="en-US" dirty="0"/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Microsoft Access</a:t>
            </a:r>
          </a:p>
          <a:p>
            <a:pPr lvl="2"/>
            <a:r>
              <a:rPr lang="en-US" dirty="0"/>
              <a:t>WAMP</a:t>
            </a:r>
          </a:p>
          <a:p>
            <a:pPr lvl="1"/>
            <a:r>
              <a:rPr lang="en-US" dirty="0"/>
              <a:t>Mac OSX</a:t>
            </a:r>
          </a:p>
          <a:p>
            <a:pPr lvl="2"/>
            <a:r>
              <a:rPr lang="en-US" dirty="0"/>
              <a:t>MAMP</a:t>
            </a:r>
          </a:p>
          <a:p>
            <a:pPr lvl="1"/>
            <a:r>
              <a:rPr lang="en-US" dirty="0"/>
              <a:t>Linux</a:t>
            </a:r>
          </a:p>
          <a:p>
            <a:pPr lvl="2"/>
            <a:r>
              <a:rPr lang="en-US" dirty="0"/>
              <a:t>LAMP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Room, Day, &amp; Time:</a:t>
            </a:r>
          </a:p>
          <a:p>
            <a:pPr lvl="1"/>
            <a:r>
              <a:rPr lang="en-US" dirty="0" smtClean="0"/>
              <a:t>AMFI 2</a:t>
            </a:r>
            <a:r>
              <a:rPr lang="tr-TR" dirty="0" smtClean="0"/>
              <a:t> – </a:t>
            </a:r>
            <a:r>
              <a:rPr lang="en-US" dirty="0" smtClean="0"/>
              <a:t>Tues</a:t>
            </a:r>
            <a:r>
              <a:rPr lang="tr-TR" dirty="0" smtClean="0"/>
              <a:t>day</a:t>
            </a:r>
            <a:r>
              <a:rPr lang="en-US" dirty="0"/>
              <a:t>/</a:t>
            </a:r>
            <a:r>
              <a:rPr lang="en-US" dirty="0" smtClean="0"/>
              <a:t>Wednesday 15:30</a:t>
            </a:r>
          </a:p>
          <a:p>
            <a:r>
              <a:rPr lang="en-US" dirty="0" smtClean="0"/>
              <a:t>Instructor</a:t>
            </a:r>
            <a:r>
              <a:rPr lang="en-US" dirty="0"/>
              <a:t>: Joseph LEDET</a:t>
            </a:r>
          </a:p>
          <a:p>
            <a:pPr lvl="1"/>
            <a:r>
              <a:rPr lang="en-US" dirty="0"/>
              <a:t>Office: Computer Engineering Building </a:t>
            </a:r>
            <a:r>
              <a:rPr lang="en-US" dirty="0" smtClean="0"/>
              <a:t>2nd </a:t>
            </a:r>
            <a:r>
              <a:rPr lang="en-US" dirty="0"/>
              <a:t>Floor</a:t>
            </a:r>
          </a:p>
          <a:p>
            <a:pPr lvl="1"/>
            <a:r>
              <a:rPr lang="en-US" dirty="0"/>
              <a:t>E-mail:</a:t>
            </a:r>
            <a:r>
              <a:rPr lang="tr-TR" dirty="0"/>
              <a:t> </a:t>
            </a:r>
            <a:r>
              <a:rPr lang="tr-TR" dirty="0" err="1"/>
              <a:t>josephledet@akdeniz.edu.tr</a:t>
            </a:r>
            <a:endParaRPr lang="en-US" u="sng" dirty="0"/>
          </a:p>
          <a:p>
            <a:pPr lvl="1"/>
            <a:r>
              <a:rPr lang="en-US" dirty="0"/>
              <a:t>Office Hours: Wednesday </a:t>
            </a:r>
            <a:r>
              <a:rPr lang="en-US" dirty="0" smtClean="0"/>
              <a:t>12:30 – 14:30 </a:t>
            </a:r>
            <a:r>
              <a:rPr lang="tr-TR" dirty="0" smtClean="0"/>
              <a:t>or </a:t>
            </a:r>
            <a:r>
              <a:rPr lang="tr-TR" dirty="0"/>
              <a:t>by </a:t>
            </a:r>
            <a:r>
              <a:rPr lang="tr-TR" dirty="0" smtClean="0"/>
              <a:t>appointment</a:t>
            </a:r>
            <a:endParaRPr lang="en-US" dirty="0" smtClean="0"/>
          </a:p>
          <a:p>
            <a:r>
              <a:rPr lang="en-US" dirty="0" smtClean="0"/>
              <a:t>Assistant</a:t>
            </a:r>
            <a:r>
              <a:rPr lang="en-US" dirty="0"/>
              <a:t>: </a:t>
            </a:r>
            <a:r>
              <a:rPr lang="en-US" dirty="0" err="1" smtClean="0"/>
              <a:t>Melih</a:t>
            </a:r>
            <a:r>
              <a:rPr lang="en-US" dirty="0" smtClean="0"/>
              <a:t> </a:t>
            </a:r>
            <a:r>
              <a:rPr lang="tr-TR" dirty="0"/>
              <a:t>Ö</a:t>
            </a:r>
            <a:r>
              <a:rPr lang="en-US" dirty="0" smtClean="0"/>
              <a:t>Z</a:t>
            </a:r>
            <a:endParaRPr lang="en-US" dirty="0"/>
          </a:p>
          <a:p>
            <a:pPr lvl="1"/>
            <a:r>
              <a:rPr lang="en-US" dirty="0"/>
              <a:t>Office: Computer Engineering Building 2nd Floor</a:t>
            </a:r>
          </a:p>
          <a:p>
            <a:pPr lvl="1"/>
            <a:r>
              <a:rPr lang="en-US" dirty="0"/>
              <a:t>E-mail:</a:t>
            </a:r>
            <a:r>
              <a:rPr lang="tr-TR" dirty="0"/>
              <a:t> </a:t>
            </a:r>
            <a:r>
              <a:rPr lang="en-US" dirty="0" err="1" smtClean="0"/>
              <a:t>melihoz</a:t>
            </a:r>
            <a:r>
              <a:rPr lang="tr-TR" dirty="0" smtClean="0"/>
              <a:t>@akdeniz.edu.tr</a:t>
            </a:r>
            <a:endParaRPr lang="en-US" u="sng" dirty="0"/>
          </a:p>
          <a:p>
            <a:pPr lvl="1"/>
            <a:r>
              <a:rPr lang="en-US" dirty="0"/>
              <a:t>Office Hours: </a:t>
            </a:r>
            <a:r>
              <a:rPr lang="en-US" dirty="0" smtClean="0"/>
              <a:t>Friday14:30 </a:t>
            </a:r>
            <a:r>
              <a:rPr lang="en-US" dirty="0"/>
              <a:t>– </a:t>
            </a:r>
            <a:r>
              <a:rPr lang="en-US" dirty="0" smtClean="0"/>
              <a:t>16:30 </a:t>
            </a:r>
            <a:r>
              <a:rPr lang="tr-TR" dirty="0"/>
              <a:t>or by appointment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1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introduces the fundamentals of database systems including relational data model, entity/relationship model, SQL, query optimization, integrity constraints,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en-US" dirty="0"/>
              <a:t>normalization. Upon successful completion of this course, students will be able to:</a:t>
            </a:r>
          </a:p>
          <a:p>
            <a:pPr lvl="1"/>
            <a:r>
              <a:rPr lang="en-US" dirty="0"/>
              <a:t>Understand DBMS and RDBMS</a:t>
            </a:r>
          </a:p>
          <a:p>
            <a:pPr lvl="1"/>
            <a:r>
              <a:rPr lang="en-US" dirty="0"/>
              <a:t>Explain the basic components of an E-R Model</a:t>
            </a:r>
          </a:p>
          <a:p>
            <a:pPr lvl="1"/>
            <a:r>
              <a:rPr lang="en-US" dirty="0"/>
              <a:t>Normalize a database</a:t>
            </a:r>
          </a:p>
          <a:p>
            <a:pPr lvl="1"/>
            <a:r>
              <a:rPr lang="en-US" dirty="0"/>
              <a:t>Obtain data from a database using SELECT SQL queries</a:t>
            </a:r>
          </a:p>
          <a:p>
            <a:pPr lvl="1"/>
            <a:r>
              <a:rPr lang="en-US" dirty="0"/>
              <a:t>Alter data in a database using UPDATE, DELETE, INSERT SQL queries</a:t>
            </a:r>
          </a:p>
          <a:p>
            <a:pPr lvl="1"/>
            <a:r>
              <a:rPr lang="en-US" dirty="0"/>
              <a:t>Design, create, and modify structure of a database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76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828800"/>
            <a:ext cx="6840760" cy="4343400"/>
          </a:xfrm>
        </p:spPr>
        <p:txBody>
          <a:bodyPr/>
          <a:lstStyle/>
          <a:p>
            <a:r>
              <a:rPr lang="en-US" dirty="0"/>
              <a:t>T. Connolly and C. </a:t>
            </a:r>
            <a:r>
              <a:rPr lang="en-US" dirty="0" err="1"/>
              <a:t>Begg</a:t>
            </a:r>
            <a:endParaRPr lang="en-US" dirty="0"/>
          </a:p>
          <a:p>
            <a:pPr marL="45720" indent="0">
              <a:buNone/>
            </a:pPr>
            <a:r>
              <a:rPr lang="en-US" i="1" dirty="0"/>
              <a:t>Database Systems: A Practical Approach to Design, Implementation, and Management, Global Edition.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Pearson (Intl), 2014.</a:t>
            </a:r>
          </a:p>
          <a:p>
            <a:pPr marL="45720" indent="0">
              <a:buNone/>
            </a:pPr>
            <a:r>
              <a:rPr lang="en-US" dirty="0"/>
              <a:t>ISBN-13: 9781292061184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4</a:t>
            </a:fld>
            <a:endParaRPr lang="tr-TR"/>
          </a:p>
        </p:txBody>
      </p:sp>
      <p:pic>
        <p:nvPicPr>
          <p:cNvPr id="1026" name="Picture 2" descr="http://www.pearson.ch/bild.aspx?id=97812920611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140" y="274638"/>
            <a:ext cx="4006467" cy="49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 INFORMATION</a:t>
            </a:r>
            <a:endParaRPr sz="4000" b="0" i="0" u="none" strike="noStrike" cap="non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 lecture slides, announcements, and homework will be available through Microsoft Teams. Make sure </a:t>
            </a:r>
            <a:r>
              <a:rPr lang="en-US" dirty="0" smtClean="0"/>
              <a:t>that you </a:t>
            </a:r>
            <a:r>
              <a:rPr lang="en-US" dirty="0"/>
              <a:t>have been added to the </a:t>
            </a:r>
            <a:r>
              <a:rPr lang="en-US" dirty="0" smtClean="0"/>
              <a:t>course </a:t>
            </a:r>
          </a:p>
          <a:p>
            <a:pPr marL="45720" indent="0">
              <a:buNone/>
            </a:pPr>
            <a:r>
              <a:rPr lang="en-US" b="1" dirty="0" smtClean="0"/>
              <a:t>22B_CSE 204_Database Management Systems_</a:t>
            </a:r>
            <a:r>
              <a:rPr lang="tr-TR" b="1" dirty="0" smtClean="0"/>
              <a:t>Ö</a:t>
            </a:r>
            <a:r>
              <a:rPr lang="en-US" b="1" dirty="0" smtClean="0"/>
              <a:t>_1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https://www.microsoft.com/en-us/microsoft-365/microsoft-teams/group-chat-software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dirty="0" smtClean="0"/>
              <a:t>responsibility to </a:t>
            </a:r>
            <a:r>
              <a:rPr lang="en-US" dirty="0"/>
              <a:t>check frequently for updates concerning </a:t>
            </a:r>
            <a:r>
              <a:rPr lang="en-US" dirty="0" smtClean="0"/>
              <a:t>this course.</a:t>
            </a:r>
          </a:p>
          <a:p>
            <a:r>
              <a:rPr lang="en-US" dirty="0"/>
              <a:t>You can install the mobile app (Android or IOS) to your phone so that you can </a:t>
            </a:r>
            <a:r>
              <a:rPr lang="en-US" dirty="0" smtClean="0"/>
              <a:t>get notifications </a:t>
            </a:r>
            <a:r>
              <a:rPr lang="en-US" dirty="0"/>
              <a:t>whenever an announcement is made</a:t>
            </a:r>
            <a:r>
              <a:rPr lang="en-US" dirty="0" smtClean="0"/>
              <a:t>.</a:t>
            </a:r>
          </a:p>
          <a:p>
            <a:pPr lvl="1"/>
            <a:endParaRPr b="0" i="0" u="none" strike="noStrike" cap="none" dirty="0" smtClean="0">
              <a:solidFill>
                <a:schemeClr val="dk1"/>
              </a:solidFill>
              <a:sym typeface="Century Gothic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31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297670"/>
              </p:ext>
            </p:extLst>
          </p:nvPr>
        </p:nvGraphicFramePr>
        <p:xfrm>
          <a:off x="1217613" y="1828800"/>
          <a:ext cx="6959283" cy="3154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7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36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3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36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en-US" sz="3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Assignments</a:t>
                      </a:r>
                      <a:r>
                        <a:rPr lang="en-US" sz="36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3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Quizzes</a:t>
                      </a:r>
                      <a:endParaRPr lang="en-US" sz="3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Midterm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&amp; Presentation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2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and class discussions are essential for the learning process</a:t>
            </a:r>
          </a:p>
          <a:p>
            <a:r>
              <a:rPr lang="en-US" dirty="0"/>
              <a:t>If you miss a class it is your responsibility to find out what was discussed in the class</a:t>
            </a:r>
          </a:p>
          <a:p>
            <a:pPr lvl="1"/>
            <a:r>
              <a:rPr lang="en-US" dirty="0"/>
              <a:t>Ask and answer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5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&amp; Projects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homework assignments are due by the date and time set by instructor as the deadline. You will lose 10% for each day they are late and homework submissions will not be accepted after two days.</a:t>
            </a:r>
          </a:p>
          <a:p>
            <a:r>
              <a:rPr lang="en-US" dirty="0"/>
              <a:t>A semester project </a:t>
            </a:r>
            <a:r>
              <a:rPr lang="en-US" dirty="0" smtClean="0"/>
              <a:t>will </a:t>
            </a:r>
            <a:r>
              <a:rPr lang="en-US" dirty="0"/>
              <a:t>be given. Details of this project will be </a:t>
            </a:r>
            <a:r>
              <a:rPr lang="en-US" dirty="0" smtClean="0"/>
              <a:t>discussed </a:t>
            </a:r>
            <a:r>
              <a:rPr lang="en-US" dirty="0"/>
              <a:t>by the </a:t>
            </a:r>
            <a:r>
              <a:rPr lang="en-US" dirty="0" smtClean="0"/>
              <a:t>third </a:t>
            </a:r>
            <a:r>
              <a:rPr lang="en-US" dirty="0"/>
              <a:t>week of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8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will be no make-up for any midterm unless a medical excuse is provided.</a:t>
            </a:r>
          </a:p>
          <a:p>
            <a:r>
              <a:rPr lang="en-US" dirty="0"/>
              <a:t>Final exam will be comprehensive and you will be responsible for all the topics covered during the semester.</a:t>
            </a:r>
          </a:p>
          <a:p>
            <a:pPr lvl="1"/>
            <a:r>
              <a:rPr lang="en-US" dirty="0"/>
              <a:t>There will be a final re-take exam after the letter grades are posted. This exam will be a replacement exam for your final exam score.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2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189611-AEFD-43F7-8EDC-C2B5954996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6ecf08-e426-43fe-9f5c-4b4c24de70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E91BE3-2C99-4DA0-BD05-B4910BC205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BB8E50-440B-4921-8026-1EB4A306366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1001</Words>
  <Application>Microsoft Office PowerPoint</Application>
  <PresentationFormat>Custom</PresentationFormat>
  <Paragraphs>182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Continental World 16x9</vt:lpstr>
      <vt:lpstr>CSE 204 INTRODUCTION TO Database Systems</vt:lpstr>
      <vt:lpstr>Course schedule</vt:lpstr>
      <vt:lpstr>Course Objectives</vt:lpstr>
      <vt:lpstr>Textbook</vt:lpstr>
      <vt:lpstr>COURSE INFORMATION</vt:lpstr>
      <vt:lpstr>Grading</vt:lpstr>
      <vt:lpstr>Attendance</vt:lpstr>
      <vt:lpstr>Homework &amp; Projects</vt:lpstr>
      <vt:lpstr>Examinations</vt:lpstr>
      <vt:lpstr>Academic integrity</vt:lpstr>
      <vt:lpstr>Course Outline</vt:lpstr>
      <vt:lpstr>Communication</vt:lpstr>
      <vt:lpstr>Communication</vt:lpstr>
      <vt:lpstr>Group Project</vt:lpstr>
      <vt:lpstr>Important Notes</vt:lpstr>
      <vt:lpstr>This week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2022-02-18T08:07:29Z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