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9"/>
  </p:notesMasterIdLst>
  <p:handoutMasterIdLst>
    <p:handoutMasterId r:id="rId30"/>
  </p:handoutMasterIdLst>
  <p:sldIdLst>
    <p:sldId id="256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79" d="100"/>
          <a:sy n="79" d="100"/>
        </p:scale>
        <p:origin x="106" y="26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2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13-Feb-20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13-Feb-20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dependence</a:t>
            </a:r>
          </a:p>
          <a:p>
            <a:pPr lvl="1"/>
            <a:r>
              <a:rPr lang="en-US" dirty="0"/>
              <a:t>File structure is defined in the program code.</a:t>
            </a:r>
          </a:p>
          <a:p>
            <a:r>
              <a:rPr lang="en-US" dirty="0"/>
              <a:t>Incompatible file formats</a:t>
            </a:r>
          </a:p>
          <a:p>
            <a:pPr lvl="1"/>
            <a:r>
              <a:rPr lang="en-US" dirty="0"/>
              <a:t>Programs are written in different languages, and so cannot easily access each other’s files.</a:t>
            </a:r>
          </a:p>
          <a:p>
            <a:r>
              <a:rPr lang="en-US" dirty="0"/>
              <a:t>Fixed Queries/Proliferation of application programs</a:t>
            </a:r>
          </a:p>
          <a:p>
            <a:pPr lvl="1"/>
            <a:r>
              <a:rPr lang="en-US" dirty="0"/>
              <a:t>Programs are written to satisfy particular functions.</a:t>
            </a:r>
          </a:p>
          <a:p>
            <a:pPr lvl="1"/>
            <a:r>
              <a:rPr lang="en-US" dirty="0"/>
              <a:t>Any new requirement needs a new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7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Arose because:</a:t>
            </a:r>
          </a:p>
          <a:p>
            <a:pPr lvl="1"/>
            <a:r>
              <a:rPr lang="en-US" dirty="0"/>
              <a:t>Definition of data was embedded in application programs, rather than being stored separately and independently.</a:t>
            </a:r>
          </a:p>
          <a:p>
            <a:pPr lvl="1"/>
            <a:r>
              <a:rPr lang="en-US" dirty="0"/>
              <a:t>No control over access and manipulation of data beyond that imposed by application programs.</a:t>
            </a:r>
          </a:p>
          <a:p>
            <a:r>
              <a:rPr lang="en-US" dirty="0"/>
              <a:t>Result: </a:t>
            </a:r>
          </a:p>
          <a:p>
            <a:pPr lvl="1"/>
            <a:r>
              <a:rPr lang="en-US" dirty="0"/>
              <a:t>the database and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collection of logically related data (and a description of this data), designed to meet the information needs of an organization.</a:t>
            </a:r>
          </a:p>
          <a:p>
            <a:r>
              <a:rPr lang="en-US" dirty="0"/>
              <a:t>System catalog (metadata) provides description of  data to enable program–data independence.</a:t>
            </a:r>
          </a:p>
          <a:p>
            <a:r>
              <a:rPr lang="en-US" dirty="0"/>
              <a:t>Logically related data comprises entities, attributes, and relationships of an organization’s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software system that enables users to define, create, maintain, and control access to the database.</a:t>
            </a:r>
          </a:p>
          <a:p>
            <a:r>
              <a:rPr lang="en-US" dirty="0"/>
              <a:t>(Database) application program: a computer program that interacts with database by issuing an appropriate request (SQL statement) to the DBMS.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 (DBMS)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6" descr="C01NF0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9917" y="1505547"/>
            <a:ext cx="8844846" cy="4942879"/>
          </a:xfrm>
          <a:noFill/>
        </p:spPr>
      </p:pic>
    </p:spTree>
    <p:extLst>
      <p:ext uri="{BB962C8B-B14F-4D97-AF65-F5344CB8AC3E}">
        <p14:creationId xmlns:p14="http://schemas.microsoft.com/office/powerpoint/2010/main" val="38791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definition language (DDL).</a:t>
            </a:r>
          </a:p>
          <a:p>
            <a:pPr lvl="1"/>
            <a:r>
              <a:rPr lang="en-US" dirty="0"/>
              <a:t>Permits specification of data types, structures and any data constraints.  </a:t>
            </a:r>
          </a:p>
          <a:p>
            <a:pPr lvl="1"/>
            <a:r>
              <a:rPr lang="en-US" dirty="0"/>
              <a:t>All specifications are stored in the database.</a:t>
            </a:r>
          </a:p>
          <a:p>
            <a:r>
              <a:rPr lang="en-US" dirty="0"/>
              <a:t>Data manipulation language (DML).</a:t>
            </a:r>
          </a:p>
          <a:p>
            <a:pPr lvl="1"/>
            <a:r>
              <a:rPr lang="en-US" dirty="0"/>
              <a:t>General enquiry facility (query language) of the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8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Controlled access to database may include:</a:t>
            </a:r>
          </a:p>
          <a:p>
            <a:pPr lvl="1"/>
            <a:r>
              <a:rPr lang="en-US" dirty="0"/>
              <a:t>a security system</a:t>
            </a:r>
          </a:p>
          <a:p>
            <a:pPr lvl="1"/>
            <a:r>
              <a:rPr lang="en-US" dirty="0"/>
              <a:t>an integrity system</a:t>
            </a:r>
          </a:p>
          <a:p>
            <a:pPr lvl="1"/>
            <a:r>
              <a:rPr lang="en-US" dirty="0"/>
              <a:t>a concurrency control system</a:t>
            </a:r>
          </a:p>
          <a:p>
            <a:pPr lvl="1"/>
            <a:r>
              <a:rPr lang="en-US" dirty="0"/>
              <a:t>a recovery control system</a:t>
            </a:r>
          </a:p>
          <a:p>
            <a:pPr lvl="1"/>
            <a:r>
              <a:rPr lang="en-US" dirty="0"/>
              <a:t>a user-accessible catalog.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4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each user to have his or her own view of the database.</a:t>
            </a:r>
          </a:p>
          <a:p>
            <a:r>
              <a:rPr lang="en-US" dirty="0"/>
              <a:t>A view is essentially some subset of the database. 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complexity</a:t>
            </a:r>
          </a:p>
          <a:p>
            <a:r>
              <a:rPr lang="en-US" dirty="0"/>
              <a:t>Provide a level of security</a:t>
            </a:r>
          </a:p>
          <a:p>
            <a:r>
              <a:rPr lang="en-US" dirty="0"/>
              <a:t>Provide a mechanism to customize the appearance of the database</a:t>
            </a:r>
          </a:p>
          <a:p>
            <a:r>
              <a:rPr lang="en-US" dirty="0"/>
              <a:t>Present a consistent, unchanging picture of the structure of the database, even if the underlying database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7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2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6494" y="2564904"/>
            <a:ext cx="11760568" cy="2452643"/>
          </a:xfrm>
        </p:spPr>
      </p:pic>
    </p:spTree>
    <p:extLst>
      <p:ext uri="{BB962C8B-B14F-4D97-AF65-F5344CB8AC3E}">
        <p14:creationId xmlns:p14="http://schemas.microsoft.com/office/powerpoint/2010/main" val="326562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common uses of database systems.</a:t>
            </a:r>
          </a:p>
          <a:p>
            <a:r>
              <a:rPr lang="en-US" dirty="0"/>
              <a:t>Characteristics of file-based systems.</a:t>
            </a:r>
          </a:p>
          <a:p>
            <a:r>
              <a:rPr lang="en-US" dirty="0"/>
              <a:t>Problems with file-based approach.</a:t>
            </a:r>
          </a:p>
          <a:p>
            <a:r>
              <a:rPr lang="en-US" dirty="0"/>
              <a:t>Meaning of the term database.</a:t>
            </a:r>
          </a:p>
          <a:p>
            <a:r>
              <a:rPr lang="en-US" dirty="0"/>
              <a:t>Meaning of the term Database Management System (DBMS).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DBMS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Can range from a PC to a network of computers.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DBMS, operating system, network software (if necessary) and also the application programs.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Used by the organization and a description of this data called the schema.</a:t>
            </a:r>
          </a:p>
          <a:p>
            <a:r>
              <a:rPr lang="en-US" dirty="0"/>
              <a:t>Procedures</a:t>
            </a:r>
          </a:p>
          <a:p>
            <a:pPr lvl="1"/>
            <a:r>
              <a:rPr lang="en-US" dirty="0"/>
              <a:t>Instructions and rules that should be applied to the design and use of the database and DBMS.</a:t>
            </a:r>
          </a:p>
          <a:p>
            <a:r>
              <a:rPr lang="en-US" dirty="0"/>
              <a:t>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in the Database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Administrator (DA)</a:t>
            </a:r>
          </a:p>
          <a:p>
            <a:r>
              <a:rPr lang="en-US" dirty="0"/>
              <a:t>Database Administrator (DBA)</a:t>
            </a:r>
          </a:p>
          <a:p>
            <a:r>
              <a:rPr lang="en-US" dirty="0"/>
              <a:t>Database Designers (Logical and Physical)</a:t>
            </a:r>
          </a:p>
          <a:p>
            <a:r>
              <a:rPr lang="en-US" dirty="0"/>
              <a:t>Application Programmers</a:t>
            </a:r>
          </a:p>
          <a:p>
            <a:r>
              <a:rPr lang="en-US" dirty="0"/>
              <a:t>End Users (naive and sophisticated)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5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Database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First-generation </a:t>
            </a:r>
          </a:p>
          <a:p>
            <a:pPr lvl="1"/>
            <a:r>
              <a:rPr lang="en-US" dirty="0"/>
              <a:t>Hierarchical and Network</a:t>
            </a:r>
          </a:p>
          <a:p>
            <a:r>
              <a:rPr lang="en-US" dirty="0"/>
              <a:t>Second generation</a:t>
            </a:r>
          </a:p>
          <a:p>
            <a:pPr lvl="1"/>
            <a:r>
              <a:rPr lang="en-US" dirty="0"/>
              <a:t>Relational</a:t>
            </a:r>
          </a:p>
          <a:p>
            <a:r>
              <a:rPr lang="en-US" dirty="0"/>
              <a:t>Third generation</a:t>
            </a:r>
          </a:p>
          <a:p>
            <a:pPr lvl="1"/>
            <a:r>
              <a:rPr lang="en-US" dirty="0"/>
              <a:t>Object-Relational</a:t>
            </a:r>
          </a:p>
          <a:p>
            <a:pPr lvl="1"/>
            <a:r>
              <a:rPr lang="en-US" dirty="0"/>
              <a:t>Object-Oriented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4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of data redundancy</a:t>
            </a:r>
          </a:p>
          <a:p>
            <a:r>
              <a:rPr lang="en-US" dirty="0"/>
              <a:t>Data consistency</a:t>
            </a:r>
          </a:p>
          <a:p>
            <a:r>
              <a:rPr lang="en-US" dirty="0"/>
              <a:t>More information from the same amount of data</a:t>
            </a:r>
          </a:p>
          <a:p>
            <a:r>
              <a:rPr lang="en-US" dirty="0"/>
              <a:t>Sharing of data</a:t>
            </a:r>
          </a:p>
          <a:p>
            <a:r>
              <a:rPr lang="en-US" dirty="0"/>
              <a:t>Improved data integrity</a:t>
            </a:r>
          </a:p>
          <a:p>
            <a:r>
              <a:rPr lang="en-US" dirty="0"/>
              <a:t>Improved security</a:t>
            </a:r>
          </a:p>
          <a:p>
            <a:r>
              <a:rPr lang="en-US" dirty="0"/>
              <a:t>Enforcement of standards</a:t>
            </a:r>
          </a:p>
          <a:p>
            <a:r>
              <a:rPr lang="en-US" dirty="0"/>
              <a:t>Economy of 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Balance conflicting requirements</a:t>
            </a:r>
          </a:p>
          <a:p>
            <a:r>
              <a:rPr lang="en-US" dirty="0"/>
              <a:t>Improved data accessibility and responsiveness</a:t>
            </a:r>
          </a:p>
          <a:p>
            <a:r>
              <a:rPr lang="en-US" dirty="0"/>
              <a:t>Increased productivity</a:t>
            </a:r>
          </a:p>
          <a:p>
            <a:r>
              <a:rPr lang="en-US" dirty="0"/>
              <a:t>Improved maintenance through data independence</a:t>
            </a:r>
          </a:p>
          <a:p>
            <a:r>
              <a:rPr lang="en-US" dirty="0"/>
              <a:t>Increased concurrency</a:t>
            </a:r>
          </a:p>
          <a:p>
            <a:r>
              <a:rPr lang="en-US" dirty="0"/>
              <a:t>Improved backup and recovery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DBMSs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Cost of DBMS</a:t>
            </a:r>
          </a:p>
          <a:p>
            <a:r>
              <a:rPr lang="en-US" dirty="0"/>
              <a:t>Additional hardware costs</a:t>
            </a:r>
          </a:p>
          <a:p>
            <a:r>
              <a:rPr lang="en-US" dirty="0"/>
              <a:t>Cost of conversion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Higher impact of a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6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a Database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</a:t>
            </a:r>
          </a:p>
          <a:p>
            <a:r>
              <a:rPr lang="en-US" dirty="0"/>
              <a:t>Homework</a:t>
            </a:r>
          </a:p>
          <a:p>
            <a:pPr lvl="1"/>
            <a:r>
              <a:rPr lang="en-US" dirty="0"/>
              <a:t>Analyze a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functions of a DBMS.</a:t>
            </a:r>
          </a:p>
          <a:p>
            <a:r>
              <a:rPr lang="en-US" dirty="0"/>
              <a:t>Major components of the DBMS environment.</a:t>
            </a:r>
          </a:p>
          <a:p>
            <a:r>
              <a:rPr lang="en-US" dirty="0"/>
              <a:t>Personnel involved in the DBMS environment.</a:t>
            </a:r>
          </a:p>
          <a:p>
            <a:r>
              <a:rPr lang="en-US" dirty="0"/>
              <a:t>History of the development of DBMSs.</a:t>
            </a:r>
          </a:p>
          <a:p>
            <a:r>
              <a:rPr lang="en-US" dirty="0"/>
              <a:t>Advantages and disadvantages of DBMSs.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8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Database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Purchases from the supermarket</a:t>
            </a:r>
          </a:p>
          <a:p>
            <a:r>
              <a:rPr lang="en-US" dirty="0"/>
              <a:t>Purchases using your credit card </a:t>
            </a:r>
          </a:p>
          <a:p>
            <a:r>
              <a:rPr lang="en-US" dirty="0"/>
              <a:t>Booking a holiday at the travel agents </a:t>
            </a:r>
          </a:p>
          <a:p>
            <a:r>
              <a:rPr lang="en-US" dirty="0"/>
              <a:t>Using the local library </a:t>
            </a:r>
          </a:p>
          <a:p>
            <a:r>
              <a:rPr lang="en-US" dirty="0"/>
              <a:t>Taking out insurance </a:t>
            </a:r>
          </a:p>
          <a:p>
            <a:r>
              <a:rPr lang="en-US" dirty="0"/>
              <a:t>Renting a video</a:t>
            </a:r>
          </a:p>
          <a:p>
            <a:r>
              <a:rPr lang="en-US" dirty="0"/>
              <a:t>Using the Internet </a:t>
            </a:r>
          </a:p>
          <a:p>
            <a:r>
              <a:rPr lang="en-US" dirty="0"/>
              <a:t>Studying at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7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application programs that perform services for the end users (e.g. reports).  </a:t>
            </a:r>
          </a:p>
          <a:p>
            <a:r>
              <a:rPr lang="en-US" dirty="0"/>
              <a:t>Each program defines and manages its own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1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068" y="1606845"/>
            <a:ext cx="6496996" cy="50225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021" y="1577609"/>
            <a:ext cx="7093244" cy="48708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File-Based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36409" y="1621632"/>
            <a:ext cx="5433333" cy="3165016"/>
          </a:xfrm>
          <a:prstGeom prst="rect">
            <a:avLst/>
          </a:prstGeom>
        </p:spPr>
      </p:pic>
      <p:pic>
        <p:nvPicPr>
          <p:cNvPr id="6" name="Picture 9" descr="DS3-Figure 01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2036" y="4854575"/>
            <a:ext cx="6183215" cy="15259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9861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File-Based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Separation and isolation of data</a:t>
            </a:r>
          </a:p>
          <a:p>
            <a:pPr lvl="1"/>
            <a:r>
              <a:rPr lang="en-US" dirty="0"/>
              <a:t>Each program maintains its own set of data.</a:t>
            </a:r>
          </a:p>
          <a:p>
            <a:pPr lvl="1"/>
            <a:r>
              <a:rPr lang="en-US" dirty="0"/>
              <a:t>Users of one program may be unaware of potentially useful data held by other programs.</a:t>
            </a:r>
          </a:p>
          <a:p>
            <a:r>
              <a:rPr lang="en-US" dirty="0"/>
              <a:t>Duplication of data</a:t>
            </a:r>
          </a:p>
          <a:p>
            <a:pPr lvl="1"/>
            <a:r>
              <a:rPr lang="en-US" dirty="0"/>
              <a:t>Same data is held by different programs.</a:t>
            </a:r>
          </a:p>
          <a:p>
            <a:pPr lvl="1"/>
            <a:r>
              <a:rPr lang="en-US" dirty="0"/>
              <a:t>Wasted space and potentially different values and/or different formats for the same item.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08F0FFE9AE4B4A92A9A0DDC3BB8057" ma:contentTypeVersion="2" ma:contentTypeDescription="Create a new document." ma:contentTypeScope="" ma:versionID="3a30e29ccd112bb53202c20662ece566">
  <xsd:schema xmlns:xsd="http://www.w3.org/2001/XMLSchema" xmlns:xs="http://www.w3.org/2001/XMLSchema" xmlns:p="http://schemas.microsoft.com/office/2006/metadata/properties" xmlns:ns2="426ecf08-e426-43fe-9f5c-4b4c24de70dd" targetNamespace="http://schemas.microsoft.com/office/2006/metadata/properties" ma:root="true" ma:fieldsID="c791804b585eea21741add535ae16155" ns2:_="">
    <xsd:import namespace="426ecf08-e426-43fe-9f5c-4b4c24de70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6ecf08-e426-43fe-9f5c-4b4c24de7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22FECE-2287-49BE-A27F-768CF5FD22F8}"/>
</file>

<file path=customXml/itemProps2.xml><?xml version="1.0" encoding="utf-8"?>
<ds:datastoreItem xmlns:ds="http://schemas.openxmlformats.org/officeDocument/2006/customXml" ds:itemID="{F264B65A-D5DB-4CA8-8FF8-BE491D30669D}"/>
</file>

<file path=customXml/itemProps3.xml><?xml version="1.0" encoding="utf-8"?>
<ds:datastoreItem xmlns:ds="http://schemas.openxmlformats.org/officeDocument/2006/customXml" ds:itemID="{AAD5900E-06B6-4AA7-8C90-7EEA41BE2EA8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797</Words>
  <Application>Microsoft Office PowerPoint</Application>
  <PresentationFormat>Custom</PresentationFormat>
  <Paragraphs>161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Century Gothic</vt:lpstr>
      <vt:lpstr>Continental World 16x9</vt:lpstr>
      <vt:lpstr>CSE 204 - INTRO TO Database Systems Introduction</vt:lpstr>
      <vt:lpstr>Objectives</vt:lpstr>
      <vt:lpstr>Objectives</vt:lpstr>
      <vt:lpstr>Examples of Database Applications</vt:lpstr>
      <vt:lpstr>File-Based Systems</vt:lpstr>
      <vt:lpstr>File-Based Processing</vt:lpstr>
      <vt:lpstr>File-Based Processing</vt:lpstr>
      <vt:lpstr>File-Based Processing</vt:lpstr>
      <vt:lpstr>Limitations of File-Based Approach</vt:lpstr>
      <vt:lpstr>Limitations of File-Based Approach</vt:lpstr>
      <vt:lpstr>Database Approach</vt:lpstr>
      <vt:lpstr>Database</vt:lpstr>
      <vt:lpstr>Database Management System (DBMS)</vt:lpstr>
      <vt:lpstr>Database Management System (DBMS)</vt:lpstr>
      <vt:lpstr>Database Approach</vt:lpstr>
      <vt:lpstr>Database Approach</vt:lpstr>
      <vt:lpstr>Views</vt:lpstr>
      <vt:lpstr>Views - Benefits</vt:lpstr>
      <vt:lpstr>Components of DBMS Environment</vt:lpstr>
      <vt:lpstr>Components of DBMS Environment</vt:lpstr>
      <vt:lpstr>Roles in the Database Environment</vt:lpstr>
      <vt:lpstr>History of Database Systems</vt:lpstr>
      <vt:lpstr>Advantages of DBMSs</vt:lpstr>
      <vt:lpstr>Advantages of DBMSs</vt:lpstr>
      <vt:lpstr>Disadvantages of DBMSs</vt:lpstr>
      <vt:lpstr>Understanding a Database System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2020-02-13T11:53:10Z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0x010100F908F0FFE9AE4B4A92A9A0DDC3BB8057</vt:lpwstr>
  </property>
</Properties>
</file>