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88" d="100"/>
          <a:sy n="88" d="100"/>
        </p:scale>
        <p:origin x="283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17-Feb-20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17-Feb-20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sets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with Cartesian Product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; </a:t>
            </a:r>
          </a:p>
          <a:p>
            <a:pPr marL="45720" indent="0">
              <a:buNone/>
            </a:pPr>
            <a:r>
              <a:rPr lang="en-US" dirty="0" smtClean="0"/>
              <a:t>e.g.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{1, 3}	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{2, 4}	 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{5, 6}</a:t>
            </a:r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{(1,2,5), (1,2,6), (1,4,5), (1,4,6),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dirty="0"/>
              <a:t>3,2,5), (3,2,6), (3,4,5), (3,4,6)} </a:t>
            </a:r>
          </a:p>
          <a:p>
            <a:r>
              <a:rPr lang="en-US" dirty="0"/>
              <a:t>Any subset of these ordered triples is a relation.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Cartesian product of </a:t>
            </a:r>
            <a:r>
              <a:rPr lang="en-US" i="1" dirty="0"/>
              <a:t>n</a:t>
            </a:r>
            <a:r>
              <a:rPr lang="en-US" dirty="0"/>
              <a:t> sets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is: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. . . X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 </a:t>
            </a:r>
            <a:r>
              <a:rPr lang="en-US" dirty="0"/>
              <a:t>= {(d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| d</a:t>
            </a:r>
            <a:r>
              <a:rPr lang="en-US" baseline="-25000" dirty="0"/>
              <a:t>1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}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usually </a:t>
            </a:r>
            <a:r>
              <a:rPr lang="en-US" dirty="0"/>
              <a:t>written as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 </a:t>
            </a:r>
            <a:r>
              <a:rPr lang="en-US" dirty="0"/>
              <a:t>n</a:t>
            </a:r>
          </a:p>
          <a:p>
            <a:pPr marL="4572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X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  <a:p>
            <a:r>
              <a:rPr lang="en-US" dirty="0"/>
              <a:t>Any set of n-tuples from this Cartesian product is a relation on the n sets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schema</a:t>
            </a:r>
          </a:p>
          <a:p>
            <a:pPr lvl="1"/>
            <a:r>
              <a:rPr lang="en-US" dirty="0"/>
              <a:t>Named relation defined by a set of attribute and domain name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schema</a:t>
            </a:r>
          </a:p>
          <a:p>
            <a:pPr lvl="1"/>
            <a:r>
              <a:rPr lang="en-US" dirty="0"/>
              <a:t>Set of relation schemas, each with a distinct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name is distinct from all other relation names in relational schema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cell of relation contains exactly one atomic (single)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attribute has a distinct 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Values of an attribute are all from the same domain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tuple is distinct; there are no duplicate tuples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attributes has no significance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tuples has no significance, theoretically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An attribute, or set of attributes, that uniquely identifies a tuple within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Candidate Key</a:t>
            </a:r>
          </a:p>
          <a:p>
            <a:pPr lvl="1"/>
            <a:r>
              <a:rPr lang="en-US" dirty="0" err="1"/>
              <a:t>Superkey</a:t>
            </a:r>
            <a:r>
              <a:rPr lang="en-US" dirty="0"/>
              <a:t> (K) such that no proper subset is a </a:t>
            </a:r>
            <a:r>
              <a:rPr lang="en-US" dirty="0" err="1"/>
              <a:t>superkey</a:t>
            </a:r>
            <a:r>
              <a:rPr lang="en-US" dirty="0"/>
              <a:t> within the relation. </a:t>
            </a:r>
          </a:p>
          <a:p>
            <a:pPr lvl="1"/>
            <a:r>
              <a:rPr lang="en-US" dirty="0"/>
              <a:t>In each tuple of R, values of K uniquely identify that tuple (uniqueness).</a:t>
            </a:r>
          </a:p>
          <a:p>
            <a:pPr lvl="1"/>
            <a:r>
              <a:rPr lang="en-US" dirty="0"/>
              <a:t>No proper subset of K has the uniqueness property (irreducibility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Candidate key selected to identify tuples uniquely within 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Alternate Keys</a:t>
            </a:r>
          </a:p>
          <a:p>
            <a:pPr lvl="1"/>
            <a:r>
              <a:rPr lang="en-US" dirty="0"/>
              <a:t>Candidate keys that are not selected to be primary key. 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Attribute, or set of attributes, within one relation that matches candidate key of some (possibly same) relation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Represents value for an attribute that is currently unknown or not applicable for tuple.</a:t>
            </a:r>
          </a:p>
          <a:p>
            <a:pPr lvl="1"/>
            <a:r>
              <a:rPr lang="en-US" dirty="0"/>
              <a:t>Deals with incomplete or exceptional data.</a:t>
            </a:r>
          </a:p>
          <a:p>
            <a:pPr lvl="1"/>
            <a:r>
              <a:rPr lang="en-US" dirty="0"/>
              <a:t>Represents the absence of a value and is not the same as zero or spaces, which are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Integrity</a:t>
            </a:r>
          </a:p>
          <a:p>
            <a:pPr lvl="1"/>
            <a:r>
              <a:rPr lang="en-US" dirty="0"/>
              <a:t>In a base relation, no attribute of a primary key can be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Referential Integrity</a:t>
            </a:r>
          </a:p>
          <a:p>
            <a:pPr lvl="1"/>
            <a:r>
              <a:rPr lang="en-US" dirty="0"/>
              <a:t>If foreign key exists in a relation, either foreign key value must match a candidate key value of some tuple in its home relation or foreign key value must be wholly 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  <a:p>
            <a:pPr lvl="1"/>
            <a:r>
              <a:rPr lang="en-US" dirty="0"/>
              <a:t>Additional rules specified by users or database administrators that define or constrain some aspect of the enterprise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 of relational model.</a:t>
            </a:r>
          </a:p>
          <a:p>
            <a:r>
              <a:rPr lang="en-US" dirty="0"/>
              <a:t>How tables are used to represent data.</a:t>
            </a:r>
          </a:p>
          <a:p>
            <a:r>
              <a:rPr lang="en-US" dirty="0"/>
              <a:t>Connection between mathematical relations and relations in the relational model.</a:t>
            </a:r>
          </a:p>
          <a:p>
            <a:r>
              <a:rPr lang="en-US" dirty="0"/>
              <a:t>Properties of database relations.</a:t>
            </a:r>
          </a:p>
          <a:p>
            <a:r>
              <a:rPr lang="en-US" dirty="0"/>
              <a:t>How to identify CK, PK, and FKs.</a:t>
            </a:r>
          </a:p>
          <a:p>
            <a:r>
              <a:rPr lang="en-US" dirty="0"/>
              <a:t>Meaning of entity integrity and referential integrity.</a:t>
            </a:r>
          </a:p>
          <a:p>
            <a:r>
              <a:rPr lang="en-US" dirty="0"/>
              <a:t>Purpose and advantages of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Relation</a:t>
            </a:r>
          </a:p>
          <a:p>
            <a:pPr lvl="1"/>
            <a:r>
              <a:rPr lang="en-US" dirty="0"/>
              <a:t>Named relation corresponding to an entity in conceptual schema, whose tuples are physically stored in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Dynamic result of one or more relational operations operating on base relations to produce another relation.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relation that does not necessarily actually exist in the database but is produced upon request, at time of request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Views are dynamic, meaning that changes made to base relations that affect view attributes are immediately reflected in the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powerful and flexible security mechanism by hiding parts of database from certain users. </a:t>
            </a:r>
          </a:p>
          <a:p>
            <a:r>
              <a:rPr lang="en-US" dirty="0"/>
              <a:t>Permits users to access data in a customized way, so that same data can be seen by different users in different ways, at same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simplify complex operations on base relations.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updates to a base relation should be immediately reflected in all views that reference that base relation. </a:t>
            </a:r>
          </a:p>
          <a:p>
            <a:r>
              <a:rPr lang="en-US" dirty="0"/>
              <a:t>If view is updated, underlying base relation should reflect change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restrictions on types of modifications that can be made through views:</a:t>
            </a:r>
          </a:p>
          <a:p>
            <a:r>
              <a:rPr lang="en-US" dirty="0"/>
              <a:t>Updates are allowed if query involves a single base relation and contains a candidate key of base relation.</a:t>
            </a:r>
          </a:p>
          <a:p>
            <a:r>
              <a:rPr lang="en-US" dirty="0"/>
              <a:t>Updates are not allowed involving multiple base relations.</a:t>
            </a:r>
          </a:p>
          <a:p>
            <a:r>
              <a:rPr lang="en-US" dirty="0"/>
              <a:t>Updates are not allowed involving aggregation or grouping operations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 views are defined as:</a:t>
            </a:r>
          </a:p>
          <a:p>
            <a:pPr lvl="1"/>
            <a:r>
              <a:rPr lang="en-US" dirty="0"/>
              <a:t>theoretically not updateable;</a:t>
            </a:r>
          </a:p>
          <a:p>
            <a:pPr lvl="1"/>
            <a:r>
              <a:rPr lang="en-US" dirty="0"/>
              <a:t>theoretically updateable;</a:t>
            </a:r>
          </a:p>
          <a:p>
            <a:pPr lvl="1"/>
            <a:r>
              <a:rPr lang="en-US" dirty="0"/>
              <a:t>partially updateable.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a table with columns and rows.</a:t>
            </a:r>
          </a:p>
          <a:p>
            <a:pPr lvl="1"/>
            <a:r>
              <a:rPr lang="en-US" dirty="0"/>
              <a:t>Only applies to logical structure of the database, not the physical structure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Attribute is a named column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Domain is the set of allowable values for one or more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row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Degree is the number of attributes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Cardinality is the number of tuples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is a collection of normalized relations with distinct relation names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 Branch and Staff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03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2084" y="1565001"/>
            <a:ext cx="5616624" cy="5204216"/>
          </a:xfrm>
          <a:noFill/>
        </p:spPr>
      </p:pic>
    </p:spTree>
    <p:extLst>
      <p:ext uri="{BB962C8B-B14F-4D97-AF65-F5344CB8AC3E}">
        <p14:creationId xmlns:p14="http://schemas.microsoft.com/office/powerpoint/2010/main" val="11243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Attribute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C03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56" y="1700808"/>
            <a:ext cx="12108297" cy="4608512"/>
          </a:xfrm>
          <a:noFill/>
        </p:spPr>
      </p:pic>
    </p:spTree>
    <p:extLst>
      <p:ext uri="{BB962C8B-B14F-4D97-AF65-F5344CB8AC3E}">
        <p14:creationId xmlns:p14="http://schemas.microsoft.com/office/powerpoint/2010/main" val="38025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Terminology for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8" descr="C03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111" y="1988840"/>
            <a:ext cx="11789957" cy="4029935"/>
          </a:xfrm>
          <a:noFill/>
        </p:spPr>
      </p:pic>
    </p:spTree>
    <p:extLst>
      <p:ext uri="{BB962C8B-B14F-4D97-AF65-F5344CB8AC3E}">
        <p14:creationId xmlns:p14="http://schemas.microsoft.com/office/powerpoint/2010/main" val="13832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two sets, D</a:t>
            </a:r>
            <a:r>
              <a:rPr lang="en-US" baseline="-25000" dirty="0"/>
              <a:t>1</a:t>
            </a:r>
            <a:r>
              <a:rPr lang="en-US" dirty="0"/>
              <a:t> &amp; D</a:t>
            </a:r>
            <a:r>
              <a:rPr lang="en-US" baseline="-25000" dirty="0"/>
              <a:t>2</a:t>
            </a:r>
            <a:r>
              <a:rPr lang="en-US" dirty="0"/>
              <a:t>, where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= {2, 4} and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{1, 3, 5}. </a:t>
            </a:r>
          </a:p>
          <a:p>
            <a:r>
              <a:rPr lang="en-US" dirty="0"/>
              <a:t>Cartesian product, 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is set of all ordered pairs, where first element is member of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element is member of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{(2, 1), (2, 3), (2, 5), (4, 1), (4, 3), (4, 5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/>
              <a:t>Alternative way is to find all combinations of elements with first from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from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of Cartesian product is a relation; e.g.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{(2, 1), (4, 1)}</a:t>
            </a:r>
          </a:p>
          <a:p>
            <a:r>
              <a:rPr lang="en-US" dirty="0"/>
              <a:t>May specify which pairs are in relation using some condition for selection; e.g.</a:t>
            </a:r>
          </a:p>
          <a:p>
            <a:pPr lvl="1"/>
            <a:r>
              <a:rPr lang="en-US" dirty="0"/>
              <a:t>second element is 1: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{(x, y) | x </a:t>
            </a:r>
            <a:r>
              <a:rPr lang="en-US" dirty="0" smtClean="0"/>
              <a:t>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y = 1}</a:t>
            </a:r>
          </a:p>
          <a:p>
            <a:pPr lvl="1"/>
            <a:r>
              <a:rPr lang="en-US" dirty="0"/>
              <a:t>first element is always twice the second:</a:t>
            </a:r>
          </a:p>
          <a:p>
            <a:pPr marL="274320" lvl="1" indent="0">
              <a:buNone/>
            </a:pPr>
            <a:r>
              <a:rPr lang="en-US" dirty="0" smtClean="0"/>
              <a:t>	S </a:t>
            </a:r>
            <a:r>
              <a:rPr lang="en-US" dirty="0"/>
              <a:t>= {(x, y) | x 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x = 2y}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6800A3-BCBE-4F16-94EE-F6F7A8302D2A}"/>
</file>

<file path=customXml/itemProps2.xml><?xml version="1.0" encoding="utf-8"?>
<ds:datastoreItem xmlns:ds="http://schemas.openxmlformats.org/officeDocument/2006/customXml" ds:itemID="{DF843075-B6F4-425D-8BEB-4B52796220D6}"/>
</file>

<file path=customXml/itemProps3.xml><?xml version="1.0" encoding="utf-8"?>
<ds:datastoreItem xmlns:ds="http://schemas.openxmlformats.org/officeDocument/2006/customXml" ds:itemID="{A182F829-214B-41E6-8FC1-6FDAD9E8D5C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962</Words>
  <Application>Microsoft Office PowerPoint</Application>
  <PresentationFormat>Custom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World 16x9</vt:lpstr>
      <vt:lpstr>CSE 204 - INTRO TO Database Systems Relational Model</vt:lpstr>
      <vt:lpstr>Outline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2020-02-17T11:33:59Z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