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09.xml" ContentType="application/vnd.openxmlformats-officedocument.presentationml.slide+xml"/>
  <Override PartName="/ppt/slides/slide108.xml" ContentType="application/vnd.openxmlformats-officedocument.presentationml.slide+xml"/>
  <Override PartName="/ppt/slides/slide37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2"/>
  </p:notesMasterIdLst>
  <p:handoutMasterIdLst>
    <p:handoutMasterId r:id="rId1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88" d="100"/>
          <a:sy n="88" d="100"/>
        </p:scale>
        <p:origin x="283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handoutMaster" Target="handoutMasters/handoutMaster1.xml"/><Relationship Id="rId118" Type="http://schemas.openxmlformats.org/officeDocument/2006/relationships/customXml" Target="../customXml/item2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presProps" Target="presProps.xml"/><Relationship Id="rId119" Type="http://schemas.openxmlformats.org/officeDocument/2006/relationships/customXml" Target="../customXml/item3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24-Feb-20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24-Feb-20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statement consists of reserved words and user-defined words.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Reserved </a:t>
            </a:r>
            <a:r>
              <a:rPr lang="en-US" dirty="0"/>
              <a:t>words are a fixed part of SQL and must be spelt exactly as required and cannot be split across lines.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User-defined words are made up by user and represent names of various database objects such as relations, columns, views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Insert…select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</a:t>
            </a:r>
            <a:r>
              <a:rPr lang="en-US" dirty="0"/>
              <a:t>form of INSERT allows multiple rows to be copied from one or more tables to another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INSERT </a:t>
            </a:r>
            <a:r>
              <a:rPr lang="en-US" dirty="0">
                <a:latin typeface="Lucida Console" panose="020B0609040504020204" pitchFamily="49" charset="0"/>
              </a:rPr>
              <a:t>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37 </a:t>
            </a:r>
            <a:r>
              <a:rPr lang="en-US" dirty="0"/>
              <a:t>– </a:t>
            </a:r>
            <a:r>
              <a:rPr lang="en-US" dirty="0" smtClean="0"/>
              <a:t>Insert …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</a:t>
            </a:r>
            <a:r>
              <a:rPr lang="en-US" dirty="0"/>
              <a:t>there is a table </a:t>
            </a:r>
            <a:r>
              <a:rPr lang="en-US" dirty="0" err="1"/>
              <a:t>StaffPropCount</a:t>
            </a:r>
            <a:r>
              <a:rPr lang="en-US" dirty="0"/>
              <a:t> that contains names of staff and number of properties they manage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>
                <a:latin typeface="Lucida Console" panose="020B0609040504020204" pitchFamily="49" charset="0"/>
              </a:rPr>
              <a:t>StaffPropCount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propCnt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Populate </a:t>
            </a:r>
            <a:r>
              <a:rPr lang="en-US" dirty="0" err="1"/>
              <a:t>StaffPropCount</a:t>
            </a:r>
            <a:r>
              <a:rPr lang="en-US" dirty="0"/>
              <a:t> using Staff and </a:t>
            </a:r>
            <a:r>
              <a:rPr lang="en-US" dirty="0" err="1"/>
              <a:t>PropertyForRent</a:t>
            </a:r>
            <a:r>
              <a:rPr lang="en-US" dirty="0"/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42810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37 </a:t>
            </a:r>
            <a:r>
              <a:rPr lang="en-US" dirty="0"/>
              <a:t>– </a:t>
            </a:r>
            <a:r>
              <a:rPr lang="en-US" dirty="0" smtClean="0"/>
              <a:t>Insert …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StaffPropCount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COUNT(*)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GROUP 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UNION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0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NOT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DISTINCT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081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37 </a:t>
            </a:r>
            <a:r>
              <a:rPr lang="en-US" dirty="0"/>
              <a:t>– </a:t>
            </a:r>
            <a:r>
              <a:rPr lang="en-US" dirty="0" smtClean="0"/>
              <a:t>Insert …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second part of UNION is omitted, excludes those staff who currently do not manage any properties.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851982"/>
            <a:ext cx="4897438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1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UPDATE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SET columnName1 = dataValue1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[, columnName2 = dataValue2...]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TableName</a:t>
            </a:r>
            <a:r>
              <a:rPr lang="en-US" dirty="0"/>
              <a:t> can be name of a base table or an updatable view.</a:t>
            </a:r>
          </a:p>
          <a:p>
            <a:r>
              <a:rPr lang="en-US" dirty="0"/>
              <a:t>SET clause specifies names of one or more columns that are to be updated.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/>
              <a:t>clause is optional:</a:t>
            </a:r>
          </a:p>
          <a:p>
            <a:pPr lvl="1"/>
            <a:r>
              <a:rPr lang="en-US" dirty="0"/>
              <a:t>if omitted, named columns are updated for all rows in table;</a:t>
            </a:r>
          </a:p>
          <a:p>
            <a:pPr lvl="1"/>
            <a:r>
              <a:rPr lang="en-US" dirty="0"/>
              <a:t>if specified, only those rows that satisfy </a:t>
            </a:r>
            <a:r>
              <a:rPr lang="en-US" dirty="0" err="1"/>
              <a:t>searchCondition</a:t>
            </a:r>
            <a:r>
              <a:rPr lang="en-US" dirty="0"/>
              <a:t> are updated. </a:t>
            </a:r>
          </a:p>
          <a:p>
            <a:r>
              <a:rPr lang="en-US" dirty="0"/>
              <a:t>New </a:t>
            </a:r>
            <a:r>
              <a:rPr lang="en-US" dirty="0" err="1"/>
              <a:t>dataValue</a:t>
            </a:r>
            <a:r>
              <a:rPr lang="en-US" dirty="0"/>
              <a:t>(s) must be compatible with data type for corresponding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38/39 </a:t>
            </a:r>
            <a:r>
              <a:rPr lang="en-US" dirty="0"/>
              <a:t>–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all staff a 3% pay increase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UPDATE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SET </a:t>
            </a:r>
            <a:r>
              <a:rPr lang="en-US" dirty="0">
                <a:latin typeface="Lucida Console" panose="020B0609040504020204" pitchFamily="49" charset="0"/>
              </a:rPr>
              <a:t>salary = </a:t>
            </a:r>
            <a:r>
              <a:rPr lang="en-US" dirty="0" smtClean="0">
                <a:latin typeface="Lucida Console" panose="020B0609040504020204" pitchFamily="49" charset="0"/>
              </a:rPr>
              <a:t>salary * 1.03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Give all Managers a 5% pay increase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UPDATE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SET </a:t>
            </a:r>
            <a:r>
              <a:rPr lang="en-US" dirty="0">
                <a:latin typeface="Lucida Console" panose="020B0609040504020204" pitchFamily="49" charset="0"/>
              </a:rPr>
              <a:t>salary = </a:t>
            </a:r>
            <a:r>
              <a:rPr lang="en-US" dirty="0" smtClean="0">
                <a:latin typeface="Lucida Console" panose="020B0609040504020204" pitchFamily="49" charset="0"/>
              </a:rPr>
              <a:t>salary * 1.05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position = ‘Manager</a:t>
            </a:r>
            <a:r>
              <a:rPr lang="en-US" dirty="0" smtClean="0">
                <a:latin typeface="Lucida Console" panose="020B0609040504020204" pitchFamily="49" charset="0"/>
              </a:rPr>
              <a:t>’;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40 </a:t>
            </a:r>
            <a:r>
              <a:rPr lang="en-US" dirty="0"/>
              <a:t>–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Promote </a:t>
            </a:r>
            <a:r>
              <a:rPr lang="en-US" dirty="0"/>
              <a:t>David Ford (</a:t>
            </a:r>
            <a:r>
              <a:rPr lang="en-US" dirty="0" err="1"/>
              <a:t>staffNo</a:t>
            </a:r>
            <a:r>
              <a:rPr lang="en-US" dirty="0"/>
              <a:t>=‘SG14’) to Manager and change his salary to £18,000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UPDATE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SET </a:t>
            </a:r>
            <a:r>
              <a:rPr lang="en-US" dirty="0">
                <a:latin typeface="Lucida Console" panose="020B0609040504020204" pitchFamily="49" charset="0"/>
              </a:rPr>
              <a:t>position = ‘Manager’, salary = 18000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= ‘SG14</a:t>
            </a:r>
            <a:r>
              <a:rPr lang="en-US" dirty="0" smtClean="0">
                <a:latin typeface="Lucida Console" panose="020B0609040504020204" pitchFamily="49" charset="0"/>
              </a:rPr>
              <a:t>’;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4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DELETE FROM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TableName</a:t>
            </a:r>
            <a:r>
              <a:rPr lang="en-US" dirty="0"/>
              <a:t> can be name of a base table or an updatable view. </a:t>
            </a:r>
          </a:p>
          <a:p>
            <a:r>
              <a:rPr lang="en-US" dirty="0" err="1"/>
              <a:t>searchCondition</a:t>
            </a:r>
            <a:r>
              <a:rPr lang="en-US" dirty="0"/>
              <a:t> is optional; if omitted, all rows are deleted from table. This does not delete table. If </a:t>
            </a:r>
            <a:r>
              <a:rPr lang="en-US" dirty="0" err="1"/>
              <a:t>search_condition</a:t>
            </a:r>
            <a:r>
              <a:rPr lang="en-US" dirty="0"/>
              <a:t> is specified, only those rows that satisfy condition are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41/42 </a:t>
            </a:r>
            <a:r>
              <a:rPr lang="en-US" dirty="0"/>
              <a:t>–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all viewings that relate to property PG4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DELETE </a:t>
            </a:r>
            <a:r>
              <a:rPr lang="en-US" dirty="0">
                <a:latin typeface="Lucida Console" panose="020B0609040504020204" pitchFamily="49" charset="0"/>
              </a:rPr>
              <a:t>FROM Viewing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 = ‘PG4’;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Delete all records from the Viewing table.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DELETE </a:t>
            </a:r>
            <a:r>
              <a:rPr lang="en-US" dirty="0">
                <a:latin typeface="Lucida Console" panose="020B0609040504020204" pitchFamily="49" charset="0"/>
              </a:rPr>
              <a:t>FROM Viewing;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components of an SQL statement are case insensitive, except for literal character data.</a:t>
            </a:r>
          </a:p>
          <a:p>
            <a:r>
              <a:rPr lang="en-US" dirty="0"/>
              <a:t>More readable with indentation and lineation: </a:t>
            </a:r>
          </a:p>
          <a:p>
            <a:pPr lvl="1"/>
            <a:r>
              <a:rPr lang="en-US" dirty="0"/>
              <a:t>Each clause should begin on a new line.</a:t>
            </a:r>
          </a:p>
          <a:p>
            <a:pPr lvl="1"/>
            <a:r>
              <a:rPr lang="en-US" dirty="0"/>
              <a:t>Start of a clause should line up with start of other clauses.</a:t>
            </a:r>
          </a:p>
          <a:p>
            <a:pPr lvl="1"/>
            <a:r>
              <a:rPr lang="en-US" dirty="0"/>
              <a:t>If clause has several parts, should each appear on a separate line and be indented under start of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extended form of BNF notation: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Upper-case </a:t>
            </a:r>
            <a:r>
              <a:rPr lang="en-US" dirty="0"/>
              <a:t>letters represent reserved words.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Lower-case </a:t>
            </a:r>
            <a:r>
              <a:rPr lang="en-US" dirty="0"/>
              <a:t>letters represent user-defined words.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| </a:t>
            </a:r>
            <a:r>
              <a:rPr lang="en-US" dirty="0"/>
              <a:t>indicates a choice among alternatives.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Curly </a:t>
            </a:r>
            <a:r>
              <a:rPr lang="en-US" dirty="0"/>
              <a:t>braces indicate a required element.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Square </a:t>
            </a:r>
            <a:r>
              <a:rPr lang="en-US" dirty="0"/>
              <a:t>brackets indicate an optional element.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… </a:t>
            </a:r>
            <a:r>
              <a:rPr lang="en-US" dirty="0"/>
              <a:t>indicates optional repetition (0 or more).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Literals are constants used in SQL statements.</a:t>
            </a:r>
          </a:p>
          <a:p>
            <a:r>
              <a:rPr lang="en-US" dirty="0" smtClean="0"/>
              <a:t>All </a:t>
            </a:r>
            <a:r>
              <a:rPr lang="en-US" dirty="0"/>
              <a:t>non-numeric literals must be enclosed in single quotes (e.g. ‘London’).</a:t>
            </a:r>
          </a:p>
          <a:p>
            <a:r>
              <a:rPr lang="en-US" dirty="0" smtClean="0"/>
              <a:t>All </a:t>
            </a:r>
            <a:r>
              <a:rPr lang="en-US" dirty="0"/>
              <a:t>numeric literals must not be enclosed in quotes (e.g. 650.00).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[DISTINCT | ALL]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{* | [</a:t>
            </a:r>
            <a:r>
              <a:rPr lang="en-US" dirty="0" err="1">
                <a:latin typeface="Lucida Console" panose="020B0609040504020204" pitchFamily="49" charset="0"/>
              </a:rPr>
              <a:t>columnExpression</a:t>
            </a:r>
            <a:r>
              <a:rPr lang="en-US" dirty="0">
                <a:latin typeface="Lucida Console" panose="020B0609040504020204" pitchFamily="49" charset="0"/>
              </a:rPr>
              <a:t> [AS </a:t>
            </a:r>
            <a:r>
              <a:rPr lang="en-US" dirty="0" err="1">
                <a:latin typeface="Lucida Console" panose="020B0609040504020204" pitchFamily="49" charset="0"/>
              </a:rPr>
              <a:t>newName</a:t>
            </a:r>
            <a:r>
              <a:rPr lang="en-US" dirty="0">
                <a:latin typeface="Lucida Console" panose="020B0609040504020204" pitchFamily="49" charset="0"/>
              </a:rPr>
              <a:t>]] [,...] 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		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[alias] [, ...]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	condition]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[GROUP BY	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]  [HAVING	condition]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[ORDER BY	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	Specifies which columns are to appear in output.</a:t>
            </a:r>
          </a:p>
          <a:p>
            <a:r>
              <a:rPr lang="en-US" dirty="0" smtClean="0"/>
              <a:t>FROM</a:t>
            </a:r>
            <a:r>
              <a:rPr lang="en-US" dirty="0"/>
              <a:t>	Specifies table(s) to be used.</a:t>
            </a:r>
          </a:p>
          <a:p>
            <a:r>
              <a:rPr lang="en-US" dirty="0"/>
              <a:t>WHERE	Filters rows.</a:t>
            </a:r>
          </a:p>
          <a:p>
            <a:r>
              <a:rPr lang="en-US" dirty="0"/>
              <a:t>GROUP BY	Forms groups of rows with </a:t>
            </a:r>
            <a:r>
              <a:rPr lang="en-US" dirty="0" smtClean="0"/>
              <a:t>same column </a:t>
            </a:r>
            <a:r>
              <a:rPr lang="en-US" dirty="0"/>
              <a:t>value.</a:t>
            </a:r>
          </a:p>
          <a:p>
            <a:r>
              <a:rPr lang="en-US" dirty="0"/>
              <a:t>HAVING	Filters groups subject to </a:t>
            </a:r>
            <a:r>
              <a:rPr lang="en-US" dirty="0" smtClean="0"/>
              <a:t>some condition</a:t>
            </a:r>
            <a:r>
              <a:rPr lang="en-US" dirty="0"/>
              <a:t>.</a:t>
            </a:r>
          </a:p>
          <a:p>
            <a:r>
              <a:rPr lang="en-US" dirty="0" smtClean="0"/>
              <a:t>ORDER </a:t>
            </a:r>
            <a:r>
              <a:rPr lang="en-US" dirty="0"/>
              <a:t>BY 	Specifies the order of the output</a:t>
            </a:r>
            <a:r>
              <a:rPr lang="en-US" dirty="0" smtClean="0"/>
              <a:t>.</a:t>
            </a:r>
          </a:p>
          <a:p>
            <a:r>
              <a:rPr lang="en-US" dirty="0"/>
              <a:t>Order of the clauses cannot be changed.</a:t>
            </a:r>
          </a:p>
          <a:p>
            <a:r>
              <a:rPr lang="en-US" dirty="0" smtClean="0"/>
              <a:t>Only </a:t>
            </a:r>
            <a:r>
              <a:rPr lang="en-US" dirty="0"/>
              <a:t>SELECT and FROM are mandatory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All columns, All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full details of all staff.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address,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</a:rPr>
              <a:t>	position, sex, DOB, salary,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Can use * as an abbreviation for ‘all columns</a:t>
            </a:r>
            <a:r>
              <a:rPr lang="en-US" dirty="0" smtClean="0"/>
              <a:t>’: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All columns, All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2" y="1916832"/>
            <a:ext cx="1123499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8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Specific columns, All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 </a:t>
            </a:r>
            <a:r>
              <a:rPr lang="en-US" dirty="0"/>
              <a:t>a list of salaries for all staff, showing only  staff number, first and last names, and salary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Specific columns, All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1508767"/>
            <a:ext cx="7128791" cy="483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5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and importance of SQL.</a:t>
            </a:r>
          </a:p>
          <a:p>
            <a:r>
              <a:rPr lang="en-US" dirty="0"/>
              <a:t>How to retrieve data from database using SELECT and: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compound WHERE conditions.</a:t>
            </a:r>
          </a:p>
          <a:p>
            <a:pPr lvl="1"/>
            <a:r>
              <a:rPr lang="en-US" dirty="0"/>
              <a:t>Sort query results using ORDER BY.</a:t>
            </a:r>
          </a:p>
          <a:p>
            <a:pPr lvl="1"/>
            <a:r>
              <a:rPr lang="en-US" dirty="0"/>
              <a:t>Use aggregate functions.</a:t>
            </a:r>
          </a:p>
          <a:p>
            <a:pPr lvl="1"/>
            <a:r>
              <a:rPr lang="en-US" dirty="0"/>
              <a:t>Group data using GROUP BY and HAVING.</a:t>
            </a:r>
          </a:p>
          <a:p>
            <a:pPr lvl="1"/>
            <a:r>
              <a:rPr lang="en-US" dirty="0"/>
              <a:t>Use subqueries.</a:t>
            </a:r>
          </a:p>
          <a:p>
            <a:pPr lvl="1"/>
            <a:r>
              <a:rPr lang="en-US" dirty="0"/>
              <a:t>Join tables together.</a:t>
            </a:r>
          </a:p>
          <a:p>
            <a:pPr lvl="1"/>
            <a:r>
              <a:rPr lang="en-US" dirty="0"/>
              <a:t>Perform set operations (UNION, INTERSECT, EXCEPT).</a:t>
            </a:r>
          </a:p>
          <a:p>
            <a:r>
              <a:rPr lang="en-US" dirty="0" smtClean="0"/>
              <a:t>How </a:t>
            </a:r>
            <a:r>
              <a:rPr lang="en-US" dirty="0"/>
              <a:t>to update database using INSERT, UPDATE, and DELETE.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Use of 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the property numbers of all properties that have been viewed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7" descr="DS3-Table 05-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2" y="2579855"/>
            <a:ext cx="2880568" cy="417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7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– Use of 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DISTINCT to eliminate duplicates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DISTINCT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1029" descr="DS3-Table 05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676747"/>
            <a:ext cx="2818677" cy="386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– Calculated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 </a:t>
            </a:r>
            <a:r>
              <a:rPr lang="en-US" dirty="0"/>
              <a:t>list of monthly salaries for all staff, showing staff number, first/last name, and  salary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salary/12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3" y="3336345"/>
            <a:ext cx="6323396" cy="329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1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– Calculated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name column, use AS clause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salary/12 </a:t>
            </a:r>
            <a:r>
              <a:rPr lang="en-US" dirty="0" smtClean="0">
                <a:latin typeface="Lucida Console" panose="020B0609040504020204" pitchFamily="49" charset="0"/>
              </a:rPr>
              <a:t>AS </a:t>
            </a:r>
            <a:r>
              <a:rPr lang="en-US" dirty="0" err="1" smtClean="0">
                <a:latin typeface="Lucida Console" panose="020B0609040504020204" pitchFamily="49" charset="0"/>
              </a:rPr>
              <a:t>monthlySalary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 – Comparison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staff with a salary greater than 10,000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10000;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94" y="3933056"/>
            <a:ext cx="8309838" cy="26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</a:t>
            </a:r>
            <a:r>
              <a:rPr lang="en-US" dirty="0"/>
              <a:t>– </a:t>
            </a:r>
            <a:r>
              <a:rPr lang="en-US" dirty="0" smtClean="0"/>
              <a:t>Compound Comparison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List addresses of all branch offices in London or Glasgow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city = ‘London’ OR city = ‘Glasgow’;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6" y="4149726"/>
            <a:ext cx="8288919" cy="225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3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 </a:t>
            </a:r>
            <a:r>
              <a:rPr lang="en-US" dirty="0"/>
              <a:t>– </a:t>
            </a:r>
            <a:r>
              <a:rPr lang="en-US" dirty="0" smtClean="0"/>
              <a:t>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List all staff with a salary between 20,000 and 30,000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BETWEEN 20000 AND 30000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BETWEEN test includes the endpoints of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4496123"/>
            <a:ext cx="7477125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2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 </a:t>
            </a:r>
            <a:r>
              <a:rPr lang="en-US" dirty="0"/>
              <a:t>– </a:t>
            </a:r>
            <a:r>
              <a:rPr lang="en-US" dirty="0" smtClean="0"/>
              <a:t>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a negated version NOT BETWEEN.</a:t>
            </a:r>
          </a:p>
          <a:p>
            <a:r>
              <a:rPr lang="en-US" dirty="0"/>
              <a:t>BETWEEN does not add much to SQL’s expressive power. Could also write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salary&gt;=20000 AND salary &lt;= 30000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/>
          </a:p>
          <a:p>
            <a:r>
              <a:rPr lang="en-US" dirty="0"/>
              <a:t>Useful, though, for a range of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8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 </a:t>
            </a:r>
            <a:r>
              <a:rPr lang="en-US" dirty="0"/>
              <a:t>– </a:t>
            </a:r>
            <a:r>
              <a:rPr lang="en-US" dirty="0" smtClean="0"/>
              <a:t>Set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managers and supervisors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position IN (‘Manager’, ‘Supervisor’);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94" y="4005064"/>
            <a:ext cx="7688010" cy="26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 </a:t>
            </a:r>
            <a:r>
              <a:rPr lang="en-US" dirty="0"/>
              <a:t>– </a:t>
            </a:r>
            <a:r>
              <a:rPr lang="en-US" dirty="0" smtClean="0"/>
              <a:t>Set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There is a negated version (NOT IN). </a:t>
            </a:r>
          </a:p>
          <a:p>
            <a:r>
              <a:rPr lang="en-US" dirty="0"/>
              <a:t> IN does not add much to SQL’s expressive power. Could have expressed this as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WHERE position=‘Manager’ 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position</a:t>
            </a:r>
            <a:r>
              <a:rPr lang="en-US" dirty="0">
                <a:latin typeface="Lucida Console" panose="020B0609040504020204" pitchFamily="49" charset="0"/>
              </a:rPr>
              <a:t>=‘Supervisor</a:t>
            </a:r>
            <a:r>
              <a:rPr lang="en-US" dirty="0" smtClean="0">
                <a:latin typeface="Lucida Console" panose="020B0609040504020204" pitchFamily="49" charset="0"/>
              </a:rPr>
              <a:t>’;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 IN is more efficient when set contains many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database language should allow user to:</a:t>
            </a:r>
          </a:p>
          <a:p>
            <a:pPr lvl="1"/>
            <a:r>
              <a:rPr lang="en-US" dirty="0"/>
              <a:t>create the database and relation structures; </a:t>
            </a:r>
          </a:p>
          <a:p>
            <a:pPr lvl="1"/>
            <a:r>
              <a:rPr lang="en-US" dirty="0"/>
              <a:t>perform insertion, modification, deletion of data from relations; </a:t>
            </a:r>
          </a:p>
          <a:p>
            <a:pPr lvl="1"/>
            <a:r>
              <a:rPr lang="en-US" dirty="0"/>
              <a:t>perform simple and complex queries.</a:t>
            </a:r>
          </a:p>
          <a:p>
            <a:r>
              <a:rPr lang="en-US" dirty="0"/>
              <a:t>Must perform these tasks with minimal user effort and command structure/syntax must be easy to learn. </a:t>
            </a:r>
          </a:p>
          <a:p>
            <a:r>
              <a:rPr lang="en-US" dirty="0"/>
              <a:t>It must be portable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 </a:t>
            </a:r>
            <a:r>
              <a:rPr lang="en-US" dirty="0"/>
              <a:t>–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Find all owners with the string ‘Glasgow’ in their address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address, </a:t>
            </a:r>
            <a:r>
              <a:rPr lang="en-US" dirty="0" err="1">
                <a:latin typeface="Lucida Console" panose="020B0609040504020204" pitchFamily="49" charset="0"/>
              </a:rPr>
              <a:t>telNo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PrivateOwner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address LIKE ‘%Glasgow%’;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90" y="3933824"/>
            <a:ext cx="10934571" cy="269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 </a:t>
            </a:r>
            <a:r>
              <a:rPr lang="en-US" dirty="0"/>
              <a:t>–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has two special pattern matching symbols:</a:t>
            </a:r>
          </a:p>
          <a:p>
            <a:pPr lvl="1"/>
            <a:r>
              <a:rPr lang="en-US" dirty="0"/>
              <a:t>%: sequence of zero or more characters;</a:t>
            </a:r>
          </a:p>
          <a:p>
            <a:pPr lvl="1"/>
            <a:r>
              <a:rPr lang="en-US" dirty="0"/>
              <a:t>_ (underscore): any single character.</a:t>
            </a:r>
          </a:p>
          <a:p>
            <a:r>
              <a:rPr lang="en-US" dirty="0"/>
              <a:t>LIKE ‘%Glasgow%’ means a sequence of characters of any length containing ‘Glasgow’.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 </a:t>
            </a:r>
            <a:r>
              <a:rPr lang="en-US" dirty="0"/>
              <a:t>– NULL Search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</a:t>
            </a:r>
            <a:r>
              <a:rPr lang="en-US" dirty="0"/>
              <a:t>details of all viewings on property PG4 where a comment has not been supplied.</a:t>
            </a:r>
          </a:p>
          <a:p>
            <a:r>
              <a:rPr lang="en-US" dirty="0"/>
              <a:t>There are 2 viewings for property PG4, one with and one without a comment. </a:t>
            </a:r>
          </a:p>
          <a:p>
            <a:r>
              <a:rPr lang="en-US" dirty="0"/>
              <a:t>Have to test for null explicitly using special keyword IS NULL: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viewDate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 = ‘PG4’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comment IS NULL;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 </a:t>
            </a:r>
            <a:r>
              <a:rPr lang="en-US" dirty="0"/>
              <a:t>– NULL Search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Negated version (IS NOT NULL) can test for non-null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6" descr="C05NT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8474" y="1585950"/>
            <a:ext cx="5826138" cy="2981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2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 </a:t>
            </a:r>
            <a:r>
              <a:rPr lang="en-US" dirty="0"/>
              <a:t>– </a:t>
            </a:r>
            <a:r>
              <a:rPr lang="en-US" dirty="0" smtClean="0"/>
              <a:t>Ordering (Single Column)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salaries for all staff, arranged in descending order of salary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salary DESC;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31" y="2924945"/>
            <a:ext cx="5812053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 </a:t>
            </a:r>
            <a:r>
              <a:rPr lang="en-US" dirty="0"/>
              <a:t>– </a:t>
            </a:r>
            <a:r>
              <a:rPr lang="en-US" dirty="0" smtClean="0"/>
              <a:t>Ordering (Multiple Column)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 </a:t>
            </a:r>
            <a:r>
              <a:rPr lang="en-US" dirty="0"/>
              <a:t>abbreviated list of properties in order of property type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type, rooms, rent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89" y="3140969"/>
            <a:ext cx="5486454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 </a:t>
            </a:r>
            <a:r>
              <a:rPr lang="en-US" dirty="0"/>
              <a:t>– </a:t>
            </a:r>
            <a:r>
              <a:rPr lang="en-US" dirty="0" smtClean="0"/>
              <a:t>Ordering (Multiple Column)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flats in this list - as no minor sort key specified, system arranges these rows in any order it chooses.</a:t>
            </a:r>
          </a:p>
          <a:p>
            <a:r>
              <a:rPr lang="en-US" dirty="0"/>
              <a:t>To arrange in order of rent, specify minor order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type, rooms, rent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type, rent DESC;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3616118"/>
            <a:ext cx="4837605" cy="324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9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 standard defines five aggregate functions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COUNT returns number of values in specified column.</a:t>
            </a:r>
          </a:p>
          <a:p>
            <a:pPr lvl="1"/>
            <a:r>
              <a:rPr lang="en-US" dirty="0"/>
              <a:t>SUM	returns sum of values in specified column.</a:t>
            </a:r>
          </a:p>
          <a:p>
            <a:pPr lvl="1"/>
            <a:r>
              <a:rPr lang="en-US" dirty="0"/>
              <a:t>AVG	returns average of values in specified column.</a:t>
            </a:r>
          </a:p>
          <a:p>
            <a:pPr lvl="1"/>
            <a:r>
              <a:rPr lang="en-US" dirty="0"/>
              <a:t>MIN	returns smallest value in specified column.</a:t>
            </a:r>
          </a:p>
          <a:p>
            <a:pPr lvl="1"/>
            <a:r>
              <a:rPr lang="en-US" dirty="0"/>
              <a:t>MAX	returns largest value in specified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operates on a single column of a table and returns a single value. </a:t>
            </a:r>
          </a:p>
          <a:p>
            <a:r>
              <a:rPr lang="en-US" dirty="0"/>
              <a:t>COUNT, MIN, and MAX apply to numeric and non-numeric fields, but SUM and AVG may be used on numeric fields only. </a:t>
            </a:r>
          </a:p>
          <a:p>
            <a:r>
              <a:rPr lang="en-US" dirty="0"/>
              <a:t>Apart from COUNT(*), each function eliminates nulls first and operates only on remaining non-null </a:t>
            </a:r>
            <a:r>
              <a:rPr lang="en-US" dirty="0" smtClean="0"/>
              <a:t>values.</a:t>
            </a:r>
          </a:p>
          <a:p>
            <a:r>
              <a:rPr lang="en-US" dirty="0"/>
              <a:t>COUNT(*) counts all rows of a table, regardless of whether nulls or duplicate values occur.</a:t>
            </a:r>
          </a:p>
          <a:p>
            <a:r>
              <a:rPr lang="en-US" dirty="0"/>
              <a:t>Can use DISTINCT before column name to eliminate duplicates. </a:t>
            </a:r>
          </a:p>
          <a:p>
            <a:r>
              <a:rPr lang="en-US" dirty="0"/>
              <a:t>DISTINCT has no effect with MIN/MAX, but may have with SUM/AVG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aggregates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functions can be used only in SELECT list and in HAVING clause. </a:t>
            </a:r>
          </a:p>
          <a:p>
            <a:r>
              <a:rPr lang="en-US" dirty="0"/>
              <a:t>If SELECT list includes an aggregate function and there is no GROUP BY clause, SELECT list cannot reference a column out with an aggregate function. For example, the following is illegal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transform-oriented language with 2 major components: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DDL for defining database structure.</a:t>
            </a:r>
          </a:p>
          <a:p>
            <a:pPr lvl="1"/>
            <a:r>
              <a:rPr lang="en-US" dirty="0"/>
              <a:t>A DML for retrieving and updating data.</a:t>
            </a:r>
          </a:p>
          <a:p>
            <a:r>
              <a:rPr lang="en-US" dirty="0" smtClean="0"/>
              <a:t>Until </a:t>
            </a:r>
            <a:r>
              <a:rPr lang="en-US" dirty="0"/>
              <a:t>SQL:1999, SQL did not contain flow of control commands. These had to be implemented using a programming or job-control language, or interactively by the decisions of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13 </a:t>
            </a:r>
            <a:r>
              <a:rPr lang="en-US" dirty="0"/>
              <a:t>– </a:t>
            </a:r>
            <a:r>
              <a:rPr lang="en-US" dirty="0" smtClean="0"/>
              <a:t>Use of COUNT(*)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many properties cost more than </a:t>
            </a:r>
            <a:r>
              <a:rPr lang="en-US" dirty="0" smtClean="0"/>
              <a:t>350 </a:t>
            </a:r>
            <a:r>
              <a:rPr lang="en-US" dirty="0"/>
              <a:t>per month to rent</a:t>
            </a:r>
            <a:r>
              <a:rPr lang="en-US" dirty="0" smtClean="0"/>
              <a:t>?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COUNT(*)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rent &gt; 350;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11" descr="C05NT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888" y="2511973"/>
            <a:ext cx="3222386" cy="2977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6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14 </a:t>
            </a:r>
            <a:r>
              <a:rPr lang="en-US" dirty="0"/>
              <a:t>– Use of COUNT(DISTINCT)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How many different properties viewed in May ‘13</a:t>
            </a:r>
            <a:r>
              <a:rPr lang="en-US" dirty="0" smtClean="0"/>
              <a:t>?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COUNT(DISTINCT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Viewing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viewDate</a:t>
            </a:r>
            <a:r>
              <a:rPr lang="en-US" dirty="0">
                <a:latin typeface="Lucida Console" panose="020B0609040504020204" pitchFamily="49" charset="0"/>
              </a:rPr>
              <a:t> BETWEEN ‘1-May-13’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</a:t>
            </a:r>
            <a:r>
              <a:rPr lang="en-US" dirty="0">
                <a:latin typeface="Lucida Console" panose="020B0609040504020204" pitchFamily="49" charset="0"/>
              </a:rPr>
              <a:t>	AND ‘31-May-13’;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12" descr="C05NT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50959" y="2996952"/>
            <a:ext cx="2754505" cy="2696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33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16 </a:t>
            </a:r>
            <a:r>
              <a:rPr lang="en-US" dirty="0"/>
              <a:t>– Use of MIN, MAX, AVG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minimum, maximum, and average staff salary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MIN(salary) AS </a:t>
            </a:r>
            <a:r>
              <a:rPr lang="en-US" dirty="0" err="1">
                <a:latin typeface="Lucida Console" panose="020B0609040504020204" pitchFamily="49" charset="0"/>
              </a:rPr>
              <a:t>myMin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MAX(salary) AS </a:t>
            </a:r>
            <a:r>
              <a:rPr lang="en-US" dirty="0" err="1">
                <a:latin typeface="Lucida Console" panose="020B0609040504020204" pitchFamily="49" charset="0"/>
              </a:rPr>
              <a:t>myMax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AVG(salary) AS </a:t>
            </a:r>
            <a:r>
              <a:rPr lang="en-US" dirty="0" err="1">
                <a:latin typeface="Lucida Console" panose="020B0609040504020204" pitchFamily="49" charset="0"/>
              </a:rPr>
              <a:t>myAvg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13" descr="C05NT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1680" y="4077072"/>
            <a:ext cx="6328208" cy="2552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971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GROUP BY clause to get sub-totals.</a:t>
            </a:r>
          </a:p>
          <a:p>
            <a:r>
              <a:rPr lang="en-US" dirty="0"/>
              <a:t>SELECT and GROUP BY closely integrated: each item in SELECT list must be single-valued per group, and SELECT clause may only contain:</a:t>
            </a:r>
          </a:p>
          <a:p>
            <a:pPr lvl="1"/>
            <a:r>
              <a:rPr lang="en-US" dirty="0"/>
              <a:t>column names</a:t>
            </a:r>
          </a:p>
          <a:p>
            <a:pPr lvl="1"/>
            <a:r>
              <a:rPr lang="en-US" dirty="0"/>
              <a:t>aggregate functions 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/>
              <a:t>expression involving combinations of the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column names in SELECT list must appear in GROUP BY clause unless name is used only in an aggregate function. </a:t>
            </a:r>
          </a:p>
          <a:p>
            <a:r>
              <a:rPr lang="en-US" dirty="0"/>
              <a:t>If WHERE is used with GROUP BY, WHERE is applied first, then groups are formed from remaining rows satisfying predicate.</a:t>
            </a:r>
          </a:p>
          <a:p>
            <a:r>
              <a:rPr lang="en-US" dirty="0"/>
              <a:t>ISO considers two nulls to be equal for purposes of GROUP 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17 </a:t>
            </a:r>
            <a:r>
              <a:rPr lang="en-US" dirty="0"/>
              <a:t>– Use of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number of staff in each branch and their total salaries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</a:t>
            </a:r>
            <a:r>
              <a:rPr lang="en-US" dirty="0">
                <a:latin typeface="Lucida Console" panose="020B0609040504020204" pitchFamily="49" charset="0"/>
              </a:rPr>
              <a:t>COUNT(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SUM(salary) AS </a:t>
            </a:r>
            <a:r>
              <a:rPr lang="en-US" dirty="0" err="1">
                <a:latin typeface="Lucida Console" panose="020B0609040504020204" pitchFamily="49" charset="0"/>
              </a:rPr>
              <a:t>mySum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6" descr="C05NT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1833" y="3861049"/>
            <a:ext cx="5866992" cy="2996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8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Groupings –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clause is designed for use with GROUP BY to restrict groups that appear in final result table. </a:t>
            </a:r>
          </a:p>
          <a:p>
            <a:r>
              <a:rPr lang="en-US" dirty="0"/>
              <a:t>Similar to WHERE, but WHERE filters individual rows whereas HAVING filters groups. </a:t>
            </a:r>
          </a:p>
          <a:p>
            <a:r>
              <a:rPr lang="en-US" dirty="0"/>
              <a:t>Column names in HAVING clause must also appear in the GROUP BY list or be contained within an aggregate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18 </a:t>
            </a:r>
            <a:r>
              <a:rPr lang="en-US" dirty="0"/>
              <a:t>– Use of </a:t>
            </a:r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/>
              <a:t>each branch with more than 1 member of staff, find number of staff in each branch and sum of their salaries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 COUNT(</a:t>
            </a:r>
            <a:r>
              <a:rPr lang="en-US" dirty="0" err="1" smtClean="0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 </a:t>
            </a:r>
            <a:r>
              <a:rPr lang="en-US" dirty="0">
                <a:latin typeface="Lucida Console" panose="020B0609040504020204" pitchFamily="49" charset="0"/>
              </a:rPr>
              <a:t>SUM(salary) AS </a:t>
            </a:r>
            <a:r>
              <a:rPr lang="en-US" dirty="0" err="1">
                <a:latin typeface="Lucida Console" panose="020B0609040504020204" pitchFamily="49" charset="0"/>
              </a:rPr>
              <a:t>mySum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HAVING COUNT(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&gt; 1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 descr="C05NT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0813" y="3861048"/>
            <a:ext cx="6268704" cy="2768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429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SQL statements can have a SELECT embedded within them.</a:t>
            </a:r>
          </a:p>
          <a:p>
            <a:r>
              <a:rPr lang="en-US" dirty="0"/>
              <a:t>A </a:t>
            </a:r>
            <a:r>
              <a:rPr lang="en-US" dirty="0" err="1"/>
              <a:t>subselect</a:t>
            </a:r>
            <a:r>
              <a:rPr lang="en-US" dirty="0"/>
              <a:t> can be used in WHERE and HAVING clauses of an outer SELECT, where it is called a subquery or nested query. </a:t>
            </a:r>
          </a:p>
          <a:p>
            <a:r>
              <a:rPr lang="en-US" dirty="0" err="1"/>
              <a:t>Subselects</a:t>
            </a:r>
            <a:r>
              <a:rPr lang="en-US" dirty="0"/>
              <a:t> may also appear in INSERT, UPDATE, and DELETE statements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19 </a:t>
            </a:r>
            <a:r>
              <a:rPr lang="en-US" dirty="0"/>
              <a:t>– Subquery with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staff who work in branch at ‘163 Main St</a:t>
            </a:r>
            <a:r>
              <a:rPr lang="en-US" dirty="0" smtClean="0"/>
              <a:t>’.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street = ‘163 Main St’);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is relatively easy to learn: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non-procedural - you specify what information you require, rather than how to get it;</a:t>
            </a:r>
          </a:p>
          <a:p>
            <a:pPr lvl="1"/>
            <a:r>
              <a:rPr lang="en-US" dirty="0"/>
              <a:t>it is essentially free-format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Consists of standard English words:</a:t>
            </a:r>
          </a:p>
          <a:p>
            <a:pPr lvl="1"/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TABLE Staff(</a:t>
            </a:r>
            <a:r>
              <a:rPr lang="en-US" dirty="0" err="1"/>
              <a:t>staffNo</a:t>
            </a:r>
            <a:r>
              <a:rPr lang="en-US" dirty="0"/>
              <a:t> VARCHAR(5), </a:t>
            </a:r>
          </a:p>
          <a:p>
            <a:pPr marL="274320" lvl="1" indent="0">
              <a:buNone/>
            </a:pPr>
            <a:r>
              <a:rPr lang="en-US" dirty="0"/>
              <a:t>			</a:t>
            </a:r>
            <a:r>
              <a:rPr lang="en-US" dirty="0" err="1"/>
              <a:t>lName</a:t>
            </a:r>
            <a:r>
              <a:rPr lang="en-US" dirty="0"/>
              <a:t> VARCHAR(15), </a:t>
            </a:r>
          </a:p>
          <a:p>
            <a:pPr marL="274320" lvl="1" indent="0">
              <a:buNone/>
            </a:pPr>
            <a:r>
              <a:rPr lang="en-US" dirty="0"/>
              <a:t>			salary DECIMAL(7,2));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 smtClean="0"/>
              <a:t>INSERT </a:t>
            </a:r>
            <a:r>
              <a:rPr lang="en-US" dirty="0"/>
              <a:t>INTO Staff VALUES (‘SG16’, ‘Brown’, 8300);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 smtClean="0"/>
              <a:t>SELECT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</a:t>
            </a:r>
          </a:p>
          <a:p>
            <a:pPr marL="274320" lvl="1" indent="0">
              <a:buNone/>
            </a:pPr>
            <a:r>
              <a:rPr lang="en-US" dirty="0" smtClean="0"/>
              <a:t>	    </a:t>
            </a:r>
            <a:r>
              <a:rPr lang="en-US" dirty="0"/>
              <a:t>FROM Staff</a:t>
            </a:r>
          </a:p>
          <a:p>
            <a:pPr marL="274320" lvl="1" indent="0">
              <a:buNone/>
            </a:pPr>
            <a:r>
              <a:rPr lang="en-US" dirty="0" smtClean="0"/>
              <a:t>	    </a:t>
            </a:r>
            <a:r>
              <a:rPr lang="en-US" dirty="0"/>
              <a:t>WHERE salary &gt; 10000;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19 </a:t>
            </a:r>
            <a:r>
              <a:rPr lang="en-US" dirty="0"/>
              <a:t>– Subquery with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SELECT finds branch number for branch at ‘163 Main St’ (‘B003’). </a:t>
            </a:r>
          </a:p>
          <a:p>
            <a:r>
              <a:rPr lang="en-US" dirty="0"/>
              <a:t>Outer SELECT then retrieves details of all staff who work at this branch. </a:t>
            </a:r>
          </a:p>
          <a:p>
            <a:r>
              <a:rPr lang="en-US" dirty="0"/>
              <a:t>Outer SELECT then becomes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19 </a:t>
            </a:r>
            <a:r>
              <a:rPr lang="en-US" dirty="0"/>
              <a:t>– Subquery with 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93" y="2420888"/>
            <a:ext cx="7679284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6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20 </a:t>
            </a:r>
            <a:r>
              <a:rPr lang="en-US" dirty="0"/>
              <a:t>– Subquery with </a:t>
            </a:r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</a:t>
            </a:r>
            <a:r>
              <a:rPr lang="en-US" dirty="0"/>
              <a:t>all staff whose salary is greater than the average salary, and show by how much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salary – (SELECT AVG(salary) FROM Staff) As </a:t>
            </a:r>
            <a:r>
              <a:rPr lang="en-US" dirty="0" err="1">
                <a:latin typeface="Lucida Console" panose="020B0609040504020204" pitchFamily="49" charset="0"/>
              </a:rPr>
              <a:t>SalDiff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AVG(salary)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20 </a:t>
            </a:r>
            <a:r>
              <a:rPr lang="en-US" dirty="0"/>
              <a:t>– Subquery with </a:t>
            </a:r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Cannot write ‘WHERE salary &gt; AVG(salary)’</a:t>
            </a:r>
          </a:p>
          <a:p>
            <a:r>
              <a:rPr lang="en-US" dirty="0"/>
              <a:t>Instead, use subquery to find average salary (17000), and then use outer SELECT to find those staff with salary greater than this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salary – 17000 As </a:t>
            </a:r>
            <a:r>
              <a:rPr lang="en-US" dirty="0" err="1">
                <a:latin typeface="Lucida Console" panose="020B0609040504020204" pitchFamily="49" charset="0"/>
              </a:rPr>
              <a:t>salDiff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17000;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4581525"/>
            <a:ext cx="6624637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3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 clause may not be used in a subquery (although it may be used in outermost SELECT).</a:t>
            </a:r>
          </a:p>
          <a:p>
            <a:r>
              <a:rPr lang="en-US" dirty="0" smtClean="0"/>
              <a:t>Subquery </a:t>
            </a:r>
            <a:r>
              <a:rPr lang="en-US" dirty="0"/>
              <a:t>SELECT list must consist of a single column name or expression, except for subqueries that use EXISTS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By default, column names refer to table name in FROM clause of subquery. Can refer to a table in FROM using an alias</a:t>
            </a:r>
            <a:r>
              <a:rPr lang="en-US" dirty="0" smtClean="0"/>
              <a:t>.</a:t>
            </a:r>
          </a:p>
          <a:p>
            <a:r>
              <a:rPr lang="en-US" dirty="0"/>
              <a:t>When subquery is an operand in a comparison, subquery must appear on right-hand side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subquery may not be used as an operand in an expression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21 </a:t>
            </a:r>
            <a:r>
              <a:rPr lang="en-US" dirty="0"/>
              <a:t>– Nested </a:t>
            </a:r>
            <a:r>
              <a:rPr lang="en-US" dirty="0" smtClean="0"/>
              <a:t>subquery:</a:t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dirty="0"/>
              <a:t>of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List properties handled by staff at ‘163 Main St</a:t>
            </a:r>
            <a:r>
              <a:rPr lang="en-US" dirty="0" smtClean="0"/>
              <a:t>’.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street, city, postcode, type, rooms, rent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street = ‘163 Main St’));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780928"/>
            <a:ext cx="720090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7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and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and ALL may be used with subqueries that produce a single column of numbers. </a:t>
            </a:r>
          </a:p>
          <a:p>
            <a:r>
              <a:rPr lang="en-US" dirty="0"/>
              <a:t>With ALL, condition will only be true if it is satisfied by all values produced by subquery. </a:t>
            </a:r>
          </a:p>
          <a:p>
            <a:r>
              <a:rPr lang="en-US" dirty="0"/>
              <a:t>With ANY, condition will be true if it is satisfied by any values produced by subquery. </a:t>
            </a:r>
          </a:p>
          <a:p>
            <a:r>
              <a:rPr lang="en-US" dirty="0"/>
              <a:t>If subquery is empty, ALL returns true, ANY returns false. </a:t>
            </a:r>
          </a:p>
          <a:p>
            <a:r>
              <a:rPr lang="en-US" dirty="0"/>
              <a:t>SOME may be used in place of ANY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22 – use </a:t>
            </a:r>
            <a:r>
              <a:rPr lang="en-US" dirty="0"/>
              <a:t>of </a:t>
            </a:r>
            <a:r>
              <a:rPr lang="en-US" dirty="0" err="1" smtClean="0"/>
              <a:t>AnY</a:t>
            </a:r>
            <a:r>
              <a:rPr lang="en-US" dirty="0" smtClean="0"/>
              <a:t>/SOME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staff whose salary is larger than salary of at least one member of staff at branch </a:t>
            </a:r>
            <a:r>
              <a:rPr lang="en-US" dirty="0" smtClean="0"/>
              <a:t>B003.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 smtClean="0">
                <a:latin typeface="Lucida Console" panose="020B0609040504020204" pitchFamily="49" charset="0"/>
              </a:rPr>
              <a:t>staffNo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fName</a:t>
            </a: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lName</a:t>
            </a:r>
            <a:r>
              <a:rPr lang="en-US" dirty="0" smtClean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salary &gt; SOME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22 – use </a:t>
            </a:r>
            <a:r>
              <a:rPr lang="en-US" dirty="0"/>
              <a:t>of </a:t>
            </a:r>
            <a:r>
              <a:rPr lang="en-US" dirty="0" err="1" smtClean="0"/>
              <a:t>AnY</a:t>
            </a:r>
            <a:r>
              <a:rPr lang="en-US" dirty="0" smtClean="0"/>
              <a:t>/SOME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query produces set {12000, 18000, 24000} and outer query selects those staff whose salaries are greater than any of the values in this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213101"/>
            <a:ext cx="6553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23 – use </a:t>
            </a:r>
            <a:r>
              <a:rPr lang="en-US" dirty="0"/>
              <a:t>of </a:t>
            </a:r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</a:t>
            </a:r>
            <a:r>
              <a:rPr lang="en-US" dirty="0"/>
              <a:t>staff whose salary is larger than salary of every member of staff at branch B003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salary &gt; ALL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(SELECT </a:t>
            </a:r>
            <a:r>
              <a:rPr lang="en-US" dirty="0">
                <a:latin typeface="Lucida Console" panose="020B0609040504020204" pitchFamily="49" charset="0"/>
              </a:rPr>
              <a:t>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3429000"/>
            <a:ext cx="66246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30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by range of users including DBAs, management, application developers, and other types of end users.</a:t>
            </a:r>
          </a:p>
          <a:p>
            <a:r>
              <a:rPr lang="en-US" dirty="0" smtClean="0"/>
              <a:t>An </a:t>
            </a:r>
            <a:r>
              <a:rPr lang="en-US" dirty="0"/>
              <a:t>ISO standard now exists for SQL, making it both the formal and de facto standard language for relational databases.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subqueries provided result columns come from same table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result columns come from more than one table must use a join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perform join, include more than one table in FROM clause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 comma as separator and typically include WHERE clause to specify join column(s).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possible to use an alias for a table named in FROM clause. </a:t>
            </a:r>
          </a:p>
          <a:p>
            <a:r>
              <a:rPr lang="en-US" dirty="0"/>
              <a:t>Alias is separated from table name with a space. </a:t>
            </a:r>
          </a:p>
          <a:p>
            <a:r>
              <a:rPr lang="en-US" dirty="0"/>
              <a:t>Alias can be used to qualify column names when there is ambiguity.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24 – Simple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names of all clients who have viewed a property along with any comment supplied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c.clientNo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comment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Client c, Viewing v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c.clientNo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v.clientNo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24 – Simple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those rows from both tables that have identical values in the </a:t>
            </a:r>
            <a:r>
              <a:rPr lang="en-US" dirty="0" err="1"/>
              <a:t>clientNo</a:t>
            </a:r>
            <a:r>
              <a:rPr lang="en-US" dirty="0"/>
              <a:t> columns (</a:t>
            </a:r>
            <a:r>
              <a:rPr lang="en-US" dirty="0" err="1"/>
              <a:t>c.clientNo</a:t>
            </a:r>
            <a:r>
              <a:rPr lang="en-US" dirty="0"/>
              <a:t> = </a:t>
            </a:r>
            <a:r>
              <a:rPr lang="en-US" dirty="0" err="1"/>
              <a:t>v.clientNo</a:t>
            </a:r>
            <a:r>
              <a:rPr lang="en-US" dirty="0"/>
              <a:t>) are included in result. </a:t>
            </a:r>
          </a:p>
          <a:p>
            <a:r>
              <a:rPr lang="en-US" dirty="0"/>
              <a:t>Equivalent to </a:t>
            </a:r>
            <a:r>
              <a:rPr lang="en-US" dirty="0" err="1"/>
              <a:t>equi</a:t>
            </a:r>
            <a:r>
              <a:rPr lang="en-US" dirty="0"/>
              <a:t>-join in relational algebra.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3654425"/>
            <a:ext cx="632142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16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JOIN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provides alternative ways to specify joins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Lucida Console" panose="020B0609040504020204" pitchFamily="49" charset="0"/>
              </a:rPr>
              <a:t>FROM Client c JOIN Viewing v ON </a:t>
            </a:r>
            <a:r>
              <a:rPr lang="en-US" sz="2000" dirty="0" err="1">
                <a:latin typeface="Lucida Console" panose="020B0609040504020204" pitchFamily="49" charset="0"/>
              </a:rPr>
              <a:t>c.clientNo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v.clientNo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FROM Client JOIN Viewing USING </a:t>
            </a:r>
            <a:r>
              <a:rPr lang="en-US" sz="2000" dirty="0" err="1">
                <a:latin typeface="Lucida Console" panose="020B0609040504020204" pitchFamily="49" charset="0"/>
              </a:rPr>
              <a:t>clientNo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FROM Client NATURAL JOIN </a:t>
            </a:r>
            <a:r>
              <a:rPr lang="en-US" sz="2000" dirty="0" smtClean="0">
                <a:latin typeface="Lucida Console" panose="020B0609040504020204" pitchFamily="49" charset="0"/>
              </a:rPr>
              <a:t>Viewing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dirty="0"/>
              <a:t>In each case, FROM replaces original FROM and WHERE. However, first produces table with two identical </a:t>
            </a:r>
            <a:r>
              <a:rPr lang="en-US" dirty="0" err="1"/>
              <a:t>clientNo</a:t>
            </a:r>
            <a:r>
              <a:rPr lang="en-US" dirty="0"/>
              <a:t>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25 – </a:t>
            </a:r>
            <a:r>
              <a:rPr lang="en-US" dirty="0"/>
              <a:t>Sorting 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each branch, list numbers and names of staff who manage properties, and properties they manage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25 – Sorting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50" y="2060848"/>
            <a:ext cx="9312669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6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26 – </a:t>
            </a:r>
            <a:r>
              <a:rPr lang="en-US" dirty="0"/>
              <a:t>Three Table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each branch, list staff who manage properties, including city in which branch is located and properties they manage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Branch b,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</a:t>
            </a:r>
            <a:r>
              <a:rPr lang="en-US" dirty="0" err="1" smtClean="0">
                <a:latin typeface="Lucida Console" panose="020B0609040504020204" pitchFamily="49" charset="0"/>
              </a:rPr>
              <a:t>s.staffNo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26 – Three Table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 formulation for FROM and WHERE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	FROM (Branch b JOIN Staff s USING </a:t>
            </a:r>
            <a:r>
              <a:rPr lang="en-US" dirty="0" err="1"/>
              <a:t>branchNo</a:t>
            </a:r>
            <a:r>
              <a:rPr lang="en-US" dirty="0"/>
              <a:t>) AS</a:t>
            </a:r>
          </a:p>
          <a:p>
            <a:r>
              <a:rPr lang="en-US" dirty="0"/>
              <a:t>              </a:t>
            </a:r>
            <a:r>
              <a:rPr lang="en-US" dirty="0" err="1"/>
              <a:t>bs</a:t>
            </a:r>
            <a:r>
              <a:rPr lang="en-US" dirty="0"/>
              <a:t> JOIN </a:t>
            </a:r>
            <a:r>
              <a:rPr lang="en-US" dirty="0" err="1"/>
              <a:t>PropertyForRent</a:t>
            </a:r>
            <a:r>
              <a:rPr lang="en-US" dirty="0"/>
              <a:t> p USING </a:t>
            </a:r>
            <a:r>
              <a:rPr lang="en-US" dirty="0" err="1" smtClean="0"/>
              <a:t>staffNo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204864"/>
            <a:ext cx="71770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5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27 </a:t>
            </a:r>
            <a:r>
              <a:rPr lang="en-US" dirty="0"/>
              <a:t>– Multiple Grouping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Find number of properties handled by each staff member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1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1974, D. Chamberlin (IBM San Jose Laboratory) defined language called ‘Structured English Query Language’ (SEQUEL).</a:t>
            </a:r>
          </a:p>
          <a:p>
            <a:r>
              <a:rPr lang="en-US" dirty="0"/>
              <a:t>A revised version, SEQUEL/2, was defined in 1976 but name was subsequently changed to SQL for legal reasons</a:t>
            </a:r>
            <a:r>
              <a:rPr lang="en-US" dirty="0" smtClean="0"/>
              <a:t>.</a:t>
            </a:r>
          </a:p>
          <a:p>
            <a:r>
              <a:rPr lang="en-US" dirty="0"/>
              <a:t>Still pronounced ‘see-</a:t>
            </a:r>
            <a:r>
              <a:rPr lang="en-US" dirty="0" err="1"/>
              <a:t>quel</a:t>
            </a:r>
            <a:r>
              <a:rPr lang="en-US" dirty="0"/>
              <a:t>’, though official pronunciation is ‘S-Q-L’. </a:t>
            </a:r>
          </a:p>
          <a:p>
            <a:r>
              <a:rPr lang="en-US" dirty="0"/>
              <a:t>IBM subsequently produced a prototype DBMS called System R, based on SEQUEL/2. </a:t>
            </a:r>
          </a:p>
          <a:p>
            <a:r>
              <a:rPr lang="en-US" dirty="0"/>
              <a:t>Roots of SQL, however, are in SQUARE (Specifying Queries as Relational Expressions), which predates System R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2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27 </a:t>
            </a:r>
            <a:r>
              <a:rPr lang="en-US" dirty="0"/>
              <a:t>– Multiple Grouping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6" descr="C05NT27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9275" y="2195512"/>
            <a:ext cx="6010275" cy="3609975"/>
          </a:xfrm>
          <a:noFill/>
        </p:spPr>
      </p:pic>
    </p:spTree>
    <p:extLst>
      <p:ext uri="{BB962C8B-B14F-4D97-AF65-F5344CB8AC3E}">
        <p14:creationId xmlns:p14="http://schemas.microsoft.com/office/powerpoint/2010/main" val="32230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Procedure </a:t>
            </a:r>
            <a:r>
              <a:rPr lang="en-US" dirty="0"/>
              <a:t>for generating results of a join are</a:t>
            </a:r>
            <a:r>
              <a:rPr lang="en-US" dirty="0" smtClean="0"/>
              <a:t>: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Form </a:t>
            </a:r>
            <a:r>
              <a:rPr lang="en-US" dirty="0"/>
              <a:t>Cartesian product of the tables named in  FROM clause.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is a WHERE clause, apply the search condition to each row of the product table, retaining those rows that satisfy the condition</a:t>
            </a:r>
            <a:r>
              <a:rPr lang="en-US" dirty="0" smtClean="0"/>
              <a:t>.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remaining row, determine value of each item in SELECT list to produce a single row in </a:t>
            </a:r>
            <a:r>
              <a:rPr lang="en-US" dirty="0" smtClean="0"/>
              <a:t>result </a:t>
            </a:r>
            <a:r>
              <a:rPr lang="en-US" dirty="0"/>
              <a:t>table</a:t>
            </a:r>
            <a:r>
              <a:rPr lang="en-US" dirty="0" smtClean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DISTINCT has been specified, eliminate any duplicate rows from the result table</a:t>
            </a:r>
            <a:r>
              <a:rPr lang="en-US" dirty="0" smtClean="0"/>
              <a:t>.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is an ORDER BY clause, sort result table as required</a:t>
            </a:r>
            <a:r>
              <a:rPr lang="en-US" dirty="0" smtClean="0"/>
              <a:t>.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SQL provides special format of SELECT for Cartesian product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	[DISTINCT | ALL]	{* | 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Table1 CROSS JOIN </a:t>
            </a:r>
            <a:r>
              <a:rPr lang="en-US" dirty="0" smtClean="0">
                <a:latin typeface="Lucida Console" panose="020B0609040504020204" pitchFamily="49" charset="0"/>
              </a:rPr>
              <a:t>Table2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If one row of a joined table is unmatched, row is omitted from result table. </a:t>
            </a:r>
          </a:p>
          <a:p>
            <a:r>
              <a:rPr lang="en-US" dirty="0"/>
              <a:t>Outer join operations retain rows that do not satisfy the join condition. </a:t>
            </a:r>
          </a:p>
          <a:p>
            <a:r>
              <a:rPr lang="en-US" dirty="0"/>
              <a:t>Consider following tables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4279371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The (inner) join of these two tables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b.*, p.*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Branch1 b, PropertyForRent1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4221088"/>
            <a:ext cx="55626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3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Result table has two rows where cities are same. </a:t>
            </a:r>
          </a:p>
          <a:p>
            <a:r>
              <a:rPr lang="en-US" dirty="0"/>
              <a:t>There are no rows corresponding to branches in Bristol and Aberdeen. </a:t>
            </a:r>
          </a:p>
          <a:p>
            <a:r>
              <a:rPr lang="en-US" dirty="0"/>
              <a:t>To include unmatched rows in result table, use an Outer join.</a:t>
            </a:r>
          </a:p>
        </p:txBody>
      </p:sp>
    </p:spTree>
    <p:extLst>
      <p:ext uri="{BB962C8B-B14F-4D97-AF65-F5344CB8AC3E}">
        <p14:creationId xmlns:p14="http://schemas.microsoft.com/office/powerpoint/2010/main" val="27978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28 </a:t>
            </a:r>
            <a:r>
              <a:rPr lang="en-US" dirty="0"/>
              <a:t>– Left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branches and properties that are in same city along with any unmatched branches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b.*, p.*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Branch1 b LEFT </a:t>
            </a:r>
            <a:r>
              <a:rPr lang="en-US" dirty="0" smtClean="0">
                <a:latin typeface="Lucida Console" panose="020B0609040504020204" pitchFamily="49" charset="0"/>
              </a:rPr>
              <a:t>JOIN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PropertyForRent1 </a:t>
            </a:r>
            <a:r>
              <a:rPr lang="en-US" dirty="0">
                <a:latin typeface="Lucida Console" panose="020B0609040504020204" pitchFamily="49" charset="0"/>
              </a:rPr>
              <a:t>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Includes those rows of first (left) table unmatched with rows from second (right) table. </a:t>
            </a:r>
          </a:p>
          <a:p>
            <a:r>
              <a:rPr lang="en-US" dirty="0"/>
              <a:t>Columns from second table are filled with NULLs.</a:t>
            </a:r>
          </a:p>
        </p:txBody>
      </p:sp>
    </p:spTree>
    <p:extLst>
      <p:ext uri="{BB962C8B-B14F-4D97-AF65-F5344CB8AC3E}">
        <p14:creationId xmlns:p14="http://schemas.microsoft.com/office/powerpoint/2010/main" val="22929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28 </a:t>
            </a:r>
            <a:r>
              <a:rPr lang="en-US" dirty="0"/>
              <a:t>– Left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060848"/>
            <a:ext cx="96973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6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29 </a:t>
            </a:r>
            <a:r>
              <a:rPr lang="en-US" dirty="0"/>
              <a:t>– </a:t>
            </a:r>
            <a:r>
              <a:rPr lang="en-US" dirty="0" smtClean="0"/>
              <a:t>Right </a:t>
            </a:r>
            <a:r>
              <a:rPr lang="en-US" dirty="0"/>
              <a:t>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branches and properties in same city and any unmatched properties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b.*, p.*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Branch1 b RIGHT JOIN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PropertyForRent1 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Right Outer join includes those rows of second (right) table that are unmatched with rows from first (left) table. </a:t>
            </a:r>
          </a:p>
          <a:p>
            <a:r>
              <a:rPr lang="en-US" dirty="0"/>
              <a:t>Columns from first table are filled with NULLs.</a:t>
            </a:r>
          </a:p>
        </p:txBody>
      </p:sp>
    </p:spTree>
    <p:extLst>
      <p:ext uri="{BB962C8B-B14F-4D97-AF65-F5344CB8AC3E}">
        <p14:creationId xmlns:p14="http://schemas.microsoft.com/office/powerpoint/2010/main" val="23110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29 </a:t>
            </a:r>
            <a:r>
              <a:rPr lang="en-US" dirty="0"/>
              <a:t>– </a:t>
            </a:r>
            <a:r>
              <a:rPr lang="en-US" dirty="0" smtClean="0"/>
              <a:t>Right </a:t>
            </a:r>
            <a:r>
              <a:rPr lang="en-US" dirty="0"/>
              <a:t>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23" y="2204864"/>
            <a:ext cx="9432085" cy="345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46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Full Outer </a:t>
            </a:r>
            <a:r>
              <a:rPr lang="en-US" dirty="0"/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branches and properties in same city and any unmatched branches or properties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b.*, p.*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Branch1 b FULL JOIN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PropertyForRent1 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Includes rows that are unmatched in both tables. </a:t>
            </a:r>
          </a:p>
          <a:p>
            <a:r>
              <a:rPr lang="en-US" dirty="0"/>
              <a:t>Unmatched columns are filled with NULLs. </a:t>
            </a:r>
          </a:p>
        </p:txBody>
      </p:sp>
    </p:spTree>
    <p:extLst>
      <p:ext uri="{BB962C8B-B14F-4D97-AF65-F5344CB8AC3E}">
        <p14:creationId xmlns:p14="http://schemas.microsoft.com/office/powerpoint/2010/main" val="3593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late 70s, ORACLE appeared and was probably first commercial RDBMS based on SQL.</a:t>
            </a:r>
          </a:p>
          <a:p>
            <a:r>
              <a:rPr lang="en-US" dirty="0"/>
              <a:t>In 1987, ANSI and ISO published an initial standard for SQL.</a:t>
            </a:r>
          </a:p>
          <a:p>
            <a:r>
              <a:rPr lang="en-US" dirty="0"/>
              <a:t>In 1989, ISO published an addendum that defined an ‘Integrity Enhancement Feature’. </a:t>
            </a:r>
          </a:p>
          <a:p>
            <a:r>
              <a:rPr lang="en-US" dirty="0"/>
              <a:t>In 1992, first major revision to ISO standard occurred, referred to as SQL2 or SQL/92.</a:t>
            </a:r>
          </a:p>
          <a:p>
            <a:r>
              <a:rPr lang="en-US" dirty="0"/>
              <a:t>In 1999, SQL:1999 was released with support for object-oriented data management.</a:t>
            </a:r>
          </a:p>
          <a:p>
            <a:r>
              <a:rPr lang="en-US" dirty="0"/>
              <a:t>In late 2003, SQL:2003 was released.</a:t>
            </a:r>
          </a:p>
          <a:p>
            <a:r>
              <a:rPr lang="en-US" dirty="0"/>
              <a:t>In summer 2008, SQL:2008 was released.</a:t>
            </a:r>
          </a:p>
          <a:p>
            <a:r>
              <a:rPr lang="en-US" dirty="0"/>
              <a:t>In late 2011, SQL:2011 was released.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30 </a:t>
            </a:r>
            <a:r>
              <a:rPr lang="en-US" dirty="0"/>
              <a:t>– </a:t>
            </a:r>
            <a:r>
              <a:rPr lang="en-US" dirty="0" smtClean="0"/>
              <a:t>Full Outer </a:t>
            </a:r>
            <a:r>
              <a:rPr lang="en-US" dirty="0"/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80</a:t>
            </a:fld>
            <a:endParaRPr lang="en-US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08" y="2132856"/>
            <a:ext cx="803263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6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Exists and not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EXISTS and NOT EXISTS are for use only with subqueries. </a:t>
            </a:r>
          </a:p>
          <a:p>
            <a:r>
              <a:rPr lang="en-US" dirty="0"/>
              <a:t>Produce a simple true/false result. </a:t>
            </a:r>
          </a:p>
          <a:p>
            <a:r>
              <a:rPr lang="en-US" dirty="0"/>
              <a:t>True if and only if there exists at least one row in result table returned by subquery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False if subquery returns an empty result table. </a:t>
            </a:r>
          </a:p>
          <a:p>
            <a:r>
              <a:rPr lang="en-US" dirty="0"/>
              <a:t>NOT EXISTS is the opposite of EXISTS. </a:t>
            </a:r>
          </a:p>
          <a:p>
            <a:r>
              <a:rPr lang="en-US" dirty="0"/>
              <a:t>As (NOT) EXISTS check only for existence or non-existence of rows in subquery result table, subquery can contain any number of columns. </a:t>
            </a:r>
          </a:p>
          <a:p>
            <a:r>
              <a:rPr lang="en-US" dirty="0"/>
              <a:t>Common for subqueries following (NOT) EXISTS to be of form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(SELECT * </a:t>
            </a:r>
            <a:r>
              <a:rPr lang="en-US" dirty="0" smtClean="0">
                <a:latin typeface="Lucida Console" panose="020B0609040504020204" pitchFamily="49" charset="0"/>
              </a:rPr>
              <a:t>...)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9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31 </a:t>
            </a:r>
            <a:r>
              <a:rPr lang="en-US" dirty="0"/>
              <a:t>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all staff who work in a London branch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Staff s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WHERE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</a:rPr>
              <a:t>		     city = ‘London’);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2978150"/>
            <a:ext cx="55435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3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31 </a:t>
            </a:r>
            <a:r>
              <a:rPr lang="en-US" dirty="0"/>
              <a:t>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Note, search condition </a:t>
            </a:r>
            <a:r>
              <a:rPr lang="en-US" dirty="0" err="1"/>
              <a:t>s.branchNo</a:t>
            </a:r>
            <a:r>
              <a:rPr lang="en-US" dirty="0"/>
              <a:t> = </a:t>
            </a:r>
            <a:r>
              <a:rPr lang="en-US" dirty="0" err="1"/>
              <a:t>b.branchNo</a:t>
            </a:r>
            <a:r>
              <a:rPr lang="en-US" dirty="0"/>
              <a:t> is necessary to consider correct branch record for each member of staff. </a:t>
            </a:r>
          </a:p>
          <a:p>
            <a:r>
              <a:rPr lang="en-US" dirty="0"/>
              <a:t>If omitted, would get all staff records listed out because subquery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* FROM Branch WHERE city=‘London</a:t>
            </a:r>
            <a:r>
              <a:rPr lang="en-US" dirty="0" smtClean="0">
                <a:latin typeface="Lucida Console" panose="020B0609040504020204" pitchFamily="49" charset="0"/>
              </a:rPr>
              <a:t>’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would always be true and query would be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true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99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31 </a:t>
            </a:r>
            <a:r>
              <a:rPr lang="en-US" dirty="0"/>
              <a:t>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 </a:t>
            </a:r>
            <a:r>
              <a:rPr lang="en-US" dirty="0"/>
              <a:t>also write this query using join construct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city = ‘London’;</a:t>
            </a:r>
          </a:p>
        </p:txBody>
      </p:sp>
    </p:spTree>
    <p:extLst>
      <p:ext uri="{BB962C8B-B14F-4D97-AF65-F5344CB8AC3E}">
        <p14:creationId xmlns:p14="http://schemas.microsoft.com/office/powerpoint/2010/main" val="29727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normal set operations of Union, Intersection, and Difference to combine results of two or more queries into a single result table.</a:t>
            </a:r>
          </a:p>
          <a:p>
            <a:r>
              <a:rPr lang="en-US" dirty="0"/>
              <a:t>Union of two tables, A and B, is table containing all rows in either A or B or both. </a:t>
            </a:r>
          </a:p>
          <a:p>
            <a:r>
              <a:rPr lang="en-US" dirty="0"/>
              <a:t>Intersection is table containing all rows common to both A and B. </a:t>
            </a:r>
          </a:p>
          <a:p>
            <a:r>
              <a:rPr lang="en-US" dirty="0"/>
              <a:t>Difference is table containing all rows in A but not in B. </a:t>
            </a:r>
          </a:p>
          <a:p>
            <a:r>
              <a:rPr lang="en-US" dirty="0"/>
              <a:t>Two tables must be union compatible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of set operator clause in each case is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op [ALL] [CORRESPONDING [BY {column1 [, </a:t>
            </a:r>
            <a:r>
              <a:rPr lang="en-US" dirty="0" smtClean="0">
                <a:latin typeface="Lucida Console" panose="020B0609040504020204" pitchFamily="49" charset="0"/>
              </a:rPr>
              <a:t>...]}]]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If CORRESPONDING BY specified, set operation performed on the named column(s).</a:t>
            </a:r>
          </a:p>
          <a:p>
            <a:r>
              <a:rPr lang="en-US" dirty="0"/>
              <a:t>If CORRESPONDING specified but not BY clause, operation performed on common columns. </a:t>
            </a:r>
          </a:p>
          <a:p>
            <a:r>
              <a:rPr lang="en-US" dirty="0"/>
              <a:t>If ALL specified, result can include duplicate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87</a:t>
            </a:fld>
            <a:endParaRPr lang="en-US"/>
          </a:p>
        </p:txBody>
      </p:sp>
      <p:pic>
        <p:nvPicPr>
          <p:cNvPr id="5" name="Picture 5" descr="DS3-Figure 05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50" y="1700808"/>
            <a:ext cx="842751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0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32 </a:t>
            </a:r>
            <a:r>
              <a:rPr lang="en-US" dirty="0"/>
              <a:t>– </a:t>
            </a:r>
            <a:r>
              <a:rPr lang="en-US" dirty="0" smtClean="0"/>
              <a:t>Use of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all cities where there is either a branch office or  a property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city IS NOT NULL) UNION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40312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32 </a:t>
            </a:r>
            <a:r>
              <a:rPr lang="en-US" dirty="0"/>
              <a:t>– </a:t>
            </a:r>
            <a:r>
              <a:rPr lang="en-US" dirty="0" smtClean="0"/>
              <a:t>Use of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FROM Branch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WHERE city IS NOT NULL)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UNION CORRESPONDING BY city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(SELECT *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15797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has become part of application architectures such as IBM’s Systems Application Architecture.</a:t>
            </a:r>
          </a:p>
          <a:p>
            <a:r>
              <a:rPr lang="en-US" dirty="0"/>
              <a:t>It is strategic choice of many large and influential organizations (e.g. X/OPEN). </a:t>
            </a:r>
          </a:p>
          <a:p>
            <a:r>
              <a:rPr lang="en-US" dirty="0"/>
              <a:t>SQL is Federal Information Processing Standard (FIPS) to which conformance is required for all sales of databases to American Government. </a:t>
            </a:r>
            <a:endParaRPr lang="en-US" dirty="0" smtClean="0"/>
          </a:p>
          <a:p>
            <a:r>
              <a:rPr lang="en-US" dirty="0"/>
              <a:t>SQL is used in other standards and even influences development of other standards as a definitional tool. Examples include:</a:t>
            </a:r>
          </a:p>
          <a:p>
            <a:pPr lvl="1"/>
            <a:r>
              <a:rPr lang="en-US" dirty="0" smtClean="0"/>
              <a:t>ISO’s </a:t>
            </a:r>
            <a:r>
              <a:rPr lang="en-US" dirty="0"/>
              <a:t>Information Resource Directory System (IRDS) Standard</a:t>
            </a:r>
          </a:p>
          <a:p>
            <a:pPr lvl="1"/>
            <a:r>
              <a:rPr lang="en-US" dirty="0"/>
              <a:t>Remote Data Access (RDA) Standard.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32 </a:t>
            </a:r>
            <a:r>
              <a:rPr lang="en-US" dirty="0"/>
              <a:t>– </a:t>
            </a:r>
            <a:r>
              <a:rPr lang="en-US" dirty="0" smtClean="0"/>
              <a:t>Use of union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Produces result tables from both queries and merges both tables together.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3164163"/>
            <a:ext cx="2740756" cy="331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8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33 </a:t>
            </a:r>
            <a:r>
              <a:rPr lang="en-US" dirty="0"/>
              <a:t>– </a:t>
            </a:r>
            <a:r>
              <a:rPr lang="en-US" dirty="0" smtClean="0"/>
              <a:t>Use of intersect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all cities where there is both a branch office and a property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>
                <a:latin typeface="Lucida Console" panose="020B0609040504020204" pitchFamily="49" charset="0"/>
              </a:rPr>
              <a:t>SELECT city FROM Branch)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INTERSECT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(SELECT </a:t>
            </a:r>
            <a:r>
              <a:rPr lang="en-US" dirty="0">
                <a:latin typeface="Lucida Console" panose="020B0609040504020204" pitchFamily="49" charset="0"/>
              </a:rPr>
              <a:t>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73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33 – Use of 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>
                <a:latin typeface="Lucida Console" panose="020B0609040504020204" pitchFamily="49" charset="0"/>
              </a:rPr>
              <a:t>SELECT * FROM Branch)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INTERSECT </a:t>
            </a:r>
            <a:r>
              <a:rPr lang="en-US" dirty="0">
                <a:latin typeface="Lucida Console" panose="020B0609040504020204" pitchFamily="49" charset="0"/>
              </a:rPr>
              <a:t>CORRESPONDING BY city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>
                <a:latin typeface="Lucida Console" panose="020B0609040504020204" pitchFamily="49" charset="0"/>
              </a:rPr>
              <a:t>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574" y="1600200"/>
            <a:ext cx="3794664" cy="39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28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33 – Use of 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Could rewrite this query without INTERSECT operator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</a:t>
            </a:r>
            <a:r>
              <a:rPr lang="en-US" dirty="0">
                <a:latin typeface="Lucida Console" panose="020B0609040504020204" pitchFamily="49" charset="0"/>
              </a:rPr>
              <a:t>Branch b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Or: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DISTINCT city FROM Branch b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34 </a:t>
            </a:r>
            <a:r>
              <a:rPr lang="en-US" dirty="0"/>
              <a:t>– Use of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</a:t>
            </a:r>
            <a:r>
              <a:rPr lang="en-US" dirty="0"/>
              <a:t>of all cities where there is a branch office but no  properties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>
                <a:latin typeface="Lucida Console" panose="020B0609040504020204" pitchFamily="49" charset="0"/>
              </a:rPr>
              <a:t>SELECT city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EXCEPT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Or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(SELECT </a:t>
            </a:r>
            <a:r>
              <a:rPr lang="en-US" dirty="0">
                <a:latin typeface="Lucida Console" panose="020B0609040504020204" pitchFamily="49" charset="0"/>
              </a:rPr>
              <a:t>*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EXCEPT CORRESPONDING BY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19" y="3028392"/>
            <a:ext cx="284098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8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34 </a:t>
            </a:r>
            <a:r>
              <a:rPr lang="en-US" dirty="0"/>
              <a:t>– Use of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Could rewrite this query without EXCEPT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DISTINCT </a:t>
            </a:r>
            <a:r>
              <a:rPr lang="en-US" dirty="0">
                <a:latin typeface="Lucida Console" panose="020B0609040504020204" pitchFamily="49" charset="0"/>
              </a:rPr>
              <a:t>city FROM Branch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city NOT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Or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SELECT </a:t>
            </a:r>
            <a:r>
              <a:rPr lang="en-US" dirty="0">
                <a:latin typeface="Lucida Console" panose="020B0609040504020204" pitchFamily="49" charset="0"/>
              </a:rPr>
              <a:t>DISTINCT city FROM Branch b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WHERE </a:t>
            </a:r>
            <a:r>
              <a:rPr lang="en-US" dirty="0">
                <a:latin typeface="Lucida Console" panose="020B0609040504020204" pitchFamily="49" charset="0"/>
              </a:rPr>
              <a:t>NOT 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NSERT </a:t>
            </a:r>
            <a:r>
              <a:rPr lang="en-US" dirty="0">
                <a:latin typeface="Lucida Console" panose="020B0609040504020204" pitchFamily="49" charset="0"/>
              </a:rPr>
              <a:t>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</a:t>
            </a:r>
            <a:r>
              <a:rPr lang="en-US" dirty="0" err="1">
                <a:latin typeface="Lucida Console" panose="020B0609040504020204" pitchFamily="49" charset="0"/>
              </a:rPr>
              <a:t>dataValueList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columnList</a:t>
            </a:r>
            <a:r>
              <a:rPr lang="en-US" dirty="0"/>
              <a:t> is optional; if omitted, SQL assumes a list of all columns in their original CREATE TABLE order. </a:t>
            </a:r>
          </a:p>
          <a:p>
            <a:r>
              <a:rPr lang="en-US" dirty="0"/>
              <a:t>Any columns omitted must have been declared as NULL when table was created, unless DEFAULT was specified when creating column.</a:t>
            </a:r>
          </a:p>
          <a:p>
            <a:r>
              <a:rPr lang="en-US" dirty="0" err="1"/>
              <a:t>dataValueList</a:t>
            </a:r>
            <a:r>
              <a:rPr lang="en-US" dirty="0"/>
              <a:t> must match </a:t>
            </a:r>
            <a:r>
              <a:rPr lang="en-US" dirty="0" err="1"/>
              <a:t>columnList</a:t>
            </a:r>
            <a:r>
              <a:rPr lang="en-US" dirty="0"/>
              <a:t> as follows:</a:t>
            </a:r>
          </a:p>
          <a:p>
            <a:pPr lvl="1"/>
            <a:r>
              <a:rPr lang="en-US" dirty="0"/>
              <a:t>number of items in each list must be same;</a:t>
            </a:r>
          </a:p>
          <a:p>
            <a:pPr lvl="1"/>
            <a:r>
              <a:rPr lang="en-US" dirty="0"/>
              <a:t>must be direct correspondence in position of items in two lists;</a:t>
            </a:r>
          </a:p>
          <a:p>
            <a:pPr lvl="1"/>
            <a:r>
              <a:rPr lang="en-US" dirty="0"/>
              <a:t>data type of each item in </a:t>
            </a:r>
            <a:r>
              <a:rPr lang="en-US" dirty="0" err="1"/>
              <a:t>dataValueList</a:t>
            </a:r>
            <a:r>
              <a:rPr lang="en-US" dirty="0"/>
              <a:t> must be compatible with data type of corresponding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NSERT </a:t>
            </a:r>
            <a:r>
              <a:rPr lang="en-US" dirty="0">
                <a:latin typeface="Lucida Console" panose="020B0609040504020204" pitchFamily="49" charset="0"/>
              </a:rPr>
              <a:t>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</a:t>
            </a:r>
            <a:r>
              <a:rPr lang="en-US" dirty="0" err="1">
                <a:latin typeface="Lucida Console" panose="020B0609040504020204" pitchFamily="49" charset="0"/>
              </a:rPr>
              <a:t>dataValueList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columnList</a:t>
            </a:r>
            <a:r>
              <a:rPr lang="en-US" dirty="0"/>
              <a:t> is optional; if omitted, SQL assumes a list of all columns in their original CREATE TABLE order. </a:t>
            </a:r>
          </a:p>
          <a:p>
            <a:r>
              <a:rPr lang="en-US" dirty="0"/>
              <a:t>Any columns omitted must have been declared as NULL when table was created, unless DEFAULT was specified when creating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35 </a:t>
            </a:r>
            <a:r>
              <a:rPr lang="en-US" dirty="0"/>
              <a:t>– </a:t>
            </a:r>
            <a:r>
              <a:rPr lang="en-US" dirty="0" smtClean="0"/>
              <a:t>Insert into …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</a:t>
            </a:r>
            <a:r>
              <a:rPr lang="en-US" dirty="0"/>
              <a:t>a new row into Staff table supplying data for all </a:t>
            </a:r>
            <a:r>
              <a:rPr lang="en-US" dirty="0" smtClean="0"/>
              <a:t>column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INSERT </a:t>
            </a:r>
            <a:r>
              <a:rPr lang="en-US" dirty="0">
                <a:latin typeface="Lucida Console" panose="020B0609040504020204" pitchFamily="49" charset="0"/>
              </a:rPr>
              <a:t>INTO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(‘SG16’, ‘Alan’, ‘Brown’,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1859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36 </a:t>
            </a:r>
            <a:r>
              <a:rPr lang="en-US" dirty="0"/>
              <a:t>– </a:t>
            </a:r>
            <a:r>
              <a:rPr lang="en-US" dirty="0" smtClean="0"/>
              <a:t>Insert using defaults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Insert </a:t>
            </a:r>
            <a:r>
              <a:rPr lang="en-US" dirty="0"/>
              <a:t>a new row into Staff table supplying data for all mandatory columns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INSERT </a:t>
            </a:r>
            <a:r>
              <a:rPr lang="en-US" dirty="0">
                <a:latin typeface="Lucida Console" panose="020B0609040504020204" pitchFamily="49" charset="0"/>
              </a:rPr>
              <a:t>INTO Staff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               position</a:t>
            </a:r>
            <a:r>
              <a:rPr lang="en-US" dirty="0">
                <a:latin typeface="Lucida Console" panose="020B0609040504020204" pitchFamily="49" charset="0"/>
              </a:rPr>
              <a:t>, salary,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(‘SG44’, ‘Anne’, ‘Jones’,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‘Assistant’, 8100, ‘B003’);</a:t>
            </a:r>
          </a:p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(‘SG44’, ‘Anne’, ‘Jones’, ‘Assistant’, NULL,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NULL, 8100, ‘B003’);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61F02-35F4-46F5-A444-1243F2E206AA}"/>
</file>

<file path=customXml/itemProps2.xml><?xml version="1.0" encoding="utf-8"?>
<ds:datastoreItem xmlns:ds="http://schemas.openxmlformats.org/officeDocument/2006/customXml" ds:itemID="{7304D8AA-4244-418A-AE60-8F0729D613D3}"/>
</file>

<file path=customXml/itemProps3.xml><?xml version="1.0" encoding="utf-8"?>
<ds:datastoreItem xmlns:ds="http://schemas.openxmlformats.org/officeDocument/2006/customXml" ds:itemID="{7321AD88-25FB-4A9A-A16F-6780858F853E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4423</Words>
  <Application>Microsoft Office PowerPoint</Application>
  <PresentationFormat>Custom</PresentationFormat>
  <Paragraphs>762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Century Gothic</vt:lpstr>
      <vt:lpstr>Lucida Console</vt:lpstr>
      <vt:lpstr>Wingdings</vt:lpstr>
      <vt:lpstr>Continental World 16x9</vt:lpstr>
      <vt:lpstr>CSE 204 - INTRO TO Database Systems SQL</vt:lpstr>
      <vt:lpstr>Outline</vt:lpstr>
      <vt:lpstr>Objectives of SQL</vt:lpstr>
      <vt:lpstr>Objectives of SQL</vt:lpstr>
      <vt:lpstr>Objectives of SQL</vt:lpstr>
      <vt:lpstr>Objectives of SQL</vt:lpstr>
      <vt:lpstr>History of SQL</vt:lpstr>
      <vt:lpstr>History of SQL</vt:lpstr>
      <vt:lpstr>Importance of SQL</vt:lpstr>
      <vt:lpstr>Writing SQL Commands</vt:lpstr>
      <vt:lpstr>Writing SQL Commands</vt:lpstr>
      <vt:lpstr>Writing SQL Commands</vt:lpstr>
      <vt:lpstr>Literals</vt:lpstr>
      <vt:lpstr>SELECT Statement</vt:lpstr>
      <vt:lpstr>Select Statement</vt:lpstr>
      <vt:lpstr>Example – All columns, All Rows</vt:lpstr>
      <vt:lpstr>Example – All columns, All Rows</vt:lpstr>
      <vt:lpstr>Example 2 – Specific columns, All Rows</vt:lpstr>
      <vt:lpstr>Example 2 – Specific columns, All Rows</vt:lpstr>
      <vt:lpstr>Example 3 – Use of distinct</vt:lpstr>
      <vt:lpstr>Example 3 – Use of distinct</vt:lpstr>
      <vt:lpstr>Example 4 – Calculated Fields</vt:lpstr>
      <vt:lpstr>Example 4 – Calculated Fields</vt:lpstr>
      <vt:lpstr>Example 5 – Comparison Search</vt:lpstr>
      <vt:lpstr>Example 6 – Compound Comparison Search</vt:lpstr>
      <vt:lpstr>Example 7 – Range Search</vt:lpstr>
      <vt:lpstr>Example 7 – Range Search</vt:lpstr>
      <vt:lpstr>Example 8 – Set Membership</vt:lpstr>
      <vt:lpstr>Example 8 – Set Membership</vt:lpstr>
      <vt:lpstr>Example 9 – Pattern Matching</vt:lpstr>
      <vt:lpstr>Example 9 – Pattern Matching</vt:lpstr>
      <vt:lpstr>Example 10 – NULL Search Condition</vt:lpstr>
      <vt:lpstr>Example 10 – NULL Search Condition</vt:lpstr>
      <vt:lpstr>Example 11 – Ordering (Single Column)</vt:lpstr>
      <vt:lpstr>Example 12 – Ordering (Multiple Column)</vt:lpstr>
      <vt:lpstr>Example 12 – Ordering (Multiple Column)</vt:lpstr>
      <vt:lpstr>Select Statement aggregates</vt:lpstr>
      <vt:lpstr>Select Statement aggregates</vt:lpstr>
      <vt:lpstr>Select Statement aggregates</vt:lpstr>
      <vt:lpstr>Example 13 – Use of COUNT(*)</vt:lpstr>
      <vt:lpstr>Example 14 – Use of COUNT(DISTINCT)</vt:lpstr>
      <vt:lpstr>Example 16 – Use of MIN, MAX, AVG</vt:lpstr>
      <vt:lpstr>Select Statement Grouping</vt:lpstr>
      <vt:lpstr>Select Statement Grouping</vt:lpstr>
      <vt:lpstr>Example 17 – Use of GROUP BY</vt:lpstr>
      <vt:lpstr>Restricted Groupings – HAVING clause</vt:lpstr>
      <vt:lpstr>Example 18 – Use of Having</vt:lpstr>
      <vt:lpstr>Subqueries</vt:lpstr>
      <vt:lpstr>Example 19 – Subquery with Equality</vt:lpstr>
      <vt:lpstr>Example 19 – Subquery with Equality</vt:lpstr>
      <vt:lpstr>Example 19 – Subquery with Equality</vt:lpstr>
      <vt:lpstr>Example 20 – Subquery with Aggregate</vt:lpstr>
      <vt:lpstr>Example 20 – Subquery with Aggregate</vt:lpstr>
      <vt:lpstr>Subquery rules</vt:lpstr>
      <vt:lpstr>Example 21 – Nested subquery: use of IN</vt:lpstr>
      <vt:lpstr>Any and all</vt:lpstr>
      <vt:lpstr>Example 22 – use of AnY/SOME</vt:lpstr>
      <vt:lpstr>Example 22 – use of AnY/SOME</vt:lpstr>
      <vt:lpstr>Example 23 – use of ALL</vt:lpstr>
      <vt:lpstr>Multi-Table Queries</vt:lpstr>
      <vt:lpstr>Multi-Table Queries</vt:lpstr>
      <vt:lpstr>Example 24 – Simple join</vt:lpstr>
      <vt:lpstr>Example 24 – Simple join</vt:lpstr>
      <vt:lpstr>Alternative JOIN Constructs</vt:lpstr>
      <vt:lpstr>Example 25 – Sorting a join</vt:lpstr>
      <vt:lpstr>Example 25 – Sorting a join</vt:lpstr>
      <vt:lpstr>Example 26 – Three Table Join</vt:lpstr>
      <vt:lpstr>Example 26 – Three Table Join</vt:lpstr>
      <vt:lpstr>Example 27 – Multiple Grouping Columns</vt:lpstr>
      <vt:lpstr>Example 27 – Multiple Grouping Columns</vt:lpstr>
      <vt:lpstr>Computing a Join</vt:lpstr>
      <vt:lpstr>Outer Join</vt:lpstr>
      <vt:lpstr>Outer Join</vt:lpstr>
      <vt:lpstr>Outer Join</vt:lpstr>
      <vt:lpstr>Example 28 – Left Outer Join</vt:lpstr>
      <vt:lpstr>Example 28 – Left Outer Join</vt:lpstr>
      <vt:lpstr>Example 29 – Right Outer Join</vt:lpstr>
      <vt:lpstr>Example 29 – Right Outer Join</vt:lpstr>
      <vt:lpstr>Example 30 – Full Outer Join</vt:lpstr>
      <vt:lpstr>Example 30 – Full Outer Join</vt:lpstr>
      <vt:lpstr>Exists and not exists</vt:lpstr>
      <vt:lpstr>Example 31 – Query using EXISTS</vt:lpstr>
      <vt:lpstr>Example 31 – Query using EXISTS</vt:lpstr>
      <vt:lpstr>Example 31 – Query using EXISTS</vt:lpstr>
      <vt:lpstr>Union, Intersect, and Difference (Except)</vt:lpstr>
      <vt:lpstr>Union, Intersect, and Difference (Except)</vt:lpstr>
      <vt:lpstr>Union, Intersect, and Difference (Except)</vt:lpstr>
      <vt:lpstr>Example 32 – Use of union</vt:lpstr>
      <vt:lpstr>Example 32 – Use of union</vt:lpstr>
      <vt:lpstr>Example 32 – Use of union</vt:lpstr>
      <vt:lpstr>Example 33 – Use of intersect</vt:lpstr>
      <vt:lpstr>Example 33 – Use of intersect</vt:lpstr>
      <vt:lpstr>Example 33 – Use of intersect</vt:lpstr>
      <vt:lpstr>Example 34 – Use of Except</vt:lpstr>
      <vt:lpstr>Example 34 – Use of Except</vt:lpstr>
      <vt:lpstr>Insert</vt:lpstr>
      <vt:lpstr>Insert</vt:lpstr>
      <vt:lpstr>Example 35 – Insert into … values</vt:lpstr>
      <vt:lpstr>Example 36 – Insert using defaults</vt:lpstr>
      <vt:lpstr>Insert…select</vt:lpstr>
      <vt:lpstr>Example 37 – Insert … select</vt:lpstr>
      <vt:lpstr>Example 37 – Insert … select</vt:lpstr>
      <vt:lpstr>Example 37 – Insert … select</vt:lpstr>
      <vt:lpstr>update</vt:lpstr>
      <vt:lpstr>update</vt:lpstr>
      <vt:lpstr>Example 38/39 – Update</vt:lpstr>
      <vt:lpstr>Example 40 – Update</vt:lpstr>
      <vt:lpstr>delete</vt:lpstr>
      <vt:lpstr>Example 41/42 – delete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2020-02-24T10:19:20Z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