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7.xml" ContentType="application/vnd.openxmlformats-officedocument.presentationml.slide+xml"/>
  <Override PartName="/ppt/slides/slide6.xml" ContentType="application/vnd.openxmlformats-officedocument.presentationml.slide+xml"/>
  <Override PartName="/ppt/slides/slide65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6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61.xml" ContentType="application/vnd.openxmlformats-officedocument.presentationml.slide+xml"/>
  <Override PartName="/ppt/slides/slide6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74"/>
  </p:notesMasterIdLst>
  <p:handoutMasterIdLst>
    <p:handoutMasterId r:id="rId75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55" d="100"/>
          <a:sy n="55" d="100"/>
        </p:scale>
        <p:origin x="461" y="4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customXml" Target="../customXml/item2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8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08-Mar-21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08-Mar-21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 smtClean="0"/>
              <a:t>Advanced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INSERT/UPDATE attempting to create FK value in child table without matching CK value in parent is rejected. </a:t>
            </a:r>
          </a:p>
          <a:p>
            <a:r>
              <a:rPr lang="en-US" dirty="0"/>
              <a:t>Action taken attempting to update/delete a CK value in parent table with matching rows in child is dependent on referential action specified using ON UPDATE and ON DELETE </a:t>
            </a:r>
            <a:r>
              <a:rPr lang="en-US" dirty="0" err="1"/>
              <a:t>subclauses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CASCADE</a:t>
            </a:r>
            <a:r>
              <a:rPr lang="en-US" dirty="0">
                <a:latin typeface="Lucida Console" panose="020B0609040504020204" pitchFamily="49" charset="0"/>
              </a:rPr>
              <a:t>			-  SET NULL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SET </a:t>
            </a:r>
            <a:r>
              <a:rPr lang="en-US" dirty="0">
                <a:latin typeface="Lucida Console" panose="020B0609040504020204" pitchFamily="49" charset="0"/>
              </a:rPr>
              <a:t>DEFAULT		-  NO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CASCADE</a:t>
            </a:r>
            <a:r>
              <a:rPr lang="en-US" dirty="0"/>
              <a:t>: Delete row from parent and delete matching rows in child, and so on in cascading manner.</a:t>
            </a:r>
          </a:p>
          <a:p>
            <a:r>
              <a:rPr lang="en-US" b="1" u="sng" dirty="0"/>
              <a:t>SET NULL</a:t>
            </a:r>
            <a:r>
              <a:rPr lang="en-US" dirty="0"/>
              <a:t>: Delete row from parent and set FK column(s) in child to NULL. Only valid if FK columns are NOT NULL.</a:t>
            </a:r>
          </a:p>
          <a:p>
            <a:r>
              <a:rPr lang="en-US" b="1" u="sng" dirty="0"/>
              <a:t>SET DEFAULT</a:t>
            </a:r>
            <a:r>
              <a:rPr lang="en-US" dirty="0"/>
              <a:t>: Delete row from parent and set each component of FK in child to specified default. Only valid if DEFAULT specified for FK columns.</a:t>
            </a:r>
          </a:p>
          <a:p>
            <a:r>
              <a:rPr lang="en-US" b="1" u="sng" dirty="0"/>
              <a:t>NO </a:t>
            </a:r>
            <a:r>
              <a:rPr lang="en-US" b="1" u="sng" dirty="0" smtClean="0"/>
              <a:t>ACTION</a:t>
            </a:r>
            <a:r>
              <a:rPr lang="en-US" dirty="0"/>
              <a:t>: Reject delete from parent. Default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FOREIGN </a:t>
            </a:r>
            <a:r>
              <a:rPr lang="en-US" dirty="0">
                <a:latin typeface="Lucida Console" panose="020B0609040504020204" pitchFamily="49" charset="0"/>
              </a:rPr>
              <a:t>KEY 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REFERENCES Staff            </a:t>
            </a:r>
            <a:r>
              <a:rPr lang="en-US" dirty="0" smtClean="0">
                <a:latin typeface="Lucida Console" panose="020B0609040504020204" pitchFamily="49" charset="0"/>
              </a:rPr>
              <a:t>		ON </a:t>
            </a:r>
            <a:r>
              <a:rPr lang="en-US" dirty="0">
                <a:latin typeface="Lucida Console" panose="020B0609040504020204" pitchFamily="49" charset="0"/>
              </a:rPr>
              <a:t>DELETE SET </a:t>
            </a:r>
            <a:r>
              <a:rPr lang="en-US" dirty="0" smtClean="0">
                <a:latin typeface="Lucida Console" panose="020B0609040504020204" pitchFamily="49" charset="0"/>
              </a:rPr>
              <a:t>NULL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FOREIGN </a:t>
            </a:r>
            <a:r>
              <a:rPr lang="en-US" dirty="0">
                <a:latin typeface="Lucida Console" panose="020B0609040504020204" pitchFamily="49" charset="0"/>
              </a:rPr>
              <a:t>KEY (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) REFERENCES Owner       ON </a:t>
            </a:r>
            <a:r>
              <a:rPr lang="en-US" dirty="0" smtClean="0">
                <a:latin typeface="Lucida Console" panose="020B0609040504020204" pitchFamily="49" charset="0"/>
              </a:rPr>
              <a:t>			UPDATE </a:t>
            </a:r>
            <a:r>
              <a:rPr lang="en-US" dirty="0">
                <a:latin typeface="Lucida Console" panose="020B0609040504020204" pitchFamily="49" charset="0"/>
              </a:rPr>
              <a:t>CASCADE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General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Could use CHECK/UNIQUE in CREATE and ALTER TABLE.</a:t>
            </a:r>
          </a:p>
          <a:p>
            <a:r>
              <a:rPr lang="en-US" dirty="0"/>
              <a:t>Similar to the CHECK clause, also have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ASSERTION </a:t>
            </a:r>
            <a:r>
              <a:rPr lang="en-US" dirty="0" err="1">
                <a:latin typeface="Lucida Console" panose="020B0609040504020204" pitchFamily="49" charset="0"/>
              </a:rPr>
              <a:t>AssertionName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CHECK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ASSERTION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CHECK (NOT EXISTS    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GROUP BY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HAVING COUNT(*) &gt; 100))</a:t>
            </a:r>
          </a:p>
          <a:p>
            <a:pPr marL="4572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DDL allows database objects such as schemas, domains, tables, views, and indexes to be created and destroyed. </a:t>
            </a:r>
          </a:p>
          <a:p>
            <a:r>
              <a:rPr lang="en-US" dirty="0"/>
              <a:t>Main SQL DDL statements are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SCHEMA		</a:t>
            </a:r>
            <a:r>
              <a:rPr lang="en-US" dirty="0" smtClean="0">
                <a:latin typeface="Lucida Console" panose="020B0609040504020204" pitchFamily="49" charset="0"/>
              </a:rPr>
              <a:t>	DROP </a:t>
            </a:r>
            <a:r>
              <a:rPr lang="en-US" dirty="0">
                <a:latin typeface="Lucida Console" panose="020B0609040504020204" pitchFamily="49" charset="0"/>
              </a:rPr>
              <a:t>SCHEMA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CREATE/ALTER DOMAIN	</a:t>
            </a:r>
            <a:r>
              <a:rPr lang="en-US" dirty="0" smtClean="0">
                <a:latin typeface="Lucida Console" panose="020B0609040504020204" pitchFamily="49" charset="0"/>
              </a:rPr>
              <a:t>	DROP </a:t>
            </a:r>
            <a:r>
              <a:rPr lang="en-US" dirty="0">
                <a:latin typeface="Lucida Console" panose="020B0609040504020204" pitchFamily="49" charset="0"/>
              </a:rPr>
              <a:t>DOMAIN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CREATE/ALTER TABLE	</a:t>
            </a:r>
            <a:r>
              <a:rPr lang="en-US" dirty="0" smtClean="0">
                <a:latin typeface="Lucida Console" panose="020B0609040504020204" pitchFamily="49" charset="0"/>
              </a:rPr>
              <a:t>	DROP </a:t>
            </a:r>
            <a:r>
              <a:rPr lang="en-US" dirty="0">
                <a:latin typeface="Lucida Console" panose="020B0609040504020204" pitchFamily="49" charset="0"/>
              </a:rPr>
              <a:t>TABLE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			DROP </a:t>
            </a:r>
            <a:r>
              <a:rPr lang="en-US" dirty="0" smtClean="0">
                <a:latin typeface="Lucida Console" panose="020B0609040504020204" pitchFamily="49" charset="0"/>
              </a:rPr>
              <a:t>VIEW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Many DBMSs also provide: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INDEX	</a:t>
            </a:r>
            <a:r>
              <a:rPr lang="en-US" dirty="0" smtClean="0">
                <a:latin typeface="Lucida Console" panose="020B0609040504020204" pitchFamily="49" charset="0"/>
              </a:rPr>
              <a:t>		DROP </a:t>
            </a:r>
            <a:r>
              <a:rPr lang="en-US" dirty="0">
                <a:latin typeface="Lucida Console" panose="020B0609040504020204" pitchFamily="49" charset="0"/>
              </a:rPr>
              <a:t>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 and other database objects exist in an environment. </a:t>
            </a:r>
          </a:p>
          <a:p>
            <a:r>
              <a:rPr lang="en-US" dirty="0"/>
              <a:t>Each environment contains one or more catalogs, and each catalog consists of set of schemas. </a:t>
            </a:r>
          </a:p>
          <a:p>
            <a:r>
              <a:rPr lang="en-US" dirty="0"/>
              <a:t>Schema is named collection of related database objects.</a:t>
            </a:r>
          </a:p>
          <a:p>
            <a:r>
              <a:rPr lang="en-US" dirty="0"/>
              <a:t>Objects in a schema can be tables, views, domains, assertions, collations, translations, and character sets. All have same owner.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8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SCHEMA [Name |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AUTHORIZATION </a:t>
            </a:r>
            <a:r>
              <a:rPr lang="en-US" dirty="0" err="1">
                <a:latin typeface="Lucida Console" panose="020B0609040504020204" pitchFamily="49" charset="0"/>
              </a:rPr>
              <a:t>CreatorId</a:t>
            </a:r>
            <a:r>
              <a:rPr lang="en-US" dirty="0">
                <a:latin typeface="Lucida Console" panose="020B0609040504020204" pitchFamily="49" charset="0"/>
              </a:rPr>
              <a:t>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DROP SCHEMA Name [RESTRICT | CASCADE 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With RESTRICT (default), schema must be empty or operation fails.</a:t>
            </a:r>
          </a:p>
          <a:p>
            <a:r>
              <a:rPr lang="en-US" dirty="0"/>
              <a:t>With CASCADE, operation cascades to drop all objects associated with schema in order defined above. If any of these operations fail, DROP SCHEMA fails.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CREATE TABLE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{(</a:t>
            </a:r>
            <a:r>
              <a:rPr lang="en-US" dirty="0" err="1">
                <a:latin typeface="Lucida Console" panose="020B0609040504020204" pitchFamily="49" charset="0"/>
              </a:rPr>
              <a:t>colName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dataType</a:t>
            </a:r>
            <a:r>
              <a:rPr lang="en-US" dirty="0">
                <a:latin typeface="Lucida Console" panose="020B0609040504020204" pitchFamily="49" charset="0"/>
              </a:rPr>
              <a:t> [NOT NULL] [UNIQUE]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[DEFAULT </a:t>
            </a:r>
            <a:r>
              <a:rPr lang="en-US" dirty="0" err="1">
                <a:latin typeface="Lucida Console" panose="020B0609040504020204" pitchFamily="49" charset="0"/>
              </a:rPr>
              <a:t>defaultOption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[CHECK 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] [,...]}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[PRIMARY KEY (</a:t>
            </a:r>
            <a:r>
              <a:rPr lang="en-US" dirty="0" err="1">
                <a:latin typeface="Lucida Console" panose="020B0609040504020204" pitchFamily="49" charset="0"/>
              </a:rPr>
              <a:t>listOfColumns</a:t>
            </a:r>
            <a:r>
              <a:rPr lang="en-US" dirty="0">
                <a:latin typeface="Lucida Console" panose="020B0609040504020204" pitchFamily="49" charset="0"/>
              </a:rPr>
              <a:t>),]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{[UNIQUE (</a:t>
            </a:r>
            <a:r>
              <a:rPr lang="en-US" dirty="0" err="1">
                <a:latin typeface="Lucida Console" panose="020B0609040504020204" pitchFamily="49" charset="0"/>
              </a:rPr>
              <a:t>listOfColumns</a:t>
            </a:r>
            <a:r>
              <a:rPr lang="en-US" dirty="0">
                <a:latin typeface="Lucida Console" panose="020B0609040504020204" pitchFamily="49" charset="0"/>
              </a:rPr>
              <a:t>),] […,]}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{[FOREIGN KEY (</a:t>
            </a:r>
            <a:r>
              <a:rPr lang="en-US" dirty="0" err="1">
                <a:latin typeface="Lucida Console" panose="020B0609040504020204" pitchFamily="49" charset="0"/>
              </a:rPr>
              <a:t>listOfFKColumns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REFERENCES </a:t>
            </a:r>
            <a:r>
              <a:rPr lang="en-US" dirty="0" err="1">
                <a:latin typeface="Lucida Console" panose="020B0609040504020204" pitchFamily="49" charset="0"/>
              </a:rPr>
              <a:t>ParentTableName</a:t>
            </a:r>
            <a:r>
              <a:rPr lang="en-US" dirty="0">
                <a:latin typeface="Lucida Console" panose="020B0609040504020204" pitchFamily="49" charset="0"/>
              </a:rPr>
              <a:t> [(</a:t>
            </a:r>
            <a:r>
              <a:rPr lang="en-US" dirty="0" err="1">
                <a:latin typeface="Lucida Console" panose="020B0609040504020204" pitchFamily="49" charset="0"/>
              </a:rPr>
              <a:t>listOfCKColumns</a:t>
            </a:r>
            <a:r>
              <a:rPr lang="en-US" dirty="0">
                <a:latin typeface="Lucida Console" panose="020B0609040504020204" pitchFamily="49" charset="0"/>
              </a:rPr>
              <a:t>)],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[ON UPDATE </a:t>
            </a:r>
            <a:r>
              <a:rPr lang="en-US" dirty="0" err="1">
                <a:latin typeface="Lucida Console" panose="020B0609040504020204" pitchFamily="49" charset="0"/>
              </a:rPr>
              <a:t>referentialAction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[ON DELETE </a:t>
            </a:r>
            <a:r>
              <a:rPr lang="en-US" dirty="0" err="1">
                <a:latin typeface="Lucida Console" panose="020B0609040504020204" pitchFamily="49" charset="0"/>
              </a:rPr>
              <a:t>referentialAction</a:t>
            </a:r>
            <a:r>
              <a:rPr lang="en-US" dirty="0">
                <a:latin typeface="Lucida Console" panose="020B0609040504020204" pitchFamily="49" charset="0"/>
              </a:rPr>
              <a:t> ]] [,…]}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{[CHECK (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)] [,…] </a:t>
            </a:r>
            <a:r>
              <a:rPr lang="en-US" dirty="0" smtClean="0">
                <a:latin typeface="Lucida Console" panose="020B0609040504020204" pitchFamily="49" charset="0"/>
              </a:rPr>
              <a:t>})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table with one or more columns of the specified </a:t>
            </a:r>
            <a:r>
              <a:rPr lang="en-US" dirty="0" err="1"/>
              <a:t>dataType</a:t>
            </a:r>
            <a:r>
              <a:rPr lang="en-US" dirty="0"/>
              <a:t>. </a:t>
            </a:r>
          </a:p>
          <a:p>
            <a:r>
              <a:rPr lang="en-US" dirty="0"/>
              <a:t>With NOT NULL, system rejects any attempt to insert a null in the column.</a:t>
            </a:r>
          </a:p>
          <a:p>
            <a:r>
              <a:rPr lang="en-US" dirty="0"/>
              <a:t>Can specify a DEFAULT value for the column.</a:t>
            </a:r>
          </a:p>
          <a:p>
            <a:r>
              <a:rPr lang="en-US" dirty="0"/>
              <a:t>Primary keys should always be specified as NOT NULL. </a:t>
            </a:r>
          </a:p>
          <a:p>
            <a:r>
              <a:rPr lang="en-US" dirty="0"/>
              <a:t>FOREIGN KEY clause specifies FK along with the referential action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OwnerNumber</a:t>
            </a:r>
            <a:r>
              <a:rPr lang="en-US" dirty="0">
                <a:latin typeface="Lucida Console" panose="020B0609040504020204" pitchFamily="49" charset="0"/>
              </a:rPr>
              <a:t> AS VARCHAR(5)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CHECK (VALUE IN (SELECT 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 FROM </a:t>
            </a:r>
            <a:r>
              <a:rPr lang="en-US" dirty="0" err="1">
                <a:latin typeface="Lucida Console" panose="020B0609040504020204" pitchFamily="49" charset="0"/>
              </a:rPr>
              <a:t>PrivateOwner</a:t>
            </a:r>
            <a:r>
              <a:rPr lang="en-US" dirty="0">
                <a:latin typeface="Lucida Console" panose="020B060904050402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StaffNumber</a:t>
            </a:r>
            <a:r>
              <a:rPr lang="en-US" dirty="0">
                <a:latin typeface="Lucida Console" panose="020B0609040504020204" pitchFamily="49" charset="0"/>
              </a:rPr>
              <a:t> AS VARCHAR(5)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CHECK (VALUE IN 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FROM Staff));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PNumber</a:t>
            </a:r>
            <a:r>
              <a:rPr lang="en-US" dirty="0">
                <a:latin typeface="Lucida Console" panose="020B0609040504020204" pitchFamily="49" charset="0"/>
              </a:rPr>
              <a:t> AS VARCHAR(5);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PRooms</a:t>
            </a:r>
            <a:r>
              <a:rPr lang="en-US" dirty="0">
                <a:latin typeface="Lucida Console" panose="020B0609040504020204" pitchFamily="49" charset="0"/>
              </a:rPr>
              <a:t> AS SMALLINT;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CHECK(VALUE BETWEEN 1 AND 15);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PRent</a:t>
            </a:r>
            <a:r>
              <a:rPr lang="en-US" dirty="0">
                <a:latin typeface="Lucida Console" panose="020B0609040504020204" pitchFamily="49" charset="0"/>
              </a:rPr>
              <a:t> AS DECIMAL(6,2)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CHECK(VALUE BETWEEN 0 AND 9999.99);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1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CREATE TABLE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PNumber</a:t>
            </a:r>
            <a:r>
              <a:rPr lang="en-US" dirty="0">
                <a:latin typeface="Lucida Console" panose="020B0609040504020204" pitchFamily="49" charset="0"/>
              </a:rPr>
              <a:t>	NOT NULL, ….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rooms		    </a:t>
            </a:r>
            <a:r>
              <a:rPr lang="en-US" dirty="0" err="1">
                <a:latin typeface="Lucida Console" panose="020B0609040504020204" pitchFamily="49" charset="0"/>
              </a:rPr>
              <a:t>PRooms</a:t>
            </a:r>
            <a:r>
              <a:rPr lang="en-US" dirty="0">
                <a:latin typeface="Lucida Console" panose="020B0609040504020204" pitchFamily="49" charset="0"/>
              </a:rPr>
              <a:t>		NOT NULL 	DEFAULT 4,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rent		        </a:t>
            </a:r>
            <a:r>
              <a:rPr lang="en-US" dirty="0" err="1">
                <a:latin typeface="Lucida Console" panose="020B0609040504020204" pitchFamily="49" charset="0"/>
              </a:rPr>
              <a:t>PRent</a:t>
            </a:r>
            <a:r>
              <a:rPr lang="en-US" dirty="0">
                <a:latin typeface="Lucida Console" panose="020B0609040504020204" pitchFamily="49" charset="0"/>
              </a:rPr>
              <a:t>			NOT NULL, 	DEFAULT 600,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  <a:r>
              <a:rPr lang="en-US" dirty="0" err="1">
                <a:latin typeface="Lucida Console" panose="020B0609040504020204" pitchFamily="49" charset="0"/>
              </a:rPr>
              <a:t>OwnerNumber</a:t>
            </a:r>
            <a:r>
              <a:rPr lang="en-US" dirty="0">
                <a:latin typeface="Lucida Console" panose="020B0609040504020204" pitchFamily="49" charset="0"/>
              </a:rPr>
              <a:t>		NOT NULL,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			</a:t>
            </a:r>
            <a:r>
              <a:rPr lang="en-US" dirty="0" err="1">
                <a:latin typeface="Lucida Console" panose="020B0609040504020204" pitchFamily="49" charset="0"/>
              </a:rPr>
              <a:t>StaffNumber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		</a:t>
            </a:r>
            <a:r>
              <a:rPr lang="en-US" dirty="0" smtClean="0">
                <a:latin typeface="Lucida Console" panose="020B0609040504020204" pitchFamily="49" charset="0"/>
              </a:rPr>
              <a:t>Constraint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r>
              <a:rPr lang="en-US" dirty="0">
                <a:latin typeface="Lucida Console" panose="020B0609040504020204" pitchFamily="49" charset="0"/>
              </a:rPr>
              <a:t> ….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  <a:r>
              <a:rPr lang="en-US" dirty="0" err="1">
                <a:latin typeface="Lucida Console" panose="020B0609040504020204" pitchFamily="49" charset="0"/>
              </a:rPr>
              <a:t>BranchNumber</a:t>
            </a:r>
            <a:r>
              <a:rPr lang="en-US" dirty="0">
                <a:latin typeface="Lucida Console" panose="020B0609040504020204" pitchFamily="49" charset="0"/>
              </a:rPr>
              <a:t>		NOT NULL,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PRIMARY KEY (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),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FOREIGN KEY 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REFERENCES Staff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ON DELETE SET NULL ON UPDATE CASCADE ….);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types supported by SQL standard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Purpose of integrity enhancement feature of SQL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define integrity constraints using SQL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use the integrity enhancement feature in the CREATE and ALTER TABLE statements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Purpose </a:t>
            </a:r>
            <a:r>
              <a:rPr lang="en-US" dirty="0"/>
              <a:t>of views.</a:t>
            </a:r>
          </a:p>
          <a:p>
            <a:pPr lvl="1"/>
            <a:r>
              <a:rPr lang="en-US" dirty="0"/>
              <a:t>How to create and delete views using SQL.</a:t>
            </a:r>
          </a:p>
          <a:p>
            <a:pPr lvl="1"/>
            <a:r>
              <a:rPr lang="en-US" dirty="0"/>
              <a:t>How the DBMS performs operations on views.</a:t>
            </a:r>
          </a:p>
          <a:p>
            <a:pPr lvl="1"/>
            <a:r>
              <a:rPr lang="en-US" dirty="0"/>
              <a:t>Under what conditions views are updatable.</a:t>
            </a:r>
          </a:p>
          <a:p>
            <a:pPr lvl="1"/>
            <a:r>
              <a:rPr lang="en-US" dirty="0"/>
              <a:t>Advantages and disadvantages of views.</a:t>
            </a:r>
          </a:p>
          <a:p>
            <a:r>
              <a:rPr lang="en-US" dirty="0"/>
              <a:t>How the ISO transaction model works.</a:t>
            </a:r>
          </a:p>
          <a:p>
            <a:r>
              <a:rPr lang="en-US" dirty="0"/>
              <a:t>How to use the GRANT and REVOKE statements as a level of security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column to a table.</a:t>
            </a:r>
          </a:p>
          <a:p>
            <a:r>
              <a:rPr lang="en-US" dirty="0"/>
              <a:t>Drop a column from a table.</a:t>
            </a:r>
          </a:p>
          <a:p>
            <a:r>
              <a:rPr lang="en-US" dirty="0"/>
              <a:t>Add a new table constraint.</a:t>
            </a:r>
          </a:p>
          <a:p>
            <a:r>
              <a:rPr lang="en-US" dirty="0"/>
              <a:t>Drop a table constraint.</a:t>
            </a:r>
          </a:p>
          <a:p>
            <a:r>
              <a:rPr lang="en-US" dirty="0"/>
              <a:t>Set a default for a column.</a:t>
            </a:r>
          </a:p>
          <a:p>
            <a:r>
              <a:rPr lang="en-US" dirty="0"/>
              <a:t>Drop a default for a column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/>
              <a:t>Staff table by removing default of ‘Assistant’ for position column and setting default for sex column to female (‘F</a:t>
            </a:r>
            <a:r>
              <a:rPr lang="en-US" dirty="0" smtClean="0"/>
              <a:t>’).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ALTER </a:t>
            </a:r>
            <a:r>
              <a:rPr lang="en-US" dirty="0">
                <a:latin typeface="Lucida Console" panose="020B0609040504020204" pitchFamily="49" charset="0"/>
              </a:rPr>
              <a:t>TABLE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ALTER position DROP DEFAULT;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ALTER </a:t>
            </a:r>
            <a:r>
              <a:rPr lang="en-US" dirty="0">
                <a:latin typeface="Lucida Console" panose="020B0609040504020204" pitchFamily="49" charset="0"/>
              </a:rPr>
              <a:t>TABLE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ALTER sex SET DEFAULT ‘F’;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/>
              <a:t>constraint from </a:t>
            </a:r>
            <a:r>
              <a:rPr lang="en-US" dirty="0" err="1"/>
              <a:t>PropertyForRent</a:t>
            </a:r>
            <a:r>
              <a:rPr lang="en-US" dirty="0"/>
              <a:t> that staff are not allowed to handle more than 100 properties at a time. Add new column to Client table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ALTER </a:t>
            </a:r>
            <a:r>
              <a:rPr lang="en-US" dirty="0">
                <a:latin typeface="Lucida Console" panose="020B0609040504020204" pitchFamily="49" charset="0"/>
              </a:rPr>
              <a:t>TABLE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DROP CONSTRAINT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ALTER </a:t>
            </a:r>
            <a:r>
              <a:rPr lang="en-US" dirty="0">
                <a:latin typeface="Lucida Console" panose="020B0609040504020204" pitchFamily="49" charset="0"/>
              </a:rPr>
              <a:t>TABLE Client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ADD </a:t>
            </a:r>
            <a:r>
              <a:rPr lang="en-US" dirty="0" err="1">
                <a:latin typeface="Lucida Console" panose="020B0609040504020204" pitchFamily="49" charset="0"/>
              </a:rPr>
              <a:t>prefNoRooms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PRooms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DROP TABLE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[RESTRICT | CASCADE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e.g</a:t>
            </a:r>
            <a:r>
              <a:rPr lang="en-US" dirty="0">
                <a:latin typeface="Lucida Console" panose="020B0609040504020204" pitchFamily="49" charset="0"/>
              </a:rPr>
              <a:t>.	DROP TABLE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Removes named table and all rows within it. </a:t>
            </a:r>
          </a:p>
          <a:p>
            <a:r>
              <a:rPr lang="en-US" dirty="0"/>
              <a:t>With RESTRICT, if any other objects depend for their existence on continued existence of this table, SQL does not allow request. </a:t>
            </a:r>
          </a:p>
          <a:p>
            <a:r>
              <a:rPr lang="en-US" dirty="0"/>
              <a:t>With CASCADE, SQL drops all dependent objects (and objects dependent on these objects).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4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result of one or more relational operations operating on base relations to produce another relation. </a:t>
            </a:r>
          </a:p>
          <a:p>
            <a:r>
              <a:rPr lang="en-US" dirty="0"/>
              <a:t>Virtual relation that does not necessarily actually exist in the database but is produced upon request, at time of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a view are defined as a query on one or more base relations. </a:t>
            </a:r>
          </a:p>
          <a:p>
            <a:r>
              <a:rPr lang="en-US" dirty="0"/>
              <a:t>With view resolution, any operations on view are automatically translated into operations on relations from which it is derived. </a:t>
            </a:r>
          </a:p>
          <a:p>
            <a:r>
              <a:rPr lang="en-US" dirty="0"/>
              <a:t>With view materialization, the view is stored as a temporary table, which is maintained as the underlying base tables are updated.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for creating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ViewName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newColumnName</a:t>
            </a:r>
            <a:r>
              <a:rPr lang="en-US" dirty="0">
                <a:latin typeface="Lucida Console" panose="020B0609040504020204" pitchFamily="49" charset="0"/>
              </a:rPr>
              <a:t> [,...])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 </a:t>
            </a:r>
            <a:r>
              <a:rPr lang="en-US" dirty="0" err="1">
                <a:latin typeface="Lucida Console" panose="020B0609040504020204" pitchFamily="49" charset="0"/>
              </a:rPr>
              <a:t>subselect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[WITH [CASCADED | LOCAL] CHECK OPTION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Can assign a name to each column in view. </a:t>
            </a:r>
          </a:p>
          <a:p>
            <a:r>
              <a:rPr lang="en-US" dirty="0"/>
              <a:t>If list of column names is specified, it must have same number of items as number of columns produced by </a:t>
            </a:r>
            <a:r>
              <a:rPr lang="en-US" dirty="0" err="1"/>
              <a:t>subselect</a:t>
            </a:r>
            <a:r>
              <a:rPr lang="en-US" dirty="0"/>
              <a:t>. </a:t>
            </a:r>
          </a:p>
          <a:p>
            <a:r>
              <a:rPr lang="en-US" dirty="0"/>
              <a:t>If omitted, each column takes name of corresponding column in </a:t>
            </a:r>
            <a:r>
              <a:rPr lang="en-US" dirty="0" err="1"/>
              <a:t>subselect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for creating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must be specified if there is any ambiguity in a column name.</a:t>
            </a:r>
          </a:p>
          <a:p>
            <a:r>
              <a:rPr lang="en-US" dirty="0"/>
              <a:t>The </a:t>
            </a:r>
            <a:r>
              <a:rPr lang="en-US" dirty="0" err="1"/>
              <a:t>subselect</a:t>
            </a:r>
            <a:r>
              <a:rPr lang="en-US" dirty="0"/>
              <a:t> is known as the defining query. </a:t>
            </a:r>
          </a:p>
          <a:p>
            <a:r>
              <a:rPr lang="en-US" dirty="0"/>
              <a:t>WITH CHECK OPTION ensures that if a row fails to satisfy WHERE clause of defining query, it is not added to underlying base table.</a:t>
            </a:r>
          </a:p>
          <a:p>
            <a:r>
              <a:rPr lang="en-US" dirty="0"/>
              <a:t>Need SELECT privilege on all tables referenced in </a:t>
            </a:r>
            <a:r>
              <a:rPr lang="en-US" dirty="0" err="1"/>
              <a:t>subselect</a:t>
            </a:r>
            <a:r>
              <a:rPr lang="en-US" dirty="0"/>
              <a:t> and USAGE privilege on any domains used in referenced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</a:t>
            </a:r>
            <a:r>
              <a:rPr lang="en-US" dirty="0"/>
              <a:t>- Create Horizontal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so that manager at branch B003 can only see details for staff who work in his or her office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CREATE VIEW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AS	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8" y="4941168"/>
            <a:ext cx="10228581" cy="16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</a:t>
            </a:r>
            <a:r>
              <a:rPr lang="en-US" dirty="0"/>
              <a:t>- Create </a:t>
            </a:r>
            <a:r>
              <a:rPr lang="en-US" dirty="0" smtClean="0"/>
              <a:t>Vertical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view of staff details at branch B003 excluding salaries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Staff3 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AS </a:t>
            </a: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sex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4560856"/>
            <a:ext cx="8578056" cy="206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0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SQL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3" y="1916832"/>
            <a:ext cx="10685348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0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 </a:t>
            </a:r>
            <a:r>
              <a:rPr lang="en-US" dirty="0"/>
              <a:t>- Grouped and Joined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view of staff who manage properties for rent, including branch number they work at, staff number, and number of properties they manage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 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COUNT(*)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p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 WHERE </a:t>
            </a:r>
            <a:r>
              <a:rPr lang="en-US" dirty="0" err="1" smtClean="0">
                <a:latin typeface="Lucida Console" panose="020B0609040504020204" pitchFamily="49" charset="0"/>
              </a:rPr>
              <a:t>s.staffNo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p.staffNo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GROUP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52" y="4467226"/>
            <a:ext cx="3736851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8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DROP VIEW </a:t>
            </a:r>
            <a:r>
              <a:rPr lang="en-US" dirty="0" err="1">
                <a:latin typeface="Lucida Console" panose="020B0609040504020204" pitchFamily="49" charset="0"/>
              </a:rPr>
              <a:t>ViewName</a:t>
            </a:r>
            <a:r>
              <a:rPr lang="en-US" dirty="0">
                <a:latin typeface="Lucida Console" panose="020B0609040504020204" pitchFamily="49" charset="0"/>
              </a:rPr>
              <a:t> [RESTRICT | CASCADE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Causes definition of view to be deleted from  database. </a:t>
            </a:r>
          </a:p>
          <a:p>
            <a:r>
              <a:rPr lang="en-US" dirty="0"/>
              <a:t>For example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DROP VIEW Manager3Staff;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CASCADE, all related dependent objects are deleted; i.e. any views defined on view being dropped. </a:t>
            </a:r>
          </a:p>
          <a:p>
            <a:r>
              <a:rPr lang="en-US" dirty="0"/>
              <a:t>With RESTRICT (default), if any other objects depend for their existence on continued existence of view being dropped, command is rejected.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</a:t>
            </a:r>
            <a:r>
              <a:rPr lang="en-US" dirty="0"/>
              <a:t>number of properties managed by each member at branch B003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 </a:t>
            </a:r>
            <a:r>
              <a:rPr lang="en-US" dirty="0"/>
              <a:t>column names in SELECT list are translated into their corresponding column names in the defining query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As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COUNT(*) As </a:t>
            </a:r>
            <a:r>
              <a:rPr lang="en-US" dirty="0" err="1" smtClean="0">
                <a:latin typeface="Lucida Console" panose="020B0609040504020204" pitchFamily="49" charset="0"/>
              </a:rPr>
              <a:t>cnt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View </a:t>
            </a:r>
            <a:r>
              <a:rPr lang="en-US" dirty="0"/>
              <a:t>names in FROM are replaced with corresponding FROM lists of defining query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dirty="0"/>
              <a:t>from user query is combined with WHERE of defining query using AND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</a:t>
            </a:r>
            <a:r>
              <a:rPr lang="en-US" dirty="0" smtClean="0">
                <a:latin typeface="Lucida Console" panose="020B0609040504020204" pitchFamily="49" charset="0"/>
              </a:rPr>
              <a:t>’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GROUP </a:t>
            </a:r>
            <a:r>
              <a:rPr lang="en-US" dirty="0"/>
              <a:t>BY and HAVING clauses copied from defining query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GROUP </a:t>
            </a:r>
            <a:r>
              <a:rPr lang="en-US" dirty="0">
                <a:latin typeface="Lucida Console" panose="020B0609040504020204" pitchFamily="49" charset="0"/>
              </a:rPr>
              <a:t>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ORDER </a:t>
            </a:r>
            <a:r>
              <a:rPr lang="en-US" dirty="0"/>
              <a:t>BY copied from query with view column name translated into defining query column </a:t>
            </a:r>
            <a:r>
              <a:rPr lang="en-US" dirty="0" smtClean="0"/>
              <a:t>name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ORDER </a:t>
            </a:r>
            <a:r>
              <a:rPr lang="en-US" dirty="0">
                <a:latin typeface="Lucida Console" panose="020B0609040504020204" pitchFamily="49" charset="0"/>
              </a:rPr>
              <a:t>BY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</a:t>
            </a:r>
            <a:r>
              <a:rPr lang="en-US" dirty="0"/>
              <a:t>merged query is now executed to produce the result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AS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COUNT(*) AS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SQL </a:t>
            </a:r>
            <a:r>
              <a:rPr lang="en-US" dirty="0"/>
              <a:t>imposes several restrictions on creation and use of views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column in view is based on an aggregate function:</a:t>
            </a:r>
          </a:p>
          <a:p>
            <a:pPr lvl="1"/>
            <a:r>
              <a:rPr lang="en-US" dirty="0"/>
              <a:t>Column may appear only in SELECT and ORDER BY clauses of queries that access view.</a:t>
            </a:r>
          </a:p>
          <a:p>
            <a:pPr lvl="1"/>
            <a:r>
              <a:rPr lang="en-US" dirty="0"/>
              <a:t>Column may not be used in WHERE nor be an argument to an aggregate function in any query based on 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example, following query would fail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SELECT COUNT(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Similarly, following query would also fail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r>
              <a:rPr lang="en-US" dirty="0">
                <a:latin typeface="Lucida Console" panose="020B0609040504020204" pitchFamily="49" charset="0"/>
              </a:rPr>
              <a:t> &gt; 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Grouped </a:t>
            </a:r>
            <a:r>
              <a:rPr lang="en-US" dirty="0"/>
              <a:t>view may never be joined with a base table or a view. 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StaffPropCnt</a:t>
            </a:r>
            <a:r>
              <a:rPr lang="en-US" dirty="0"/>
              <a:t> view is a grouped view, so any attempt to join this view with another table or view fails.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five types of integrity constraints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required data</a:t>
            </a:r>
          </a:p>
          <a:p>
            <a:pPr lvl="1"/>
            <a:r>
              <a:rPr lang="en-US" dirty="0"/>
              <a:t>domain constraints</a:t>
            </a:r>
          </a:p>
          <a:p>
            <a:pPr lvl="1"/>
            <a:r>
              <a:rPr lang="en-US" dirty="0"/>
              <a:t>entity integrity</a:t>
            </a:r>
          </a:p>
          <a:p>
            <a:pPr lvl="1"/>
            <a:r>
              <a:rPr lang="en-US" dirty="0"/>
              <a:t>referential integrity</a:t>
            </a:r>
          </a:p>
          <a:p>
            <a:pPr lvl="1"/>
            <a:r>
              <a:rPr lang="en-US" dirty="0"/>
              <a:t>general constraints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updates to base table reflected in all views that encompass base table. </a:t>
            </a:r>
          </a:p>
          <a:p>
            <a:r>
              <a:rPr lang="en-US" dirty="0"/>
              <a:t>Similarly, may expect that if view is updated then base table(s) will reflect change</a:t>
            </a:r>
            <a:r>
              <a:rPr lang="en-US" dirty="0" smtClean="0"/>
              <a:t>.</a:t>
            </a:r>
          </a:p>
          <a:p>
            <a:r>
              <a:rPr lang="en-US" dirty="0"/>
              <a:t>However, consider again view </a:t>
            </a:r>
            <a:r>
              <a:rPr lang="en-US" dirty="0" err="1"/>
              <a:t>StaffPropCnt</a:t>
            </a:r>
            <a:r>
              <a:rPr lang="en-US" dirty="0"/>
              <a:t>.</a:t>
            </a:r>
          </a:p>
          <a:p>
            <a:r>
              <a:rPr lang="en-US" dirty="0"/>
              <a:t>If we tried to insert record showing that at branch B003, SG5 manages 2 properties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INSERT INTO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VALUES (‘B003’, ‘SG5’, 2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Have to insert 2 records into </a:t>
            </a:r>
            <a:r>
              <a:rPr lang="en-US" dirty="0" err="1"/>
              <a:t>PropertyForRent</a:t>
            </a:r>
            <a:r>
              <a:rPr lang="en-US" dirty="0"/>
              <a:t> showing which properties SG5 manages. However, do not know which properties they are; i.e. do not know primary keys!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change definition of view and replace count with actual property numbers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StaffPropList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 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p.propertyNo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try to insert the record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StaffPropList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VALUES (‘B003’, ‘SG5’, ‘PG19</a:t>
            </a:r>
            <a:r>
              <a:rPr lang="en-US" dirty="0" smtClean="0">
                <a:latin typeface="Lucida Console" panose="020B0609040504020204" pitchFamily="49" charset="0"/>
              </a:rPr>
              <a:t>’);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Still problem, because in </a:t>
            </a:r>
            <a:r>
              <a:rPr lang="en-US" dirty="0" err="1"/>
              <a:t>PropertyForRent</a:t>
            </a:r>
            <a:r>
              <a:rPr lang="en-US" dirty="0"/>
              <a:t> all columns except postcode/</a:t>
            </a:r>
            <a:r>
              <a:rPr lang="en-US" dirty="0" err="1"/>
              <a:t>staffNo</a:t>
            </a:r>
            <a:r>
              <a:rPr lang="en-US" dirty="0"/>
              <a:t> are not allowed nulls. </a:t>
            </a:r>
          </a:p>
          <a:p>
            <a:r>
              <a:rPr lang="en-US" dirty="0"/>
              <a:t>However, have no way of giving remaining non-null columns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ISO specifies that a view is updatable if and only if:</a:t>
            </a:r>
          </a:p>
          <a:p>
            <a:pPr lvl="1"/>
            <a:r>
              <a:rPr lang="en-US" dirty="0" smtClean="0"/>
              <a:t>DISTINCT </a:t>
            </a:r>
            <a:r>
              <a:rPr lang="en-US" dirty="0"/>
              <a:t>is not specified. 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element in SELECT list of defining query is a column name and no column appears more than once.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clause specifies only one table, excluding any views based on a join, union, intersection or difference.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nested SELECT referencing outer table.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GROUP BY or HAVING clause. </a:t>
            </a:r>
          </a:p>
          <a:p>
            <a:pPr lvl="1"/>
            <a:r>
              <a:rPr lang="en-US" dirty="0" smtClean="0"/>
              <a:t>Also</a:t>
            </a:r>
            <a:r>
              <a:rPr lang="en-US" dirty="0"/>
              <a:t>, every row added through view must not violate integrity constraints of base table.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Updatable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view to be updatable, DBMS must be able to trace any row or column back to its row or column in the source table.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exist in a view because they satisfy WHERE condition of defining query.</a:t>
            </a:r>
          </a:p>
          <a:p>
            <a:r>
              <a:rPr lang="en-US" dirty="0"/>
              <a:t>If a row changes and no longer satisfies condition, it disappears from the view. </a:t>
            </a:r>
          </a:p>
          <a:p>
            <a:r>
              <a:rPr lang="en-US" dirty="0"/>
              <a:t>New rows appear within view when insert/update on view cause them to satisfy WHERE condition.</a:t>
            </a:r>
          </a:p>
          <a:p>
            <a:r>
              <a:rPr lang="en-US" dirty="0"/>
              <a:t>Rows that enter or leave a view are called migrating rows.</a:t>
            </a:r>
          </a:p>
          <a:p>
            <a:r>
              <a:rPr lang="en-US" dirty="0"/>
              <a:t>WITH CHECK OPTION prohibits a row migrating out of the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LOCAL/CASCADED apply to view hierarchies. </a:t>
            </a:r>
          </a:p>
          <a:p>
            <a:r>
              <a:rPr lang="en-US" dirty="0"/>
              <a:t>With LOCAL, any row insert/update on view and any view directly or indirectly defined on this view must not cause row to disappear from view unless row also disappears from derived view/table.</a:t>
            </a:r>
          </a:p>
          <a:p>
            <a:r>
              <a:rPr lang="en-US" dirty="0"/>
              <a:t>With CASCADED (default), any row insert/ update on this view and on any view directly or indirectly defined on this view must not cause row to disappear from the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6 - WITH </a:t>
            </a:r>
            <a:r>
              <a:rPr lang="en-US" dirty="0"/>
              <a:t>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AS	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WITH CHECK OPTION;</a:t>
            </a:r>
          </a:p>
          <a:p>
            <a:r>
              <a:rPr lang="en-US" dirty="0"/>
              <a:t>Cannot update branch number of row B003 to B002 as this would cause row to migrate from view.</a:t>
            </a:r>
          </a:p>
          <a:p>
            <a:r>
              <a:rPr lang="en-US" dirty="0"/>
              <a:t>Also cannot insert a row into view with a branch number that does not equal B003.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1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6 - WITH </a:t>
            </a:r>
            <a:r>
              <a:rPr lang="en-US" dirty="0"/>
              <a:t>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 </a:t>
            </a:r>
            <a:r>
              <a:rPr lang="en-US" dirty="0"/>
              <a:t>consider the following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</a:t>
            </a:r>
            <a:r>
              <a:rPr lang="en-US" dirty="0" err="1">
                <a:latin typeface="Lucida Console" panose="020B0609040504020204" pitchFamily="49" charset="0"/>
              </a:rPr>
              <a:t>LowSalary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* FROM Staff WHERE salary &gt; 9000;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</a:t>
            </a:r>
            <a:r>
              <a:rPr lang="en-US" dirty="0" err="1">
                <a:latin typeface="Lucida Console" panose="020B0609040504020204" pitchFamily="49" charset="0"/>
              </a:rPr>
              <a:t>HighSalary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* FROM </a:t>
            </a:r>
            <a:r>
              <a:rPr lang="en-US" dirty="0" err="1">
                <a:latin typeface="Lucida Console" panose="020B0609040504020204" pitchFamily="49" charset="0"/>
              </a:rPr>
              <a:t>LowSalary</a:t>
            </a:r>
            <a:r>
              <a:rPr lang="en-US" dirty="0">
                <a:latin typeface="Lucida Console" panose="020B0609040504020204" pitchFamily="49" charset="0"/>
              </a:rPr>
              <a:t> 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salary &gt; 10000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WITH LOCAL CHECK OPTION;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* FROM </a:t>
            </a:r>
            <a:r>
              <a:rPr lang="en-US" dirty="0" err="1">
                <a:latin typeface="Lucida Console" panose="020B0609040504020204" pitchFamily="49" charset="0"/>
              </a:rPr>
              <a:t>HighSalary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6 - WITH </a:t>
            </a:r>
            <a:r>
              <a:rPr lang="en-US" dirty="0"/>
              <a:t>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UPDATE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SET salary = 9500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= ‘SG37</a:t>
            </a:r>
            <a:r>
              <a:rPr lang="en-US" dirty="0" smtClean="0">
                <a:latin typeface="Lucida Console" panose="020B0609040504020204" pitchFamily="49" charset="0"/>
              </a:rPr>
              <a:t>’;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This update would fail: although update would cause row to disappear from </a:t>
            </a:r>
            <a:r>
              <a:rPr lang="en-US" dirty="0" err="1"/>
              <a:t>HighSalary</a:t>
            </a:r>
            <a:r>
              <a:rPr lang="en-US" dirty="0"/>
              <a:t>, row would not disappear from </a:t>
            </a:r>
            <a:r>
              <a:rPr lang="en-US" dirty="0" err="1"/>
              <a:t>LowSalary</a:t>
            </a:r>
            <a:r>
              <a:rPr lang="en-US" dirty="0"/>
              <a:t>. </a:t>
            </a:r>
          </a:p>
          <a:p>
            <a:r>
              <a:rPr lang="en-US" dirty="0"/>
              <a:t>However, if update tried to set salary to 8000, update would succeed as row would no longer be part of </a:t>
            </a:r>
            <a:r>
              <a:rPr lang="en-US" dirty="0" err="1"/>
              <a:t>LowSalary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Data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position	VARCHAR(10)	NOT NULL</a:t>
            </a:r>
          </a:p>
          <a:p>
            <a:r>
              <a:rPr lang="en-US" dirty="0" smtClean="0"/>
              <a:t>Domain </a:t>
            </a:r>
            <a:r>
              <a:rPr lang="en-US" dirty="0"/>
              <a:t>Constraints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CHECK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sex	CHAR	NOT NULL 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CHECK (sex IN (‘M’, ‘F’))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6 - WITH </a:t>
            </a:r>
            <a:r>
              <a:rPr lang="en-US" dirty="0"/>
              <a:t>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dirty="0" err="1"/>
              <a:t>HighSalary</a:t>
            </a:r>
            <a:r>
              <a:rPr lang="en-US" dirty="0"/>
              <a:t> had specified WITH CASCADED CHECK OPTION, setting salary to 9500 or 8000 would be rejected because row would disappear from </a:t>
            </a:r>
            <a:r>
              <a:rPr lang="en-US" dirty="0" err="1"/>
              <a:t>HighSalary</a:t>
            </a:r>
            <a:r>
              <a:rPr lang="en-US" dirty="0"/>
              <a:t>. </a:t>
            </a:r>
          </a:p>
          <a:p>
            <a:r>
              <a:rPr lang="en-US" dirty="0"/>
              <a:t>To prevent anomalies like this, each view should be created using WITH CASCADED CHECK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  <a:p>
            <a:r>
              <a:rPr lang="en-US" dirty="0"/>
              <a:t>Currency</a:t>
            </a:r>
          </a:p>
          <a:p>
            <a:r>
              <a:rPr lang="en-US" dirty="0"/>
              <a:t>Improved security</a:t>
            </a:r>
          </a:p>
          <a:p>
            <a:r>
              <a:rPr lang="en-US" dirty="0"/>
              <a:t>Reduced complexity</a:t>
            </a:r>
          </a:p>
          <a:p>
            <a:r>
              <a:rPr lang="en-US" dirty="0"/>
              <a:t>Convenience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Data </a:t>
            </a:r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DisAdvantages</a:t>
            </a:r>
            <a:r>
              <a:rPr lang="en-US" dirty="0" smtClean="0"/>
              <a:t> </a:t>
            </a:r>
            <a:r>
              <a:rPr lang="en-US" dirty="0"/>
              <a:t>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restriction</a:t>
            </a:r>
          </a:p>
          <a:p>
            <a:r>
              <a:rPr lang="en-US" dirty="0"/>
              <a:t>Structure restriction</a:t>
            </a:r>
          </a:p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4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resolution mechanism may be slow, particularly if view is accessed frequently.</a:t>
            </a:r>
          </a:p>
          <a:p>
            <a:r>
              <a:rPr lang="en-US" dirty="0"/>
              <a:t>View materialization stores view as temporary table when view is first queried.</a:t>
            </a:r>
          </a:p>
          <a:p>
            <a:r>
              <a:rPr lang="en-US" dirty="0"/>
              <a:t>Thereafter, queries based on materialized view can be faster than </a:t>
            </a:r>
            <a:r>
              <a:rPr lang="en-US" dirty="0" err="1"/>
              <a:t>recomputing</a:t>
            </a:r>
            <a:r>
              <a:rPr lang="en-US" dirty="0"/>
              <a:t> view each time.</a:t>
            </a:r>
          </a:p>
          <a:p>
            <a:r>
              <a:rPr lang="en-US" dirty="0"/>
              <a:t>Difficulty is maintaining the currency of view while base tables(s) are being updated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3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maintenance aims to apply only those changes necessary to keep view current.</a:t>
            </a:r>
          </a:p>
          <a:p>
            <a:r>
              <a:rPr lang="en-US" dirty="0"/>
              <a:t>Consider following view: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StaffPropRent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DISTINCT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 AND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rent &gt; 400;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922" y="2559050"/>
            <a:ext cx="2622219" cy="20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83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insert row into </a:t>
            </a:r>
            <a:r>
              <a:rPr lang="en-US" dirty="0" err="1"/>
              <a:t>PropertyForRent</a:t>
            </a:r>
            <a:r>
              <a:rPr lang="en-US" dirty="0"/>
              <a:t> with rent </a:t>
            </a:r>
            <a:r>
              <a:rPr lang="en-US" dirty="0" smtClean="0"/>
              <a:t>&lt;= 400 </a:t>
            </a:r>
            <a:r>
              <a:rPr lang="en-US" dirty="0"/>
              <a:t>then view would be unchanged.</a:t>
            </a:r>
          </a:p>
          <a:p>
            <a:r>
              <a:rPr lang="en-US" dirty="0"/>
              <a:t>If insert row for property PG24 at branch B003 with </a:t>
            </a:r>
            <a:r>
              <a:rPr lang="en-US" dirty="0" err="1"/>
              <a:t>staffNo</a:t>
            </a:r>
            <a:r>
              <a:rPr lang="en-US" dirty="0"/>
              <a:t> = SG19 and rent = 550, then row would appear in materialized view.</a:t>
            </a:r>
          </a:p>
          <a:p>
            <a:r>
              <a:rPr lang="en-US" dirty="0"/>
              <a:t>If insert row for property PG54 at branch B003 with </a:t>
            </a:r>
            <a:r>
              <a:rPr lang="en-US" dirty="0" err="1"/>
              <a:t>staffNo</a:t>
            </a:r>
            <a:r>
              <a:rPr lang="en-US" dirty="0"/>
              <a:t> = SG37 and rent = 450, then no new row would need to be added to materialized view.</a:t>
            </a:r>
          </a:p>
          <a:p>
            <a:r>
              <a:rPr lang="en-US" dirty="0"/>
              <a:t>If delete property PG24, row should be deleted from materialized view.</a:t>
            </a:r>
          </a:p>
          <a:p>
            <a:r>
              <a:rPr lang="en-US" dirty="0"/>
              <a:t>If delete property PG54, then row for PG37 should not be deleted (because of existing property PG21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defines transaction model based on COMMIT and ROLLBACK. </a:t>
            </a:r>
          </a:p>
          <a:p>
            <a:r>
              <a:rPr lang="en-US" dirty="0"/>
              <a:t>Transaction is logical unit of work with one or more SQL statements guaranteed to be atomic with respect to recovery.</a:t>
            </a:r>
          </a:p>
          <a:p>
            <a:r>
              <a:rPr lang="en-US" dirty="0"/>
              <a:t>An SQL transaction automatically begins with a transaction-initiating SQL statement (e.g., SELECT, INSERT). </a:t>
            </a:r>
          </a:p>
          <a:p>
            <a:r>
              <a:rPr lang="en-US" dirty="0"/>
              <a:t>Changes made by transaction are not visible to other concurrently executing transactions until transaction completes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can complete in one of four ways:</a:t>
            </a:r>
          </a:p>
          <a:p>
            <a:pPr lvl="1"/>
            <a:r>
              <a:rPr lang="en-US" dirty="0" smtClean="0"/>
              <a:t>COMMIT </a:t>
            </a:r>
            <a:r>
              <a:rPr lang="en-US" dirty="0"/>
              <a:t>ends transaction successfully, making changes permanent. </a:t>
            </a:r>
          </a:p>
          <a:p>
            <a:pPr lvl="1"/>
            <a:r>
              <a:rPr lang="en-US" dirty="0" smtClean="0"/>
              <a:t>ROLLBACK </a:t>
            </a:r>
            <a:r>
              <a:rPr lang="en-US" dirty="0"/>
              <a:t>aborts transaction, backing out any changes made by transaction.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programmatic SQL, successful program termination ends final transaction successfully, even if COMMIT has not been executed.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programmatic SQL, abnormal program end aborts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transaction starts with next transaction-initiating statement.</a:t>
            </a:r>
          </a:p>
          <a:p>
            <a:r>
              <a:rPr lang="en-US" dirty="0"/>
              <a:t>SQL transactions cannot be nested. </a:t>
            </a:r>
          </a:p>
          <a:p>
            <a:r>
              <a:rPr lang="en-US" dirty="0"/>
              <a:t>SET TRANSACTION configures transaction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SET TRANSACTION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[READ ONLY | READ WRITE] |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[ISOLATION LEVEL READ UNCOMMITTED |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READ COMMITTED|REPEATABLE READ |SERIALIZABLE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and Deferred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always want constraints to be checked immediately, but instead at transaction commit. </a:t>
            </a:r>
          </a:p>
          <a:p>
            <a:r>
              <a:rPr lang="en-US" dirty="0"/>
              <a:t>Constraint may be defined as INITIALLY IMMEDIATE or INITIALLY DEFERRED, indicating mode the constraint assumes at start of each transaction. </a:t>
            </a:r>
          </a:p>
          <a:p>
            <a:r>
              <a:rPr lang="en-US" dirty="0"/>
              <a:t>In former case, also possible to specify whether mode can be changed subsequently using qualifier [NOT] DEFERRABLE. </a:t>
            </a:r>
          </a:p>
          <a:p>
            <a:r>
              <a:rPr lang="en-US" dirty="0"/>
              <a:t>Default mode is INITIALLY IMMEDIATE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DOMAIN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CREATE </a:t>
            </a:r>
            <a:r>
              <a:rPr lang="en-US" dirty="0">
                <a:latin typeface="Lucida Console" panose="020B0609040504020204" pitchFamily="49" charset="0"/>
              </a:rPr>
              <a:t>DOMAIN </a:t>
            </a:r>
            <a:r>
              <a:rPr lang="en-US" dirty="0" err="1">
                <a:latin typeface="Lucida Console" panose="020B0609040504020204" pitchFamily="49" charset="0"/>
              </a:rPr>
              <a:t>DomainName</a:t>
            </a:r>
            <a:r>
              <a:rPr lang="en-US" dirty="0">
                <a:latin typeface="Lucida Console" panose="020B0609040504020204" pitchFamily="49" charset="0"/>
              </a:rPr>
              <a:t> [AS] </a:t>
            </a:r>
            <a:r>
              <a:rPr lang="en-US" dirty="0" err="1">
                <a:latin typeface="Lucida Console" panose="020B0609040504020204" pitchFamily="49" charset="0"/>
              </a:rPr>
              <a:t>dataType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	[</a:t>
            </a:r>
            <a:r>
              <a:rPr lang="en-US" dirty="0">
                <a:latin typeface="Lucida Console" panose="020B0609040504020204" pitchFamily="49" charset="0"/>
              </a:rPr>
              <a:t>DEFAULT </a:t>
            </a:r>
            <a:r>
              <a:rPr lang="en-US" dirty="0" err="1">
                <a:latin typeface="Lucida Console" panose="020B0609040504020204" pitchFamily="49" charset="0"/>
              </a:rPr>
              <a:t>defaultOption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	[</a:t>
            </a:r>
            <a:r>
              <a:rPr lang="en-US" dirty="0">
                <a:latin typeface="Lucida Console" panose="020B0609040504020204" pitchFamily="49" charset="0"/>
              </a:rPr>
              <a:t>CHECK (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)]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SexType</a:t>
            </a:r>
            <a:r>
              <a:rPr lang="en-US" dirty="0">
                <a:latin typeface="Lucida Console" panose="020B0609040504020204" pitchFamily="49" charset="0"/>
              </a:rPr>
              <a:t> AS CHAR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CHECK (VALUE IN (‘M’, ‘F’));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sex	</a:t>
            </a:r>
            <a:r>
              <a:rPr lang="en-US" dirty="0" err="1">
                <a:latin typeface="Lucida Console" panose="020B0609040504020204" pitchFamily="49" charset="0"/>
              </a:rPr>
              <a:t>SexType</a:t>
            </a:r>
            <a:r>
              <a:rPr lang="en-US" dirty="0">
                <a:latin typeface="Lucida Console" panose="020B0609040504020204" pitchFamily="49" charset="0"/>
              </a:rPr>
              <a:t>	NOT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and Deferred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CONSTRAINTS statement used to set mode for specified constraints for current transaction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SET CONSTRAINTS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{ALL | </a:t>
            </a:r>
            <a:r>
              <a:rPr lang="en-US" dirty="0" err="1">
                <a:latin typeface="Lucida Console" panose="020B0609040504020204" pitchFamily="49" charset="0"/>
              </a:rPr>
              <a:t>constraintName</a:t>
            </a:r>
            <a:r>
              <a:rPr lang="en-US" dirty="0">
                <a:latin typeface="Lucida Console" panose="020B0609040504020204" pitchFamily="49" charset="0"/>
              </a:rPr>
              <a:t> [, . . . ]}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{DEFERRED ¦ IMMEDIATE}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- Authorization Identifiers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identifier is normal SQL identifier used to establish identity of a user. Usually has an associated password.</a:t>
            </a:r>
          </a:p>
          <a:p>
            <a:r>
              <a:rPr lang="en-US" dirty="0"/>
              <a:t>Used to determine which objects user may reference and what operations may be performed on those objects. </a:t>
            </a:r>
          </a:p>
          <a:p>
            <a:r>
              <a:rPr lang="en-US" dirty="0"/>
              <a:t>Each object created in SQL has an owner, as defined in AUTHORIZATION clause of schema to which object belongs.</a:t>
            </a:r>
          </a:p>
          <a:p>
            <a:r>
              <a:rPr lang="en-US" dirty="0"/>
              <a:t>Owner is only person who may know about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Actions user permitted to carry out on given base table or view:</a:t>
            </a:r>
          </a:p>
          <a:p>
            <a:pPr marL="45720" indent="0">
              <a:buNone/>
            </a:pPr>
            <a:r>
              <a:rPr lang="en-US" dirty="0" smtClean="0"/>
              <a:t>SELECT</a:t>
            </a:r>
            <a:r>
              <a:rPr lang="en-US" dirty="0"/>
              <a:t>	Retrieve data from a table.</a:t>
            </a:r>
          </a:p>
          <a:p>
            <a:pPr marL="45720" indent="0">
              <a:buNone/>
            </a:pPr>
            <a:r>
              <a:rPr lang="en-US" dirty="0" smtClean="0"/>
              <a:t>INSERT		Insert </a:t>
            </a:r>
            <a:r>
              <a:rPr lang="en-US" dirty="0"/>
              <a:t>new rows into a table.</a:t>
            </a:r>
          </a:p>
          <a:p>
            <a:pPr marL="45720" indent="0">
              <a:buNone/>
            </a:pPr>
            <a:r>
              <a:rPr lang="en-US" dirty="0"/>
              <a:t>UPDATE	Modify rows of data in a table. </a:t>
            </a:r>
          </a:p>
          <a:p>
            <a:pPr marL="45720" indent="0">
              <a:buNone/>
            </a:pPr>
            <a:r>
              <a:rPr lang="en-US" dirty="0"/>
              <a:t>DELETE	Delete rows of data from a table.</a:t>
            </a:r>
          </a:p>
          <a:p>
            <a:pPr marL="45720" indent="0">
              <a:buNone/>
            </a:pPr>
            <a:r>
              <a:rPr lang="en-US" dirty="0"/>
              <a:t>REFERENCES	Reference columns of named table in </a:t>
            </a:r>
            <a:r>
              <a:rPr lang="en-US" dirty="0" smtClean="0"/>
              <a:t>integrity constraints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/>
              <a:t>USAGE	Use domains, collations, character sets, and translations.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restrict INSERT/UPDATE/REFERENCES to named columns.</a:t>
            </a:r>
          </a:p>
          <a:p>
            <a:r>
              <a:rPr lang="en-US" dirty="0"/>
              <a:t>Owner of table must grant other users the necessary privileges using GRANT statement.</a:t>
            </a:r>
          </a:p>
          <a:p>
            <a:r>
              <a:rPr lang="en-US" dirty="0"/>
              <a:t>To create view, user must have SELECT privilege on all tables that make up view and REFERENCES privilege on the named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GRANT	{</a:t>
            </a:r>
            <a:r>
              <a:rPr lang="en-US" dirty="0" err="1">
                <a:latin typeface="Lucida Console" panose="020B0609040504020204" pitchFamily="49" charset="0"/>
              </a:rPr>
              <a:t>PrivilegeList</a:t>
            </a:r>
            <a:r>
              <a:rPr lang="en-US" dirty="0">
                <a:latin typeface="Lucida Console" panose="020B0609040504020204" pitchFamily="49" charset="0"/>
              </a:rPr>
              <a:t> | ALL PRIVILEGES}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ON	</a:t>
            </a:r>
            <a:r>
              <a:rPr lang="en-US" dirty="0" err="1">
                <a:latin typeface="Lucida Console" panose="020B0609040504020204" pitchFamily="49" charset="0"/>
              </a:rPr>
              <a:t>ObjectName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TO	{</a:t>
            </a:r>
            <a:r>
              <a:rPr lang="en-US" dirty="0" err="1">
                <a:latin typeface="Lucida Console" panose="020B0609040504020204" pitchFamily="49" charset="0"/>
              </a:rPr>
              <a:t>AuthorizationIdList</a:t>
            </a:r>
            <a:r>
              <a:rPr lang="en-US" dirty="0">
                <a:latin typeface="Lucida Console" panose="020B0609040504020204" pitchFamily="49" charset="0"/>
              </a:rPr>
              <a:t> | PUBLIC}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[WITH GRANT OPTION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/>
              <a:t>PrivilegeList</a:t>
            </a:r>
            <a:r>
              <a:rPr lang="en-US" dirty="0"/>
              <a:t> consists of one or more of above privileges separated by commas.</a:t>
            </a:r>
          </a:p>
          <a:p>
            <a:r>
              <a:rPr lang="en-US" dirty="0"/>
              <a:t>ALL PRIVILEGES grants all privileges to a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allows access to be granted to all present and future authorized users.</a:t>
            </a:r>
          </a:p>
          <a:p>
            <a:r>
              <a:rPr lang="en-US" dirty="0" err="1"/>
              <a:t>ObjectName</a:t>
            </a:r>
            <a:r>
              <a:rPr lang="en-US" dirty="0"/>
              <a:t> can be a base table, view, domain, character set, collation or translation. </a:t>
            </a:r>
          </a:p>
          <a:p>
            <a:r>
              <a:rPr lang="en-US" dirty="0"/>
              <a:t>WITH GRANT OPTION allows privileges to be passed 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 &amp; 8 -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 </a:t>
            </a:r>
            <a:r>
              <a:rPr lang="en-US" dirty="0"/>
              <a:t>Manager full privileges to Staff table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GRANT ALL PRIVILEGES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TO Manager WITH GRANT OPTION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Give </a:t>
            </a:r>
            <a:r>
              <a:rPr lang="en-US" dirty="0"/>
              <a:t>users Personnel and Director SELECT and UPDATE on column salary of Staff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GRANT SELECT, UPDATE (salary)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TO Personnel, Director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 </a:t>
            </a:r>
            <a:r>
              <a:rPr lang="en-US" dirty="0"/>
              <a:t>- GRANT Specific Privileges to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</a:t>
            </a:r>
            <a:r>
              <a:rPr lang="en-US" dirty="0"/>
              <a:t>all users SELECT on Branch table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GRANT SELECT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TO PUBLIC;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9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REVOKE takes away privileges granted with GRANT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REVOKE [GRANT OPTION FOR]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{</a:t>
            </a:r>
            <a:r>
              <a:rPr lang="en-US" dirty="0" err="1">
                <a:latin typeface="Lucida Console" panose="020B0609040504020204" pitchFamily="49" charset="0"/>
              </a:rPr>
              <a:t>PrivilegeList</a:t>
            </a:r>
            <a:r>
              <a:rPr lang="en-US" dirty="0">
                <a:latin typeface="Lucida Console" panose="020B0609040504020204" pitchFamily="49" charset="0"/>
              </a:rPr>
              <a:t> | ALL PRIVILEGES}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ON </a:t>
            </a:r>
            <a:r>
              <a:rPr lang="en-US" dirty="0" err="1">
                <a:latin typeface="Lucida Console" panose="020B0609040504020204" pitchFamily="49" charset="0"/>
              </a:rPr>
              <a:t>ObjectName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{</a:t>
            </a:r>
            <a:r>
              <a:rPr lang="en-US" dirty="0" err="1">
                <a:latin typeface="Lucida Console" panose="020B0609040504020204" pitchFamily="49" charset="0"/>
              </a:rPr>
              <a:t>AuthorizationIdList</a:t>
            </a:r>
            <a:r>
              <a:rPr lang="en-US" dirty="0">
                <a:latin typeface="Lucida Console" panose="020B0609040504020204" pitchFamily="49" charset="0"/>
              </a:rPr>
              <a:t> | PUBLIC}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 [RESTRICT | CASCADE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ALL PRIVILEGES refers to all privileges granted to a user by user revoking privileges.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GRANT OPTION FOR allows privileges passed on via WITH GRANT OPTION of GRANT to be revoked separately from the privileges themselves. </a:t>
            </a:r>
          </a:p>
          <a:p>
            <a:r>
              <a:rPr lang="en-US" dirty="0"/>
              <a:t>REVOKE fails if it results in an abandoned object, such as a view, unless the CASCADE keyword has been specified. </a:t>
            </a:r>
          </a:p>
          <a:p>
            <a:r>
              <a:rPr lang="en-US" dirty="0"/>
              <a:t>Privileges granted to this user by other users are not affected.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searchCondition</a:t>
            </a:r>
            <a:r>
              <a:rPr lang="en-US" dirty="0"/>
              <a:t> can involve a table lookup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DOMAIN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AS CHAR(4)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CHECK (VALUE IN (SELECT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FROM Branch</a:t>
            </a:r>
            <a:r>
              <a:rPr lang="en-US" dirty="0" smtClean="0">
                <a:latin typeface="Lucida Console" panose="020B0609040504020204" pitchFamily="49" charset="0"/>
              </a:rPr>
              <a:t>));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Domains can be removed using DROP DOMAIN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DROP DOMAIN </a:t>
            </a:r>
            <a:r>
              <a:rPr lang="en-US" dirty="0" err="1">
                <a:latin typeface="Lucida Console" panose="020B0609040504020204" pitchFamily="49" charset="0"/>
              </a:rPr>
              <a:t>DomainName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[RESTRICT | CASCADE]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5" descr="DS3-Figure 06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763" y="1600199"/>
            <a:ext cx="7246698" cy="502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 &amp; </a:t>
            </a:r>
            <a:r>
              <a:rPr lang="en-US" dirty="0"/>
              <a:t>11 – REVOKE Specific </a:t>
            </a:r>
            <a:r>
              <a:rPr lang="en-US" dirty="0" smtClean="0"/>
              <a:t>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Revoke privilege SELECT on Branch table from all users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REVOKE SELECT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PUBLIC;</a:t>
            </a:r>
          </a:p>
          <a:p>
            <a:r>
              <a:rPr lang="en-US" dirty="0"/>
              <a:t>	Revoke all privileges given to Director on Staff table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REVOKE ALL PRIVILEGES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Director;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Entity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 of a table must contain a unique, non-null value for each row.</a:t>
            </a:r>
          </a:p>
          <a:p>
            <a:r>
              <a:rPr lang="en-US" dirty="0"/>
              <a:t>ISO standard supports FOREIGN KEY clause in CREATE and ALTER TABLE statements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PRIMARY KEY(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PRIMARY KEY(</a:t>
            </a:r>
            <a:r>
              <a:rPr lang="en-US" dirty="0" err="1">
                <a:latin typeface="Lucida Console" panose="020B0609040504020204" pitchFamily="49" charset="0"/>
              </a:rPr>
              <a:t>clientNo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Can only have one PRIMARY KEY clause per table. Can still ensure uniqueness for alternate keys using UNIQUE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UNIQUE(</a:t>
            </a:r>
            <a:r>
              <a:rPr lang="en-US" dirty="0" err="1" smtClean="0">
                <a:latin typeface="Lucida Console" panose="020B0609040504020204" pitchFamily="49" charset="0"/>
              </a:rPr>
              <a:t>telNo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FK is column or set of columns that links each row in child table containing foreign FK to row of parent table containing matching PK. </a:t>
            </a:r>
          </a:p>
          <a:p>
            <a:r>
              <a:rPr lang="en-US" dirty="0"/>
              <a:t>Referential integrity means that, if FK contains a value, that value must refer to existing row in parent table. </a:t>
            </a:r>
          </a:p>
          <a:p>
            <a:r>
              <a:rPr lang="en-US" dirty="0"/>
              <a:t>ISO standard supports definition of FKs with FOREIGN KEY clause in CREATE and ALTER TABLE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FOREIGN KEY(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) REFERENCES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1E2AA1-B325-42A4-B6DD-671BEE30DD98}"/>
</file>

<file path=customXml/itemProps2.xml><?xml version="1.0" encoding="utf-8"?>
<ds:datastoreItem xmlns:ds="http://schemas.openxmlformats.org/officeDocument/2006/customXml" ds:itemID="{7E6EC087-94C7-43AC-A2DA-69FFDFE8B162}"/>
</file>

<file path=customXml/itemProps3.xml><?xml version="1.0" encoding="utf-8"?>
<ds:datastoreItem xmlns:ds="http://schemas.openxmlformats.org/officeDocument/2006/customXml" ds:itemID="{E237AF1F-7F2C-4EF5-B31D-56562DE9501A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2817</Words>
  <Application>Microsoft Office PowerPoint</Application>
  <PresentationFormat>Custom</PresentationFormat>
  <Paragraphs>523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Century Gothic</vt:lpstr>
      <vt:lpstr>Lucida Console</vt:lpstr>
      <vt:lpstr>Continental World 16x9</vt:lpstr>
      <vt:lpstr>CSE 204 - INTRO TO Database Systems Advanced SQL</vt:lpstr>
      <vt:lpstr>Outline</vt:lpstr>
      <vt:lpstr>ISO SQL Data Types</vt:lpstr>
      <vt:lpstr>Integrity Enhancement Feature</vt:lpstr>
      <vt:lpstr>Integrity Enhancement Feature</vt:lpstr>
      <vt:lpstr>Integrity Enhancement Feature</vt:lpstr>
      <vt:lpstr>Integrity Enhancement Feature</vt:lpstr>
      <vt:lpstr>IEF - Entity Integrity</vt:lpstr>
      <vt:lpstr>IEF - Referential Integrity</vt:lpstr>
      <vt:lpstr>IEF - Referential Integrity</vt:lpstr>
      <vt:lpstr>IEF - Referential Integrity</vt:lpstr>
      <vt:lpstr>IEF - General Constraints</vt:lpstr>
      <vt:lpstr>Data Definition</vt:lpstr>
      <vt:lpstr>Data Definition</vt:lpstr>
      <vt:lpstr>CREATE SCHEMA</vt:lpstr>
      <vt:lpstr>CREATE Table</vt:lpstr>
      <vt:lpstr>Create Table</vt:lpstr>
      <vt:lpstr>Example 1 - Create Table</vt:lpstr>
      <vt:lpstr>Example 1 - Create Table</vt:lpstr>
      <vt:lpstr>Alter table</vt:lpstr>
      <vt:lpstr>Example 2 - Alter table</vt:lpstr>
      <vt:lpstr>Example 2 - Alter table</vt:lpstr>
      <vt:lpstr>DROP TABLE</vt:lpstr>
      <vt:lpstr>Views</vt:lpstr>
      <vt:lpstr>Views</vt:lpstr>
      <vt:lpstr>SQL for creating Views</vt:lpstr>
      <vt:lpstr>SQL for creating Views</vt:lpstr>
      <vt:lpstr>Example 3 - Create Horizontal View</vt:lpstr>
      <vt:lpstr>Example 4 - Create Vertical View</vt:lpstr>
      <vt:lpstr>Example 5 - Grouped and Joined Views</vt:lpstr>
      <vt:lpstr>Dropping Views</vt:lpstr>
      <vt:lpstr>Dropping Views</vt:lpstr>
      <vt:lpstr>View Resolution</vt:lpstr>
      <vt:lpstr>View Resolution</vt:lpstr>
      <vt:lpstr>View Resolution</vt:lpstr>
      <vt:lpstr>View Resolution</vt:lpstr>
      <vt:lpstr>View restrictions</vt:lpstr>
      <vt:lpstr>View restrictions</vt:lpstr>
      <vt:lpstr>View restrictions</vt:lpstr>
      <vt:lpstr>View Updatability</vt:lpstr>
      <vt:lpstr>View Updatability</vt:lpstr>
      <vt:lpstr>View Updatability</vt:lpstr>
      <vt:lpstr>View Updatability</vt:lpstr>
      <vt:lpstr>Updatable View</vt:lpstr>
      <vt:lpstr>WITH CHECK OPTION</vt:lpstr>
      <vt:lpstr>WITH CHECK OPTION</vt:lpstr>
      <vt:lpstr>Example 6 - WITH CHECK OPTION</vt:lpstr>
      <vt:lpstr>Example 6 - WITH CHECK OPTION</vt:lpstr>
      <vt:lpstr>Example 6 - WITH CHECK OPTION</vt:lpstr>
      <vt:lpstr>Example 6 - WITH CHECK OPTION</vt:lpstr>
      <vt:lpstr>Advantages of Views</vt:lpstr>
      <vt:lpstr>DisAdvantages of Views</vt:lpstr>
      <vt:lpstr>View Materialization</vt:lpstr>
      <vt:lpstr>View Maintenance</vt:lpstr>
      <vt:lpstr>View Materialization</vt:lpstr>
      <vt:lpstr>Transactions</vt:lpstr>
      <vt:lpstr>Transactions</vt:lpstr>
      <vt:lpstr>Transactions</vt:lpstr>
      <vt:lpstr>Immediate and Deferred Integrity Constraints</vt:lpstr>
      <vt:lpstr>Immediate and Deferred Integrity Constraints</vt:lpstr>
      <vt:lpstr>Access Control - Authorization Identifiers and Ownership</vt:lpstr>
      <vt:lpstr>Privileges</vt:lpstr>
      <vt:lpstr>Privileges</vt:lpstr>
      <vt:lpstr>Grant</vt:lpstr>
      <vt:lpstr>Grant</vt:lpstr>
      <vt:lpstr>Example 7 &amp; 8 - Grant</vt:lpstr>
      <vt:lpstr>Example 9 - GRANT Specific Privileges to PUBLIC</vt:lpstr>
      <vt:lpstr>REVOKE</vt:lpstr>
      <vt:lpstr>REVOKE</vt:lpstr>
      <vt:lpstr>REVOKE</vt:lpstr>
      <vt:lpstr>Example 10 &amp; 11 – REVOKE Specific Privileges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2021-03-08T08:16:36Z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