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44"/>
  </p:notesMasterIdLst>
  <p:handoutMasterIdLst>
    <p:handoutMasterId r:id="rId45"/>
  </p:handoutMasterIdLst>
  <p:sldIdLst>
    <p:sldId id="256" r:id="rId5"/>
    <p:sldId id="257" r:id="rId6"/>
    <p:sldId id="258" r:id="rId7"/>
    <p:sldId id="259" r:id="rId8"/>
    <p:sldId id="260" r:id="rId9"/>
    <p:sldId id="261" r:id="rId10"/>
    <p:sldId id="262" r:id="rId11"/>
    <p:sldId id="263" r:id="rId12"/>
    <p:sldId id="264" r:id="rId13"/>
    <p:sldId id="29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08" autoAdjust="0"/>
    <p:restoredTop sz="95274" autoAdjust="0"/>
  </p:normalViewPr>
  <p:slideViewPr>
    <p:cSldViewPr>
      <p:cViewPr varScale="1">
        <p:scale>
          <a:sx n="74" d="100"/>
          <a:sy n="74" d="100"/>
        </p:scale>
        <p:origin x="-390" y="-90"/>
      </p:cViewPr>
      <p:guideLst>
        <p:guide orient="horz" pos="2160"/>
        <p:guide pos="3839"/>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3/30/2022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3/30/2022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6">
            <a:extLst>
              <a:ext uri="{FF2B5EF4-FFF2-40B4-BE49-F238E27FC236}">
                <a16:creationId xmlns:a16="http://schemas.microsoft.com/office/drawing/2014/main" xmlns="" id="{C9A1CABC-466D-0C45-AC1E-3D9A8261A814}"/>
              </a:ext>
            </a:extLst>
          </p:cNvPr>
          <p:cNvPicPr>
            <a:picLocks noChangeAspect="1"/>
          </p:cNvPicPr>
          <p:nvPr userDrawn="1"/>
        </p:nvPicPr>
        <p:blipFill>
          <a:blip r:embed="rId2"/>
          <a:stretch>
            <a:fillRect/>
          </a:stretch>
        </p:blipFill>
        <p:spPr>
          <a:xfrm>
            <a:off x="10632033" y="4753522"/>
            <a:ext cx="1556792" cy="1556792"/>
          </a:xfrm>
          <a:prstGeom prst="rect">
            <a:avLst/>
          </a:prstGeom>
          <a:effectLst>
            <a:reflection stA="52000" endPos="35000" dir="5400000" sy="-100000" algn="bl" rotWithShape="0"/>
          </a:effec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828799"/>
            <a:ext cx="10637440" cy="3048001"/>
          </a:xfrm>
        </p:spPr>
        <p:txBody>
          <a:bodyPr/>
          <a:lstStyle/>
          <a:p>
            <a:r>
              <a:rPr lang="en-US" dirty="0"/>
              <a:t>CS</a:t>
            </a:r>
            <a:r>
              <a:rPr lang="tr-TR" dirty="0"/>
              <a:t>E</a:t>
            </a:r>
            <a:r>
              <a:rPr lang="en-US" dirty="0"/>
              <a:t> </a:t>
            </a:r>
            <a:r>
              <a:rPr lang="tr-TR" dirty="0"/>
              <a:t>204 -</a:t>
            </a:r>
            <a:r>
              <a:rPr lang="en-US" dirty="0"/>
              <a:t> INTRO TO Database Systems</a:t>
            </a:r>
            <a:br>
              <a:rPr lang="en-US" dirty="0"/>
            </a:br>
            <a:r>
              <a:rPr lang="en-US" dirty="0"/>
              <a:t>Normalization</a:t>
            </a:r>
          </a:p>
        </p:txBody>
      </p:sp>
      <p:sp>
        <p:nvSpPr>
          <p:cNvPr id="3" name="Subtitle 2"/>
          <p:cNvSpPr>
            <a:spLocks noGrp="1"/>
          </p:cNvSpPr>
          <p:nvPr>
            <p:ph type="subTitle" idx="1"/>
          </p:nvPr>
        </p:nvSpPr>
        <p:spPr/>
        <p:txBody>
          <a:bodyPr>
            <a:normAutofit lnSpcReduction="10000"/>
          </a:bodyPr>
          <a:lstStyle/>
          <a:p>
            <a:r>
              <a:rPr lang="en-US" dirty="0"/>
              <a:t>Joseph LEDET</a:t>
            </a:r>
          </a:p>
          <a:p>
            <a:r>
              <a:rPr lang="en-US" dirty="0"/>
              <a:t>Department of Computer Engineering</a:t>
            </a:r>
          </a:p>
          <a:p>
            <a:r>
              <a:rPr lang="tr-TR" dirty="0"/>
              <a:t>Akdeniz</a:t>
            </a:r>
            <a:r>
              <a:rPr lang="en-US" dirty="0"/>
              <a:t> University</a:t>
            </a:r>
          </a:p>
          <a:p>
            <a:r>
              <a:rPr lang="en-US" dirty="0" err="1"/>
              <a:t>josephledet</a:t>
            </a:r>
            <a:r>
              <a:rPr lang="en-US" dirty="0"/>
              <a:t>@</a:t>
            </a:r>
            <a:r>
              <a:rPr lang="tr-TR" dirty="0" err="1"/>
              <a:t>akdeniz</a:t>
            </a:r>
            <a:r>
              <a:rPr lang="en-US" dirty="0"/>
              <a:t>.</a:t>
            </a:r>
            <a:r>
              <a:rPr lang="en-US" dirty="0" err="1"/>
              <a:t>edu.tr</a:t>
            </a:r>
            <a:r>
              <a:rPr lang="en-US" dirty="0"/>
              <a:t> </a:t>
            </a:r>
          </a:p>
        </p:txBody>
      </p:sp>
      <p:pic>
        <p:nvPicPr>
          <p:cNvPr id="4" name="Picture 3">
            <a:extLst>
              <a:ext uri="{FF2B5EF4-FFF2-40B4-BE49-F238E27FC236}">
                <a16:creationId xmlns:a16="http://schemas.microsoft.com/office/drawing/2014/main" xmlns="" id="{FFB1F16D-1D93-4D42-9521-71FAA39AC71C}"/>
              </a:ext>
            </a:extLst>
          </p:cNvPr>
          <p:cNvPicPr>
            <a:picLocks noChangeAspect="1"/>
          </p:cNvPicPr>
          <p:nvPr/>
        </p:nvPicPr>
        <p:blipFill>
          <a:blip r:embed="rId3"/>
          <a:stretch>
            <a:fillRect/>
          </a:stretch>
        </p:blipFill>
        <p:spPr>
          <a:xfrm>
            <a:off x="0" y="2095"/>
            <a:ext cx="3498913" cy="3498913"/>
          </a:xfrm>
          <a:prstGeom prst="rect">
            <a:avLst/>
          </a:prstGeom>
        </p:spPr>
      </p:pic>
    </p:spTree>
    <p:extLst>
      <p:ext uri="{BB962C8B-B14F-4D97-AF65-F5344CB8AC3E}">
        <p14:creationId xmlns:p14="http://schemas.microsoft.com/office/powerpoint/2010/main" val="4025013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 of the day</a:t>
            </a:r>
            <a:endParaRPr lang="en-US" dirty="0"/>
          </a:p>
        </p:txBody>
      </p:sp>
      <p:sp>
        <p:nvSpPr>
          <p:cNvPr id="3" name="Content Placeholder 2"/>
          <p:cNvSpPr>
            <a:spLocks noGrp="1"/>
          </p:cNvSpPr>
          <p:nvPr>
            <p:ph idx="1"/>
          </p:nvPr>
        </p:nvSpPr>
        <p:spPr/>
        <p:txBody>
          <a:bodyPr/>
          <a:lstStyle/>
          <a:p>
            <a:r>
              <a:rPr lang="en-US" dirty="0" smtClean="0"/>
              <a:t>There are 10 types of people:</a:t>
            </a:r>
          </a:p>
          <a:p>
            <a:pPr lvl="1"/>
            <a:r>
              <a:rPr lang="en-US" dirty="0" smtClean="0"/>
              <a:t>Those who understand binary</a:t>
            </a:r>
          </a:p>
          <a:p>
            <a:pPr lvl="1"/>
            <a:r>
              <a:rPr lang="en-US" dirty="0" smtClean="0"/>
              <a:t>Those who don’t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10</a:t>
            </a:fld>
            <a:endParaRPr lang="en-US"/>
          </a:p>
        </p:txBody>
      </p:sp>
    </p:spTree>
    <p:extLst>
      <p:ext uri="{BB962C8B-B14F-4D97-AF65-F5344CB8AC3E}">
        <p14:creationId xmlns:p14="http://schemas.microsoft.com/office/powerpoint/2010/main" val="999314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Dependencies</a:t>
            </a:r>
          </a:p>
        </p:txBody>
      </p:sp>
      <p:sp>
        <p:nvSpPr>
          <p:cNvPr id="3" name="Content Placeholder 2"/>
          <p:cNvSpPr>
            <a:spLocks noGrp="1"/>
          </p:cNvSpPr>
          <p:nvPr>
            <p:ph idx="1"/>
          </p:nvPr>
        </p:nvSpPr>
        <p:spPr/>
        <p:txBody>
          <a:bodyPr/>
          <a:lstStyle/>
          <a:p>
            <a:r>
              <a:rPr lang="en-US" dirty="0"/>
              <a:t>Important concept associated with normalization</a:t>
            </a:r>
            <a:r>
              <a:rPr lang="en-US" dirty="0" smtClean="0"/>
              <a:t>.</a:t>
            </a:r>
            <a:endParaRPr lang="en-US" dirty="0"/>
          </a:p>
          <a:p>
            <a:r>
              <a:rPr lang="en-US" dirty="0"/>
              <a:t>Functional dependency describes relationship between attributes</a:t>
            </a:r>
            <a:r>
              <a:rPr lang="en-US" dirty="0" smtClean="0"/>
              <a:t>.</a:t>
            </a:r>
            <a:endParaRPr lang="en-US" dirty="0"/>
          </a:p>
          <a:p>
            <a:r>
              <a:rPr lang="en-US" dirty="0"/>
              <a:t>For example, if A and B are attributes of relation R, B is functionally dependent on A (denoted A </a:t>
            </a:r>
            <a:r>
              <a:rPr lang="en-US" dirty="0" smtClean="0"/>
              <a:t>-&gt; </a:t>
            </a:r>
            <a:r>
              <a:rPr lang="en-US" dirty="0"/>
              <a:t>B), if each value of A in R is associated with exactly one value of B in R.</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11</a:t>
            </a:fld>
            <a:endParaRPr lang="en-US"/>
          </a:p>
        </p:txBody>
      </p:sp>
    </p:spTree>
    <p:extLst>
      <p:ext uri="{BB962C8B-B14F-4D97-AF65-F5344CB8AC3E}">
        <p14:creationId xmlns:p14="http://schemas.microsoft.com/office/powerpoint/2010/main" val="1580116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normAutofit/>
          </a:bodyPr>
          <a:lstStyle/>
          <a:p>
            <a:r>
              <a:rPr lang="en-US" dirty="0"/>
              <a:t>Property of the meaning or semantics of the attributes in a relation</a:t>
            </a:r>
            <a:r>
              <a:rPr lang="en-US" dirty="0" smtClean="0"/>
              <a:t>.</a:t>
            </a:r>
            <a:endParaRPr lang="en-US" dirty="0"/>
          </a:p>
          <a:p>
            <a:r>
              <a:rPr lang="en-US" dirty="0"/>
              <a:t>Diagrammatic representation.</a:t>
            </a:r>
          </a:p>
          <a:p>
            <a:endParaRPr lang="en-US" dirty="0"/>
          </a:p>
          <a:p>
            <a:endParaRPr lang="en-US" dirty="0"/>
          </a:p>
          <a:p>
            <a:endParaRPr lang="en-US" dirty="0"/>
          </a:p>
          <a:p>
            <a:r>
              <a:rPr lang="en-US" dirty="0"/>
              <a:t>The determinant of a functional dependency refers to the attribute or group of attributes on the left-hand side of the arrow</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12</a:t>
            </a:fld>
            <a:endParaRPr lang="en-US"/>
          </a:p>
        </p:txBody>
      </p:sp>
      <p:pic>
        <p:nvPicPr>
          <p:cNvPr id="5" name="Picture 6" descr="DS3-Figure 1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3390900"/>
            <a:ext cx="716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007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Functional Dependency</a:t>
            </a:r>
          </a:p>
        </p:txBody>
      </p:sp>
      <p:sp>
        <p:nvSpPr>
          <p:cNvPr id="4" name="Slide Number Placeholder 3"/>
          <p:cNvSpPr>
            <a:spLocks noGrp="1"/>
          </p:cNvSpPr>
          <p:nvPr>
            <p:ph type="sldNum" sz="quarter" idx="12"/>
          </p:nvPr>
        </p:nvSpPr>
        <p:spPr/>
        <p:txBody>
          <a:bodyPr/>
          <a:lstStyle/>
          <a:p>
            <a:fld id="{F36C87F6-986D-49E6-AF40-1B3A1EE8064D}" type="slidenum">
              <a:rPr lang="en-US" smtClean="0"/>
              <a:t>13</a:t>
            </a:fld>
            <a:endParaRPr lang="en-US"/>
          </a:p>
        </p:txBody>
      </p:sp>
      <p:pic>
        <p:nvPicPr>
          <p:cNvPr id="5" name="Picture 10" descr="C13NF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4996" t="658"/>
          <a:stretch>
            <a:fillRect/>
          </a:stretch>
        </p:blipFill>
        <p:spPr>
          <a:xfrm>
            <a:off x="2926060" y="1532251"/>
            <a:ext cx="6542926" cy="5097149"/>
          </a:xfrm>
          <a:noFill/>
        </p:spPr>
      </p:pic>
    </p:spTree>
    <p:extLst>
      <p:ext uri="{BB962C8B-B14F-4D97-AF65-F5344CB8AC3E}">
        <p14:creationId xmlns:p14="http://schemas.microsoft.com/office/powerpoint/2010/main" val="1487749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Functional Dependency that holds for all Time</a:t>
            </a:r>
          </a:p>
        </p:txBody>
      </p:sp>
      <p:sp>
        <p:nvSpPr>
          <p:cNvPr id="3" name="Content Placeholder 2"/>
          <p:cNvSpPr>
            <a:spLocks noGrp="1"/>
          </p:cNvSpPr>
          <p:nvPr>
            <p:ph idx="1"/>
          </p:nvPr>
        </p:nvSpPr>
        <p:spPr/>
        <p:txBody>
          <a:bodyPr>
            <a:normAutofit/>
          </a:bodyPr>
          <a:lstStyle/>
          <a:p>
            <a:r>
              <a:rPr lang="en-US" dirty="0"/>
              <a:t>Consider the values shown in </a:t>
            </a:r>
            <a:r>
              <a:rPr lang="en-US" dirty="0" err="1"/>
              <a:t>staffNo</a:t>
            </a:r>
            <a:r>
              <a:rPr lang="en-US" dirty="0"/>
              <a:t> and </a:t>
            </a:r>
            <a:r>
              <a:rPr lang="en-US" dirty="0" err="1"/>
              <a:t>sName</a:t>
            </a:r>
            <a:r>
              <a:rPr lang="en-US" dirty="0"/>
              <a:t> attributes of the Staff </a:t>
            </a:r>
            <a:r>
              <a:rPr lang="en-US" dirty="0" smtClean="0"/>
              <a:t>relation (slide 7). </a:t>
            </a:r>
            <a:endParaRPr lang="en-US" dirty="0"/>
          </a:p>
          <a:p>
            <a:r>
              <a:rPr lang="en-US" dirty="0"/>
              <a:t>Based on sample data, the following functional dependencies appear to hold</a:t>
            </a:r>
            <a:r>
              <a:rPr lang="en-US" dirty="0" smtClean="0"/>
              <a:t>.</a:t>
            </a:r>
            <a:endParaRPr lang="en-US" dirty="0"/>
          </a:p>
          <a:p>
            <a:pPr lvl="1"/>
            <a:r>
              <a:rPr lang="en-US" dirty="0" err="1"/>
              <a:t>staffNo</a:t>
            </a:r>
            <a:r>
              <a:rPr lang="en-US" dirty="0"/>
              <a:t> → </a:t>
            </a:r>
            <a:r>
              <a:rPr lang="en-US" dirty="0" err="1"/>
              <a:t>sName</a:t>
            </a:r>
            <a:endParaRPr lang="en-US" dirty="0"/>
          </a:p>
          <a:p>
            <a:pPr lvl="1"/>
            <a:r>
              <a:rPr lang="en-US" dirty="0" err="1"/>
              <a:t>sName</a:t>
            </a:r>
            <a:r>
              <a:rPr lang="en-US" dirty="0"/>
              <a:t> → </a:t>
            </a:r>
            <a:r>
              <a:rPr lang="en-US" dirty="0" err="1"/>
              <a:t>staffNo</a:t>
            </a:r>
            <a:r>
              <a:rPr lang="en-US" dirty="0"/>
              <a:t> </a:t>
            </a:r>
            <a:endParaRPr lang="en-US" dirty="0" smtClean="0"/>
          </a:p>
          <a:p>
            <a:r>
              <a:rPr lang="en-US" dirty="0"/>
              <a:t>However, the only functional dependency that remains true for all possible values for the </a:t>
            </a:r>
            <a:r>
              <a:rPr lang="en-US" dirty="0" err="1"/>
              <a:t>staffNo</a:t>
            </a:r>
            <a:r>
              <a:rPr lang="en-US" dirty="0"/>
              <a:t> and </a:t>
            </a:r>
            <a:r>
              <a:rPr lang="en-US" dirty="0" err="1"/>
              <a:t>sName</a:t>
            </a:r>
            <a:r>
              <a:rPr lang="en-US" dirty="0"/>
              <a:t> attributes of the Staff relation </a:t>
            </a:r>
            <a:r>
              <a:rPr lang="en-US" dirty="0" smtClean="0"/>
              <a:t>is:</a:t>
            </a:r>
          </a:p>
          <a:p>
            <a:pPr lvl="1"/>
            <a:r>
              <a:rPr lang="en-US" dirty="0" err="1" smtClean="0"/>
              <a:t>staffNo</a:t>
            </a:r>
            <a:r>
              <a:rPr lang="en-US" dirty="0" smtClean="0"/>
              <a:t> </a:t>
            </a:r>
            <a:r>
              <a:rPr lang="en-US" dirty="0"/>
              <a:t>→ </a:t>
            </a:r>
            <a:r>
              <a:rPr lang="en-US" dirty="0" err="1" smtClean="0"/>
              <a:t>sName</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14</a:t>
            </a:fld>
            <a:endParaRPr lang="en-US"/>
          </a:p>
        </p:txBody>
      </p:sp>
    </p:spTree>
    <p:extLst>
      <p:ext uri="{BB962C8B-B14F-4D97-AF65-F5344CB8AC3E}">
        <p14:creationId xmlns:p14="http://schemas.microsoft.com/office/powerpoint/2010/main" val="2918980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lstStyle/>
          <a:p>
            <a:r>
              <a:rPr lang="en-US" dirty="0"/>
              <a:t>Determinants should have the minimal number of attributes necessary to maintain the functional dependency with the attribute(s) on the right hand-side. </a:t>
            </a:r>
          </a:p>
          <a:p>
            <a:r>
              <a:rPr lang="en-US" dirty="0"/>
              <a:t>This requirement is called full functional dependency</a:t>
            </a:r>
            <a:r>
              <a:rPr lang="en-US" dirty="0" smtClean="0"/>
              <a:t>.</a:t>
            </a:r>
          </a:p>
          <a:p>
            <a:r>
              <a:rPr lang="en-US" dirty="0"/>
              <a:t>Full functional dependency indicates that if A and B are attributes of a relation, B is fully functionally dependent on A, if B is functionally dependent on A, but not on any proper subset of A.</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15</a:t>
            </a:fld>
            <a:endParaRPr lang="en-US"/>
          </a:p>
        </p:txBody>
      </p:sp>
    </p:spTree>
    <p:extLst>
      <p:ext uri="{BB962C8B-B14F-4D97-AF65-F5344CB8AC3E}">
        <p14:creationId xmlns:p14="http://schemas.microsoft.com/office/powerpoint/2010/main" val="111431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Full Functional Dependency</a:t>
            </a:r>
          </a:p>
        </p:txBody>
      </p:sp>
      <p:sp>
        <p:nvSpPr>
          <p:cNvPr id="3" name="Content Placeholder 2"/>
          <p:cNvSpPr>
            <a:spLocks noGrp="1"/>
          </p:cNvSpPr>
          <p:nvPr>
            <p:ph idx="1"/>
          </p:nvPr>
        </p:nvSpPr>
        <p:spPr/>
        <p:txBody>
          <a:bodyPr>
            <a:normAutofit/>
          </a:bodyPr>
          <a:lstStyle/>
          <a:p>
            <a:r>
              <a:rPr lang="en-US" dirty="0"/>
              <a:t>Exists in the Staff </a:t>
            </a:r>
            <a:r>
              <a:rPr lang="en-US" dirty="0" smtClean="0"/>
              <a:t>relation (slide 7).</a:t>
            </a:r>
            <a:endParaRPr lang="en-US" dirty="0"/>
          </a:p>
          <a:p>
            <a:pPr lvl="1"/>
            <a:r>
              <a:rPr lang="en-US" dirty="0" err="1" smtClean="0"/>
              <a:t>staffNo</a:t>
            </a:r>
            <a:r>
              <a:rPr lang="en-US" dirty="0"/>
              <a:t>, </a:t>
            </a:r>
            <a:r>
              <a:rPr lang="en-US" dirty="0" err="1"/>
              <a:t>sName</a:t>
            </a:r>
            <a:r>
              <a:rPr lang="en-US" dirty="0"/>
              <a:t> → </a:t>
            </a:r>
            <a:r>
              <a:rPr lang="en-US" dirty="0" err="1" smtClean="0"/>
              <a:t>branchNo</a:t>
            </a:r>
            <a:endParaRPr lang="en-US" dirty="0"/>
          </a:p>
          <a:p>
            <a:r>
              <a:rPr lang="en-US" dirty="0"/>
              <a:t>True - each value of (</a:t>
            </a:r>
            <a:r>
              <a:rPr lang="en-US" dirty="0" err="1"/>
              <a:t>staffNo</a:t>
            </a:r>
            <a:r>
              <a:rPr lang="en-US" dirty="0"/>
              <a:t>, </a:t>
            </a:r>
            <a:r>
              <a:rPr lang="en-US" dirty="0" err="1"/>
              <a:t>sName</a:t>
            </a:r>
            <a:r>
              <a:rPr lang="en-US" dirty="0"/>
              <a:t>) is associated with a single value of </a:t>
            </a:r>
            <a:r>
              <a:rPr lang="en-US" dirty="0" err="1"/>
              <a:t>branchNo</a:t>
            </a:r>
            <a:r>
              <a:rPr lang="en-US" dirty="0"/>
              <a:t>. </a:t>
            </a:r>
          </a:p>
          <a:p>
            <a:r>
              <a:rPr lang="en-US" dirty="0"/>
              <a:t>However, </a:t>
            </a:r>
            <a:r>
              <a:rPr lang="en-US" dirty="0" err="1"/>
              <a:t>branchNo</a:t>
            </a:r>
            <a:r>
              <a:rPr lang="en-US" dirty="0"/>
              <a:t> is also functionally dependent on a subset of (</a:t>
            </a:r>
            <a:r>
              <a:rPr lang="en-US" dirty="0" err="1"/>
              <a:t>staffNo</a:t>
            </a:r>
            <a:r>
              <a:rPr lang="en-US" dirty="0"/>
              <a:t>, </a:t>
            </a:r>
            <a:r>
              <a:rPr lang="en-US" dirty="0" err="1"/>
              <a:t>sName</a:t>
            </a:r>
            <a:r>
              <a:rPr lang="en-US" dirty="0"/>
              <a:t>), namely </a:t>
            </a:r>
            <a:r>
              <a:rPr lang="en-US" dirty="0" err="1"/>
              <a:t>staffNo</a:t>
            </a:r>
            <a:r>
              <a:rPr lang="en-US" dirty="0"/>
              <a:t>. Example above is a partial dependency.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16</a:t>
            </a:fld>
            <a:endParaRPr lang="en-US"/>
          </a:p>
        </p:txBody>
      </p:sp>
    </p:spTree>
    <p:extLst>
      <p:ext uri="{BB962C8B-B14F-4D97-AF65-F5344CB8AC3E}">
        <p14:creationId xmlns:p14="http://schemas.microsoft.com/office/powerpoint/2010/main" val="2910735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lstStyle/>
          <a:p>
            <a:r>
              <a:rPr lang="en-US" dirty="0"/>
              <a:t>Main characteristics of functional dependencies used in normalization:</a:t>
            </a:r>
          </a:p>
          <a:p>
            <a:pPr lvl="1"/>
            <a:r>
              <a:rPr lang="en-US" dirty="0"/>
              <a:t>There is a one-to-one relationship between the attribute(s) on the left-hand side (determinant) and those on the right-hand side of a functional dependency. </a:t>
            </a:r>
          </a:p>
          <a:p>
            <a:pPr lvl="1"/>
            <a:r>
              <a:rPr lang="en-US" dirty="0"/>
              <a:t>Holds for all time.</a:t>
            </a:r>
          </a:p>
          <a:p>
            <a:pPr lvl="1"/>
            <a:r>
              <a:rPr lang="en-US" dirty="0"/>
              <a:t>The determinant has the minimal number of attributes necessary to maintain the dependency with the attribute(s) on the right hand-side.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17</a:t>
            </a:fld>
            <a:endParaRPr lang="en-US"/>
          </a:p>
        </p:txBody>
      </p:sp>
    </p:spTree>
    <p:extLst>
      <p:ext uri="{BB962C8B-B14F-4D97-AF65-F5344CB8AC3E}">
        <p14:creationId xmlns:p14="http://schemas.microsoft.com/office/powerpoint/2010/main" val="423115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Dependencies</a:t>
            </a:r>
          </a:p>
        </p:txBody>
      </p:sp>
      <p:sp>
        <p:nvSpPr>
          <p:cNvPr id="3" name="Content Placeholder 2"/>
          <p:cNvSpPr>
            <a:spLocks noGrp="1"/>
          </p:cNvSpPr>
          <p:nvPr>
            <p:ph idx="1"/>
          </p:nvPr>
        </p:nvSpPr>
        <p:spPr/>
        <p:txBody>
          <a:bodyPr/>
          <a:lstStyle/>
          <a:p>
            <a:r>
              <a:rPr lang="en-US" dirty="0"/>
              <a:t>Important to recognize a transitive dependency because its existence in a relation can potentially cause update anomalies</a:t>
            </a:r>
            <a:r>
              <a:rPr lang="en-US" dirty="0" smtClean="0"/>
              <a:t>.</a:t>
            </a:r>
            <a:endParaRPr lang="en-US" dirty="0"/>
          </a:p>
          <a:p>
            <a:r>
              <a:rPr lang="en-US" dirty="0"/>
              <a:t>Transitive dependency describes a condition where A, B, and C are attributes of a relation such that if A → B and B → C, then C is transitively dependent on A via B (provided that A is not functionally dependent on B or C</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18</a:t>
            </a:fld>
            <a:endParaRPr lang="en-US"/>
          </a:p>
        </p:txBody>
      </p:sp>
    </p:spTree>
    <p:extLst>
      <p:ext uri="{BB962C8B-B14F-4D97-AF65-F5344CB8AC3E}">
        <p14:creationId xmlns:p14="http://schemas.microsoft.com/office/powerpoint/2010/main" val="1191932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Transitive Dependency</a:t>
            </a:r>
          </a:p>
        </p:txBody>
      </p:sp>
      <p:sp>
        <p:nvSpPr>
          <p:cNvPr id="3" name="Content Placeholder 2"/>
          <p:cNvSpPr>
            <a:spLocks noGrp="1"/>
          </p:cNvSpPr>
          <p:nvPr>
            <p:ph idx="1"/>
          </p:nvPr>
        </p:nvSpPr>
        <p:spPr/>
        <p:txBody>
          <a:bodyPr/>
          <a:lstStyle/>
          <a:p>
            <a:r>
              <a:rPr lang="en-US" dirty="0"/>
              <a:t>Consider functional dependencies in the </a:t>
            </a:r>
            <a:r>
              <a:rPr lang="en-US" dirty="0" err="1"/>
              <a:t>StaffBranch</a:t>
            </a:r>
            <a:r>
              <a:rPr lang="en-US" dirty="0"/>
              <a:t> </a:t>
            </a:r>
            <a:r>
              <a:rPr lang="en-US" dirty="0" smtClean="0"/>
              <a:t>relation</a:t>
            </a:r>
            <a:r>
              <a:rPr lang="en-US" dirty="0"/>
              <a:t> (slide 7)</a:t>
            </a:r>
            <a:endParaRPr lang="en-US" dirty="0" smtClean="0"/>
          </a:p>
          <a:p>
            <a:pPr lvl="1"/>
            <a:r>
              <a:rPr lang="en-US" dirty="0" err="1" smtClean="0"/>
              <a:t>staffNo</a:t>
            </a:r>
            <a:r>
              <a:rPr lang="en-US" dirty="0" smtClean="0"/>
              <a:t> → </a:t>
            </a:r>
            <a:r>
              <a:rPr lang="en-US" dirty="0" err="1" smtClean="0"/>
              <a:t>sName</a:t>
            </a:r>
            <a:r>
              <a:rPr lang="en-US" dirty="0" smtClean="0"/>
              <a:t>, position, salary, </a:t>
            </a:r>
            <a:r>
              <a:rPr lang="en-US" dirty="0" err="1" smtClean="0"/>
              <a:t>branchNo</a:t>
            </a:r>
            <a:r>
              <a:rPr lang="en-US" dirty="0" smtClean="0"/>
              <a:t>, </a:t>
            </a:r>
            <a:r>
              <a:rPr lang="en-US" dirty="0" err="1" smtClean="0"/>
              <a:t>bAddress</a:t>
            </a:r>
            <a:endParaRPr lang="en-US" dirty="0" smtClean="0"/>
          </a:p>
          <a:p>
            <a:pPr lvl="1"/>
            <a:r>
              <a:rPr lang="en-US" dirty="0" err="1" smtClean="0"/>
              <a:t>branchNo</a:t>
            </a:r>
            <a:r>
              <a:rPr lang="en-US" dirty="0" smtClean="0"/>
              <a:t> </a:t>
            </a:r>
            <a:r>
              <a:rPr lang="en-US" dirty="0"/>
              <a:t>→ </a:t>
            </a:r>
            <a:r>
              <a:rPr lang="en-US" dirty="0" err="1" smtClean="0"/>
              <a:t>bAddress</a:t>
            </a:r>
            <a:endParaRPr lang="en-US" dirty="0"/>
          </a:p>
          <a:p>
            <a:r>
              <a:rPr lang="en-US" dirty="0"/>
              <a:t>Transitive dependency, </a:t>
            </a:r>
            <a:r>
              <a:rPr lang="en-US" dirty="0" err="1"/>
              <a:t>branchNo</a:t>
            </a:r>
            <a:r>
              <a:rPr lang="en-US" dirty="0"/>
              <a:t> → </a:t>
            </a:r>
            <a:r>
              <a:rPr lang="en-US" dirty="0" err="1"/>
              <a:t>bAddress</a:t>
            </a:r>
            <a:r>
              <a:rPr lang="en-US" dirty="0"/>
              <a:t> exists on </a:t>
            </a:r>
            <a:r>
              <a:rPr lang="en-US" dirty="0" err="1"/>
              <a:t>staffNo</a:t>
            </a:r>
            <a:r>
              <a:rPr lang="en-US" dirty="0"/>
              <a:t> via </a:t>
            </a:r>
            <a:r>
              <a:rPr lang="en-US" dirty="0" err="1"/>
              <a:t>branchNo</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19</a:t>
            </a:fld>
            <a:endParaRPr lang="en-US"/>
          </a:p>
        </p:txBody>
      </p:sp>
    </p:spTree>
    <p:extLst>
      <p:ext uri="{BB962C8B-B14F-4D97-AF65-F5344CB8AC3E}">
        <p14:creationId xmlns:p14="http://schemas.microsoft.com/office/powerpoint/2010/main" val="124342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a:t>The purpose of normalization. </a:t>
            </a:r>
          </a:p>
          <a:p>
            <a:r>
              <a:rPr lang="en-US" dirty="0"/>
              <a:t>How normalization can be used when designing a relational database.</a:t>
            </a:r>
          </a:p>
          <a:p>
            <a:r>
              <a:rPr lang="en-US" dirty="0"/>
              <a:t>The potential problems associated with redundant data in base relations.</a:t>
            </a:r>
          </a:p>
          <a:p>
            <a:r>
              <a:rPr lang="en-US" dirty="0"/>
              <a:t>The concept of functional dependency, which describes the relationship between attributes.</a:t>
            </a:r>
          </a:p>
          <a:p>
            <a:r>
              <a:rPr lang="en-US" dirty="0"/>
              <a:t>The characteristics of functional dependencies used in normalization.</a:t>
            </a:r>
          </a:p>
          <a:p>
            <a:r>
              <a:rPr lang="en-US" dirty="0"/>
              <a:t>How to identify functional dependencies for a given relation</a:t>
            </a:r>
            <a:r>
              <a:rPr lang="en-US" dirty="0" smtClean="0"/>
              <a:t>.</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a:t>
            </a:fld>
            <a:endParaRPr lang="en-US"/>
          </a:p>
        </p:txBody>
      </p:sp>
    </p:spTree>
    <p:extLst>
      <p:ext uri="{BB962C8B-B14F-4D97-AF65-F5344CB8AC3E}">
        <p14:creationId xmlns:p14="http://schemas.microsoft.com/office/powerpoint/2010/main" val="3372551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3" name="Content Placeholder 2"/>
          <p:cNvSpPr>
            <a:spLocks noGrp="1"/>
          </p:cNvSpPr>
          <p:nvPr>
            <p:ph idx="1"/>
          </p:nvPr>
        </p:nvSpPr>
        <p:spPr/>
        <p:txBody>
          <a:bodyPr/>
          <a:lstStyle/>
          <a:p>
            <a:r>
              <a:rPr lang="en-US" dirty="0"/>
              <a:t>Formal technique for analyzing a relation based on its primary key and the functional dependencies between the attributes of that relation</a:t>
            </a:r>
            <a:r>
              <a:rPr lang="en-US" dirty="0" smtClean="0"/>
              <a:t>.</a:t>
            </a:r>
            <a:endParaRPr lang="en-US" dirty="0"/>
          </a:p>
          <a:p>
            <a:r>
              <a:rPr lang="en-US" dirty="0"/>
              <a:t>Often executed as a series of steps.  Each step corresponds to a specific normal form, which has known properties</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20</a:t>
            </a:fld>
            <a:endParaRPr lang="en-US"/>
          </a:p>
        </p:txBody>
      </p:sp>
    </p:spTree>
    <p:extLst>
      <p:ext uri="{BB962C8B-B14F-4D97-AF65-F5344CB8AC3E}">
        <p14:creationId xmlns:p14="http://schemas.microsoft.com/office/powerpoint/2010/main" val="37174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Functional Dependencies </a:t>
            </a:r>
          </a:p>
        </p:txBody>
      </p:sp>
      <p:sp>
        <p:nvSpPr>
          <p:cNvPr id="3" name="Content Placeholder 2"/>
          <p:cNvSpPr>
            <a:spLocks noGrp="1"/>
          </p:cNvSpPr>
          <p:nvPr>
            <p:ph idx="1"/>
          </p:nvPr>
        </p:nvSpPr>
        <p:spPr/>
        <p:txBody>
          <a:bodyPr>
            <a:normAutofit lnSpcReduction="10000"/>
          </a:bodyPr>
          <a:lstStyle/>
          <a:p>
            <a:r>
              <a:rPr lang="en-US" dirty="0"/>
              <a:t>Identifying all functional dependencies between a set of attributes is relatively simple if the meaning of each attribute and the relationships between the attributes are well understood. </a:t>
            </a:r>
          </a:p>
          <a:p>
            <a:r>
              <a:rPr lang="en-US" dirty="0"/>
              <a:t>This information should be provided by the enterprise in the form of discussions with users and/or documentation such as the users’ requirements specification. </a:t>
            </a:r>
            <a:endParaRPr lang="en-US" dirty="0" smtClean="0"/>
          </a:p>
          <a:p>
            <a:r>
              <a:rPr lang="en-US" dirty="0"/>
              <a:t>However, if the users are unavailable for consultation and/or the documentation is incomplete then depending on the database application it may be necessary for the database designer to use their common sense and/or experience to provide the missing information. </a:t>
            </a:r>
          </a:p>
        </p:txBody>
      </p:sp>
      <p:sp>
        <p:nvSpPr>
          <p:cNvPr id="4" name="Slide Number Placeholder 3"/>
          <p:cNvSpPr>
            <a:spLocks noGrp="1"/>
          </p:cNvSpPr>
          <p:nvPr>
            <p:ph type="sldNum" sz="quarter" idx="12"/>
          </p:nvPr>
        </p:nvSpPr>
        <p:spPr/>
        <p:txBody>
          <a:bodyPr/>
          <a:lstStyle/>
          <a:p>
            <a:fld id="{F36C87F6-986D-49E6-AF40-1B3A1EE8064D}" type="slidenum">
              <a:rPr lang="en-US" smtClean="0"/>
              <a:t>21</a:t>
            </a:fld>
            <a:endParaRPr lang="en-US"/>
          </a:p>
        </p:txBody>
      </p:sp>
    </p:spTree>
    <p:extLst>
      <p:ext uri="{BB962C8B-B14F-4D97-AF65-F5344CB8AC3E}">
        <p14:creationId xmlns:p14="http://schemas.microsoft.com/office/powerpoint/2010/main" val="3832260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 Identifying a set of functional dependencies for the </a:t>
            </a:r>
            <a:r>
              <a:rPr lang="en-US" dirty="0" err="1"/>
              <a:t>StaffBranch</a:t>
            </a:r>
            <a:r>
              <a:rPr lang="en-US" dirty="0"/>
              <a:t> relation</a:t>
            </a:r>
          </a:p>
        </p:txBody>
      </p:sp>
      <p:sp>
        <p:nvSpPr>
          <p:cNvPr id="3" name="Content Placeholder 2"/>
          <p:cNvSpPr>
            <a:spLocks noGrp="1"/>
          </p:cNvSpPr>
          <p:nvPr>
            <p:ph idx="1"/>
          </p:nvPr>
        </p:nvSpPr>
        <p:spPr/>
        <p:txBody>
          <a:bodyPr>
            <a:normAutofit/>
          </a:bodyPr>
          <a:lstStyle/>
          <a:p>
            <a:r>
              <a:rPr lang="en-US" dirty="0"/>
              <a:t>Examine semantics of attributes in </a:t>
            </a:r>
            <a:r>
              <a:rPr lang="en-US" dirty="0" err="1"/>
              <a:t>StaffBranch</a:t>
            </a:r>
            <a:r>
              <a:rPr lang="en-US" dirty="0"/>
              <a:t> </a:t>
            </a:r>
            <a:r>
              <a:rPr lang="en-US" dirty="0" smtClean="0"/>
              <a:t>relation</a:t>
            </a:r>
            <a:r>
              <a:rPr lang="en-US" dirty="0"/>
              <a:t> (slide 7)</a:t>
            </a:r>
            <a:r>
              <a:rPr lang="en-US" dirty="0" smtClean="0"/>
              <a:t>. </a:t>
            </a:r>
            <a:r>
              <a:rPr lang="en-US" dirty="0"/>
              <a:t>Assume that position held and branch determine a member of staff’s salary</a:t>
            </a:r>
            <a:r>
              <a:rPr lang="en-US" dirty="0" smtClean="0"/>
              <a:t>.</a:t>
            </a:r>
          </a:p>
          <a:p>
            <a:r>
              <a:rPr lang="en-US" dirty="0"/>
              <a:t>With sufficient information available, identify the functional dependencies for the </a:t>
            </a:r>
            <a:r>
              <a:rPr lang="en-US" dirty="0" err="1"/>
              <a:t>StaffBranch</a:t>
            </a:r>
            <a:r>
              <a:rPr lang="en-US" dirty="0"/>
              <a:t> relation as:</a:t>
            </a:r>
          </a:p>
          <a:p>
            <a:pPr lvl="1"/>
            <a:r>
              <a:rPr lang="en-US" dirty="0" err="1" smtClean="0"/>
              <a:t>staffNo</a:t>
            </a:r>
            <a:r>
              <a:rPr lang="en-US" dirty="0" smtClean="0"/>
              <a:t> </a:t>
            </a:r>
            <a:r>
              <a:rPr lang="en-US" dirty="0"/>
              <a:t>→ </a:t>
            </a:r>
            <a:r>
              <a:rPr lang="en-US" dirty="0" err="1"/>
              <a:t>sName</a:t>
            </a:r>
            <a:r>
              <a:rPr lang="en-US" dirty="0"/>
              <a:t>, position, salary, </a:t>
            </a:r>
            <a:r>
              <a:rPr lang="en-US" dirty="0" err="1" smtClean="0"/>
              <a:t>branchNo</a:t>
            </a:r>
            <a:r>
              <a:rPr lang="en-US" dirty="0" smtClean="0"/>
              <a:t>, </a:t>
            </a:r>
            <a:r>
              <a:rPr lang="en-US" dirty="0" err="1" smtClean="0"/>
              <a:t>bAddress</a:t>
            </a:r>
            <a:endParaRPr lang="en-US" dirty="0"/>
          </a:p>
          <a:p>
            <a:pPr lvl="1"/>
            <a:r>
              <a:rPr lang="en-US" dirty="0" err="1" smtClean="0"/>
              <a:t>branchNo</a:t>
            </a:r>
            <a:r>
              <a:rPr lang="en-US" dirty="0" smtClean="0"/>
              <a:t> </a:t>
            </a:r>
            <a:r>
              <a:rPr lang="en-US" dirty="0"/>
              <a:t>→ </a:t>
            </a:r>
            <a:r>
              <a:rPr lang="en-US" dirty="0" err="1"/>
              <a:t>bAddress</a:t>
            </a:r>
            <a:endParaRPr lang="en-US" dirty="0"/>
          </a:p>
          <a:p>
            <a:pPr lvl="1"/>
            <a:r>
              <a:rPr lang="en-US" dirty="0" err="1" smtClean="0"/>
              <a:t>bAddress</a:t>
            </a:r>
            <a:r>
              <a:rPr lang="en-US" dirty="0" smtClean="0"/>
              <a:t> </a:t>
            </a:r>
            <a:r>
              <a:rPr lang="en-US" dirty="0"/>
              <a:t>→ </a:t>
            </a:r>
            <a:r>
              <a:rPr lang="en-US" dirty="0" err="1"/>
              <a:t>branchNo</a:t>
            </a:r>
            <a:endParaRPr lang="en-US" dirty="0"/>
          </a:p>
          <a:p>
            <a:pPr lvl="1"/>
            <a:r>
              <a:rPr lang="en-US" dirty="0" err="1" smtClean="0"/>
              <a:t>branchNo</a:t>
            </a:r>
            <a:r>
              <a:rPr lang="en-US" dirty="0"/>
              <a:t>, position → salary</a:t>
            </a:r>
          </a:p>
          <a:p>
            <a:pPr lvl="1"/>
            <a:r>
              <a:rPr lang="en-US" dirty="0" err="1" smtClean="0"/>
              <a:t>bAddress</a:t>
            </a:r>
            <a:r>
              <a:rPr lang="en-US" dirty="0"/>
              <a:t>, position → </a:t>
            </a:r>
            <a:r>
              <a:rPr lang="en-US" dirty="0" smtClean="0"/>
              <a:t>salary</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22</a:t>
            </a:fld>
            <a:endParaRPr lang="en-US"/>
          </a:p>
        </p:txBody>
      </p:sp>
    </p:spTree>
    <p:extLst>
      <p:ext uri="{BB962C8B-B14F-4D97-AF65-F5344CB8AC3E}">
        <p14:creationId xmlns:p14="http://schemas.microsoft.com/office/powerpoint/2010/main" val="55495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3" name="Content Placeholder 2"/>
          <p:cNvSpPr>
            <a:spLocks noGrp="1"/>
          </p:cNvSpPr>
          <p:nvPr>
            <p:ph idx="1"/>
          </p:nvPr>
        </p:nvSpPr>
        <p:spPr/>
        <p:txBody>
          <a:bodyPr/>
          <a:lstStyle/>
          <a:p>
            <a:r>
              <a:rPr lang="en-US" dirty="0"/>
              <a:t>Consider the data for attributes denoted A, B, C, D, and E in the Sample </a:t>
            </a:r>
            <a:r>
              <a:rPr lang="en-US" dirty="0" smtClean="0"/>
              <a:t>relation</a:t>
            </a:r>
            <a:r>
              <a:rPr lang="en-US" dirty="0"/>
              <a:t> (slide </a:t>
            </a:r>
            <a:r>
              <a:rPr lang="en-US" dirty="0" smtClean="0"/>
              <a:t>23).  </a:t>
            </a:r>
            <a:endParaRPr lang="en-US" dirty="0"/>
          </a:p>
          <a:p>
            <a:r>
              <a:rPr lang="en-US" dirty="0"/>
              <a:t>Important to establish that sample data values shown in relation are representative of all possible values that can be held by attributes A, B, C, D, and E. Assume true despite the relatively small amount of data shown in this relation.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23</a:t>
            </a:fld>
            <a:endParaRPr lang="en-US"/>
          </a:p>
        </p:txBody>
      </p:sp>
    </p:spTree>
    <p:extLst>
      <p:ext uri="{BB962C8B-B14F-4D97-AF65-F5344CB8AC3E}">
        <p14:creationId xmlns:p14="http://schemas.microsoft.com/office/powerpoint/2010/main" val="1453333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4" name="Slide Number Placeholder 3"/>
          <p:cNvSpPr>
            <a:spLocks noGrp="1"/>
          </p:cNvSpPr>
          <p:nvPr>
            <p:ph type="sldNum" sz="quarter" idx="12"/>
          </p:nvPr>
        </p:nvSpPr>
        <p:spPr/>
        <p:txBody>
          <a:bodyPr/>
          <a:lstStyle/>
          <a:p>
            <a:fld id="{F36C87F6-986D-49E6-AF40-1B3A1EE8064D}" type="slidenum">
              <a:rPr lang="en-US" smtClean="0"/>
              <a:t>24</a:t>
            </a:fld>
            <a:endParaRPr lang="en-US"/>
          </a:p>
        </p:txBody>
      </p:sp>
      <p:pic>
        <p:nvPicPr>
          <p:cNvPr id="5" name="Picture 8" descr="C13NF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810" t="-253"/>
          <a:stretch>
            <a:fillRect/>
          </a:stretch>
        </p:blipFill>
        <p:spPr>
          <a:xfrm>
            <a:off x="1989956" y="1566049"/>
            <a:ext cx="8496943" cy="5039737"/>
          </a:xfrm>
          <a:noFill/>
        </p:spPr>
      </p:pic>
      <p:sp>
        <p:nvSpPr>
          <p:cNvPr id="3" name="Rectangle 2"/>
          <p:cNvSpPr/>
          <p:nvPr/>
        </p:nvSpPr>
        <p:spPr>
          <a:xfrm>
            <a:off x="2782044" y="4437112"/>
            <a:ext cx="7344816" cy="22322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12680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3" name="Content Placeholder 2"/>
          <p:cNvSpPr>
            <a:spLocks noGrp="1"/>
          </p:cNvSpPr>
          <p:nvPr>
            <p:ph idx="1"/>
          </p:nvPr>
        </p:nvSpPr>
        <p:spPr/>
        <p:txBody>
          <a:bodyPr/>
          <a:lstStyle/>
          <a:p>
            <a:r>
              <a:rPr lang="en-US" dirty="0"/>
              <a:t>Function dependencies between attributes A to E in the Sample relation</a:t>
            </a:r>
            <a:r>
              <a:rPr lang="en-US" dirty="0" smtClean="0"/>
              <a:t>.</a:t>
            </a:r>
            <a:endParaRPr lang="en-US" dirty="0"/>
          </a:p>
          <a:p>
            <a:pPr lvl="1"/>
            <a:r>
              <a:rPr lang="en-US" dirty="0" smtClean="0"/>
              <a:t>A → </a:t>
            </a:r>
            <a:r>
              <a:rPr lang="en-US" dirty="0"/>
              <a:t>C		</a:t>
            </a:r>
            <a:r>
              <a:rPr lang="en-US" dirty="0" smtClean="0"/>
              <a:t>(</a:t>
            </a:r>
            <a:r>
              <a:rPr lang="en-US" dirty="0"/>
              <a:t>fd1)</a:t>
            </a:r>
          </a:p>
          <a:p>
            <a:pPr lvl="1"/>
            <a:r>
              <a:rPr lang="en-US" dirty="0" smtClean="0"/>
              <a:t>C </a:t>
            </a:r>
            <a:r>
              <a:rPr lang="en-US" dirty="0"/>
              <a:t>→</a:t>
            </a:r>
            <a:r>
              <a:rPr lang="en-US" dirty="0" smtClean="0"/>
              <a:t> </a:t>
            </a:r>
            <a:r>
              <a:rPr lang="en-US" dirty="0"/>
              <a:t>A		</a:t>
            </a:r>
            <a:r>
              <a:rPr lang="en-US" dirty="0" smtClean="0"/>
              <a:t>(</a:t>
            </a:r>
            <a:r>
              <a:rPr lang="en-US" dirty="0"/>
              <a:t>fd2)</a:t>
            </a:r>
          </a:p>
          <a:p>
            <a:pPr lvl="1"/>
            <a:r>
              <a:rPr lang="en-US" dirty="0" smtClean="0"/>
              <a:t>B </a:t>
            </a:r>
            <a:r>
              <a:rPr lang="en-US" dirty="0"/>
              <a:t>→</a:t>
            </a:r>
            <a:r>
              <a:rPr lang="en-US" dirty="0" smtClean="0"/>
              <a:t> </a:t>
            </a:r>
            <a:r>
              <a:rPr lang="en-US" dirty="0"/>
              <a:t>D		</a:t>
            </a:r>
            <a:r>
              <a:rPr lang="en-US" dirty="0" smtClean="0"/>
              <a:t>(</a:t>
            </a:r>
            <a:r>
              <a:rPr lang="en-US" dirty="0"/>
              <a:t>fd3)</a:t>
            </a:r>
          </a:p>
          <a:p>
            <a:pPr lvl="1"/>
            <a:r>
              <a:rPr lang="en-US" dirty="0" smtClean="0"/>
              <a:t>A</a:t>
            </a:r>
            <a:r>
              <a:rPr lang="en-US" dirty="0"/>
              <a:t>, B →</a:t>
            </a:r>
            <a:r>
              <a:rPr lang="en-US" dirty="0" smtClean="0"/>
              <a:t>  </a:t>
            </a:r>
            <a:r>
              <a:rPr lang="en-US" dirty="0"/>
              <a:t>E		(fd4)</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25</a:t>
            </a:fld>
            <a:endParaRPr lang="en-US"/>
          </a:p>
        </p:txBody>
      </p:sp>
    </p:spTree>
    <p:extLst>
      <p:ext uri="{BB962C8B-B14F-4D97-AF65-F5344CB8AC3E}">
        <p14:creationId xmlns:p14="http://schemas.microsoft.com/office/powerpoint/2010/main" val="3272852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Identifying the Primary Key for a Relation using Functional Dependencies</a:t>
            </a:r>
          </a:p>
        </p:txBody>
      </p:sp>
      <p:sp>
        <p:nvSpPr>
          <p:cNvPr id="3" name="Content Placeholder 2"/>
          <p:cNvSpPr>
            <a:spLocks noGrp="1"/>
          </p:cNvSpPr>
          <p:nvPr>
            <p:ph idx="1"/>
          </p:nvPr>
        </p:nvSpPr>
        <p:spPr/>
        <p:txBody>
          <a:bodyPr/>
          <a:lstStyle/>
          <a:p>
            <a:r>
              <a:rPr lang="en-US" dirty="0"/>
              <a:t>Main purpose of identifying a set of functional dependencies for a relation is to specify the set of integrity constraints that must hold on a relation</a:t>
            </a:r>
            <a:r>
              <a:rPr lang="en-US" dirty="0" smtClean="0"/>
              <a:t>.</a:t>
            </a:r>
            <a:endParaRPr lang="en-US" dirty="0"/>
          </a:p>
          <a:p>
            <a:r>
              <a:rPr lang="en-US" dirty="0"/>
              <a:t>An important integrity constraint to consider first is the identification of candidate keys, one of which is selected to be the primary key for the relation.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26</a:t>
            </a:fld>
            <a:endParaRPr lang="en-US"/>
          </a:p>
        </p:txBody>
      </p:sp>
    </p:spTree>
    <p:extLst>
      <p:ext uri="{BB962C8B-B14F-4D97-AF65-F5344CB8AC3E}">
        <p14:creationId xmlns:p14="http://schemas.microsoft.com/office/powerpoint/2010/main" val="3781606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Identify Primary Key for </a:t>
            </a:r>
            <a:r>
              <a:rPr lang="en-US" dirty="0" err="1"/>
              <a:t>StaffBranch</a:t>
            </a:r>
            <a:r>
              <a:rPr lang="en-US" dirty="0"/>
              <a:t> Relation</a:t>
            </a:r>
          </a:p>
        </p:txBody>
      </p:sp>
      <p:sp>
        <p:nvSpPr>
          <p:cNvPr id="3" name="Content Placeholder 2"/>
          <p:cNvSpPr>
            <a:spLocks noGrp="1"/>
          </p:cNvSpPr>
          <p:nvPr>
            <p:ph idx="1"/>
          </p:nvPr>
        </p:nvSpPr>
        <p:spPr/>
        <p:txBody>
          <a:bodyPr>
            <a:normAutofit lnSpcReduction="10000"/>
          </a:bodyPr>
          <a:lstStyle/>
          <a:p>
            <a:r>
              <a:rPr lang="en-US" dirty="0" err="1"/>
              <a:t>StaffBranch</a:t>
            </a:r>
            <a:r>
              <a:rPr lang="en-US" dirty="0"/>
              <a:t> relation has five functional </a:t>
            </a:r>
            <a:r>
              <a:rPr lang="en-US" dirty="0" smtClean="0"/>
              <a:t>dependencies</a:t>
            </a:r>
            <a:r>
              <a:rPr lang="en-US" dirty="0"/>
              <a:t> (slide </a:t>
            </a:r>
            <a:r>
              <a:rPr lang="en-US" dirty="0" smtClean="0"/>
              <a:t>21).</a:t>
            </a:r>
            <a:endParaRPr lang="en-US" dirty="0"/>
          </a:p>
          <a:p>
            <a:r>
              <a:rPr lang="en-US" dirty="0"/>
              <a:t>The determinants are </a:t>
            </a:r>
            <a:r>
              <a:rPr lang="en-US" dirty="0" err="1"/>
              <a:t>staffNo</a:t>
            </a:r>
            <a:r>
              <a:rPr lang="en-US" dirty="0"/>
              <a:t>, </a:t>
            </a:r>
            <a:r>
              <a:rPr lang="en-US" dirty="0" err="1"/>
              <a:t>branchNo</a:t>
            </a:r>
            <a:r>
              <a:rPr lang="en-US" dirty="0"/>
              <a:t>, </a:t>
            </a:r>
            <a:r>
              <a:rPr lang="en-US" dirty="0" err="1"/>
              <a:t>bAddress</a:t>
            </a:r>
            <a:r>
              <a:rPr lang="en-US" dirty="0"/>
              <a:t>, (</a:t>
            </a:r>
            <a:r>
              <a:rPr lang="en-US" dirty="0" err="1"/>
              <a:t>branchNo</a:t>
            </a:r>
            <a:r>
              <a:rPr lang="en-US" dirty="0"/>
              <a:t>, position), and (</a:t>
            </a:r>
            <a:r>
              <a:rPr lang="en-US" dirty="0" err="1"/>
              <a:t>bAddress</a:t>
            </a:r>
            <a:r>
              <a:rPr lang="en-US" dirty="0"/>
              <a:t>, position</a:t>
            </a:r>
            <a:r>
              <a:rPr lang="en-US" dirty="0" smtClean="0"/>
              <a:t>).</a:t>
            </a:r>
            <a:endParaRPr lang="en-US" dirty="0"/>
          </a:p>
          <a:p>
            <a:r>
              <a:rPr lang="en-US" dirty="0"/>
              <a:t>To identify all candidate key(s), identify the attribute (or group of attributes) that uniquely identifies each tuple in this relation.</a:t>
            </a:r>
          </a:p>
          <a:p>
            <a:r>
              <a:rPr lang="en-US" dirty="0"/>
              <a:t>All attributes that are not part of a candidate key should be functionally dependent on the key</a:t>
            </a:r>
            <a:r>
              <a:rPr lang="en-US" dirty="0" smtClean="0"/>
              <a:t>.</a:t>
            </a:r>
            <a:endParaRPr lang="en-US" dirty="0"/>
          </a:p>
          <a:p>
            <a:r>
              <a:rPr lang="en-US" dirty="0"/>
              <a:t>The only candidate key and therefore primary key for </a:t>
            </a:r>
            <a:r>
              <a:rPr lang="en-US" dirty="0" err="1"/>
              <a:t>StaffBranch</a:t>
            </a:r>
            <a:r>
              <a:rPr lang="en-US" dirty="0"/>
              <a:t> relation, is </a:t>
            </a:r>
            <a:r>
              <a:rPr lang="en-US" dirty="0" err="1"/>
              <a:t>staffNo</a:t>
            </a:r>
            <a:r>
              <a:rPr lang="en-US" dirty="0"/>
              <a:t>, as all other attributes of the relation are functionally dependent on </a:t>
            </a:r>
            <a:r>
              <a:rPr lang="en-US" dirty="0" err="1"/>
              <a:t>staffNo</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27</a:t>
            </a:fld>
            <a:endParaRPr lang="en-US"/>
          </a:p>
        </p:txBody>
      </p:sp>
    </p:spTree>
    <p:extLst>
      <p:ext uri="{BB962C8B-B14F-4D97-AF65-F5344CB8AC3E}">
        <p14:creationId xmlns:p14="http://schemas.microsoft.com/office/powerpoint/2010/main" val="93958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Identifying Primary Key for Sample Relation</a:t>
            </a:r>
          </a:p>
        </p:txBody>
      </p:sp>
      <p:sp>
        <p:nvSpPr>
          <p:cNvPr id="3" name="Content Placeholder 2"/>
          <p:cNvSpPr>
            <a:spLocks noGrp="1"/>
          </p:cNvSpPr>
          <p:nvPr>
            <p:ph idx="1"/>
          </p:nvPr>
        </p:nvSpPr>
        <p:spPr/>
        <p:txBody>
          <a:bodyPr/>
          <a:lstStyle/>
          <a:p>
            <a:r>
              <a:rPr lang="en-US" dirty="0"/>
              <a:t>Sample relation has four functional </a:t>
            </a:r>
            <a:r>
              <a:rPr lang="en-US" dirty="0" smtClean="0"/>
              <a:t>dependencies</a:t>
            </a:r>
            <a:r>
              <a:rPr lang="en-US" dirty="0"/>
              <a:t> (slide </a:t>
            </a:r>
            <a:r>
              <a:rPr lang="en-US" dirty="0" smtClean="0"/>
              <a:t>21).</a:t>
            </a:r>
            <a:endParaRPr lang="en-US" dirty="0"/>
          </a:p>
          <a:p>
            <a:r>
              <a:rPr lang="en-US" dirty="0"/>
              <a:t>The determinants in the Sample relation are A, B, C, and (A, B). However, the only determinant that functionally determines all the other attributes of the relation is (A, B). </a:t>
            </a:r>
          </a:p>
          <a:p>
            <a:r>
              <a:rPr lang="en-US" dirty="0"/>
              <a:t>(A, B) is identified as the primary key for this relation. </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28</a:t>
            </a:fld>
            <a:endParaRPr lang="en-US"/>
          </a:p>
        </p:txBody>
      </p:sp>
    </p:spTree>
    <p:extLst>
      <p:ext uri="{BB962C8B-B14F-4D97-AF65-F5344CB8AC3E}">
        <p14:creationId xmlns:p14="http://schemas.microsoft.com/office/powerpoint/2010/main" val="3959430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3" name="Content Placeholder 2"/>
          <p:cNvSpPr>
            <a:spLocks noGrp="1"/>
          </p:cNvSpPr>
          <p:nvPr>
            <p:ph idx="1"/>
          </p:nvPr>
        </p:nvSpPr>
        <p:spPr/>
        <p:txBody>
          <a:bodyPr/>
          <a:lstStyle/>
          <a:p>
            <a:r>
              <a:rPr lang="en-US" dirty="0"/>
              <a:t>As normalization proceeds, the relations become progressively more restricted (stronger) in format and also less vulnerable to update anomalies</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29</a:t>
            </a:fld>
            <a:endParaRPr lang="en-US"/>
          </a:p>
        </p:txBody>
      </p:sp>
    </p:spTree>
    <p:extLst>
      <p:ext uri="{BB962C8B-B14F-4D97-AF65-F5344CB8AC3E}">
        <p14:creationId xmlns:p14="http://schemas.microsoft.com/office/powerpoint/2010/main" val="995992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a:t>
            </a:r>
            <a:r>
              <a:rPr lang="en-US" dirty="0"/>
              <a:t>functional dependencies identify the primary key for a relation.</a:t>
            </a:r>
          </a:p>
          <a:p>
            <a:r>
              <a:rPr lang="en-US" dirty="0"/>
              <a:t>How to undertake the process of normalization.</a:t>
            </a:r>
          </a:p>
          <a:p>
            <a:r>
              <a:rPr lang="en-US" dirty="0"/>
              <a:t>How normalization uses functional dependencies to group attributes into relations that are in a known normal form.</a:t>
            </a:r>
          </a:p>
          <a:p>
            <a:r>
              <a:rPr lang="en-US" dirty="0"/>
              <a:t>How to identify the most commonly used normal forms, namely First Normal Form (1NF), Second Normal Form (2NF), and Third Normal Form (3NF).</a:t>
            </a:r>
          </a:p>
          <a:p>
            <a:r>
              <a:rPr lang="en-US" dirty="0"/>
              <a:t>The problems associated with relations that break the rules of  1NF, 2NF, or 3NF.</a:t>
            </a:r>
          </a:p>
          <a:p>
            <a:r>
              <a:rPr lang="en-US" dirty="0"/>
              <a:t>How to represent attributes shown on a form as 3NF relations using </a:t>
            </a:r>
            <a:r>
              <a:rPr lang="en-US" dirty="0" smtClean="0"/>
              <a:t>normalization</a:t>
            </a:r>
            <a:r>
              <a:rPr lang="en-US" dirty="0"/>
              <a:t>.</a:t>
            </a:r>
          </a:p>
        </p:txBody>
      </p:sp>
      <p:sp>
        <p:nvSpPr>
          <p:cNvPr id="4" name="Slide Number Placeholder 3"/>
          <p:cNvSpPr>
            <a:spLocks noGrp="1"/>
          </p:cNvSpPr>
          <p:nvPr>
            <p:ph type="sldNum" sz="quarter" idx="12"/>
          </p:nvPr>
        </p:nvSpPr>
        <p:spPr/>
        <p:txBody>
          <a:bodyPr/>
          <a:lstStyle/>
          <a:p>
            <a:fld id="{F36C87F6-986D-49E6-AF40-1B3A1EE8064D}" type="slidenum">
              <a:rPr lang="en-US" smtClean="0"/>
              <a:t>3</a:t>
            </a:fld>
            <a:endParaRPr lang="en-US"/>
          </a:p>
        </p:txBody>
      </p:sp>
    </p:spTree>
    <p:extLst>
      <p:ext uri="{BB962C8B-B14F-4D97-AF65-F5344CB8AC3E}">
        <p14:creationId xmlns:p14="http://schemas.microsoft.com/office/powerpoint/2010/main" val="2753213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4" name="Slide Number Placeholder 3"/>
          <p:cNvSpPr>
            <a:spLocks noGrp="1"/>
          </p:cNvSpPr>
          <p:nvPr>
            <p:ph type="sldNum" sz="quarter" idx="12"/>
          </p:nvPr>
        </p:nvSpPr>
        <p:spPr/>
        <p:txBody>
          <a:bodyPr/>
          <a:lstStyle/>
          <a:p>
            <a:fld id="{F36C87F6-986D-49E6-AF40-1B3A1EE8064D}" type="slidenum">
              <a:rPr lang="en-US" smtClean="0"/>
              <a:t>30</a:t>
            </a:fld>
            <a:endParaRPr lang="en-US"/>
          </a:p>
        </p:txBody>
      </p:sp>
      <p:pic>
        <p:nvPicPr>
          <p:cNvPr id="5" name="Picture 8" descr="C13NF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88" r="20686"/>
          <a:stretch>
            <a:fillRect/>
          </a:stretch>
        </p:blipFill>
        <p:spPr>
          <a:xfrm>
            <a:off x="696506" y="1700808"/>
            <a:ext cx="10479199" cy="4464496"/>
          </a:xfrm>
          <a:noFill/>
        </p:spPr>
      </p:pic>
    </p:spTree>
    <p:extLst>
      <p:ext uri="{BB962C8B-B14F-4D97-AF65-F5344CB8AC3E}">
        <p14:creationId xmlns:p14="http://schemas.microsoft.com/office/powerpoint/2010/main" val="1889374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a:t>
            </a:r>
            <a:r>
              <a:rPr lang="en-US" dirty="0" smtClean="0"/>
              <a:t>Normalization</a:t>
            </a:r>
            <a:br>
              <a:rPr lang="en-US" dirty="0" smtClean="0"/>
            </a:b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31</a:t>
            </a:fld>
            <a:endParaRPr lang="en-US"/>
          </a:p>
        </p:txBody>
      </p:sp>
      <p:pic>
        <p:nvPicPr>
          <p:cNvPr id="6" name="Picture 7" descr="C13NF0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77" b="15108"/>
          <a:stretch>
            <a:fillRect/>
          </a:stretch>
        </p:blipFill>
        <p:spPr>
          <a:xfrm>
            <a:off x="2638028" y="1021009"/>
            <a:ext cx="6840759" cy="5643589"/>
          </a:xfrm>
          <a:noFill/>
        </p:spPr>
      </p:pic>
    </p:spTree>
    <p:extLst>
      <p:ext uri="{BB962C8B-B14F-4D97-AF65-F5344CB8AC3E}">
        <p14:creationId xmlns:p14="http://schemas.microsoft.com/office/powerpoint/2010/main" val="888503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Unnormalized</a:t>
            </a:r>
            <a:r>
              <a:rPr lang="en-US" dirty="0"/>
              <a:t> Form (UNF)</a:t>
            </a:r>
          </a:p>
        </p:txBody>
      </p:sp>
      <p:sp>
        <p:nvSpPr>
          <p:cNvPr id="3" name="Content Placeholder 2"/>
          <p:cNvSpPr>
            <a:spLocks noGrp="1"/>
          </p:cNvSpPr>
          <p:nvPr>
            <p:ph idx="1"/>
          </p:nvPr>
        </p:nvSpPr>
        <p:spPr/>
        <p:txBody>
          <a:bodyPr/>
          <a:lstStyle/>
          <a:p>
            <a:r>
              <a:rPr lang="en-US" dirty="0"/>
              <a:t>A table that contains one or more repeating groups</a:t>
            </a:r>
            <a:r>
              <a:rPr lang="en-US" dirty="0" smtClean="0"/>
              <a:t>.</a:t>
            </a:r>
            <a:endParaRPr lang="en-US" dirty="0"/>
          </a:p>
          <a:p>
            <a:r>
              <a:rPr lang="en-US" dirty="0"/>
              <a:t>To create an </a:t>
            </a:r>
            <a:r>
              <a:rPr lang="en-US" dirty="0" err="1"/>
              <a:t>unnormalized</a:t>
            </a:r>
            <a:r>
              <a:rPr lang="en-US" dirty="0"/>
              <a:t> table </a:t>
            </a:r>
          </a:p>
          <a:p>
            <a:pPr lvl="1"/>
            <a:r>
              <a:rPr lang="en-US" dirty="0"/>
              <a:t>Transform the data from the information source (e.g. form) into table format with columns and rows.</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32</a:t>
            </a:fld>
            <a:endParaRPr lang="en-US"/>
          </a:p>
        </p:txBody>
      </p:sp>
    </p:spTree>
    <p:extLst>
      <p:ext uri="{BB962C8B-B14F-4D97-AF65-F5344CB8AC3E}">
        <p14:creationId xmlns:p14="http://schemas.microsoft.com/office/powerpoint/2010/main" val="890013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p>
        </p:txBody>
      </p:sp>
      <p:sp>
        <p:nvSpPr>
          <p:cNvPr id="3" name="Content Placeholder 2"/>
          <p:cNvSpPr>
            <a:spLocks noGrp="1"/>
          </p:cNvSpPr>
          <p:nvPr>
            <p:ph idx="1"/>
          </p:nvPr>
        </p:nvSpPr>
        <p:spPr/>
        <p:txBody>
          <a:bodyPr/>
          <a:lstStyle/>
          <a:p>
            <a:r>
              <a:rPr lang="en-US" dirty="0"/>
              <a:t>A relation in which the intersection of each row and column contains one and only one value.</a:t>
            </a:r>
          </a:p>
        </p:txBody>
      </p:sp>
      <p:sp>
        <p:nvSpPr>
          <p:cNvPr id="4" name="Slide Number Placeholder 3"/>
          <p:cNvSpPr>
            <a:spLocks noGrp="1"/>
          </p:cNvSpPr>
          <p:nvPr>
            <p:ph type="sldNum" sz="quarter" idx="12"/>
          </p:nvPr>
        </p:nvSpPr>
        <p:spPr/>
        <p:txBody>
          <a:bodyPr/>
          <a:lstStyle/>
          <a:p>
            <a:fld id="{F36C87F6-986D-49E6-AF40-1B3A1EE8064D}" type="slidenum">
              <a:rPr lang="en-US" smtClean="0"/>
              <a:t>33</a:t>
            </a:fld>
            <a:endParaRPr lang="en-US"/>
          </a:p>
        </p:txBody>
      </p:sp>
    </p:spTree>
    <p:extLst>
      <p:ext uri="{BB962C8B-B14F-4D97-AF65-F5344CB8AC3E}">
        <p14:creationId xmlns:p14="http://schemas.microsoft.com/office/powerpoint/2010/main" val="2475268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 to 1NF</a:t>
            </a:r>
          </a:p>
        </p:txBody>
      </p:sp>
      <p:sp>
        <p:nvSpPr>
          <p:cNvPr id="3" name="Content Placeholder 2"/>
          <p:cNvSpPr>
            <a:spLocks noGrp="1"/>
          </p:cNvSpPr>
          <p:nvPr>
            <p:ph idx="1"/>
          </p:nvPr>
        </p:nvSpPr>
        <p:spPr/>
        <p:txBody>
          <a:bodyPr>
            <a:normAutofit/>
          </a:bodyPr>
          <a:lstStyle/>
          <a:p>
            <a:r>
              <a:rPr lang="en-US" dirty="0"/>
              <a:t>Nominate an attribute or group of attributes to act as the key for the </a:t>
            </a:r>
            <a:r>
              <a:rPr lang="en-US" dirty="0" err="1"/>
              <a:t>unnormalized</a:t>
            </a:r>
            <a:r>
              <a:rPr lang="en-US" dirty="0"/>
              <a:t> table</a:t>
            </a:r>
            <a:r>
              <a:rPr lang="en-US" dirty="0" smtClean="0"/>
              <a:t>.</a:t>
            </a:r>
            <a:endParaRPr lang="en-US" dirty="0"/>
          </a:p>
          <a:p>
            <a:r>
              <a:rPr lang="en-US" dirty="0"/>
              <a:t>Identify the repeating group(s) in the </a:t>
            </a:r>
            <a:r>
              <a:rPr lang="en-US" dirty="0" err="1"/>
              <a:t>unnormalized</a:t>
            </a:r>
            <a:r>
              <a:rPr lang="en-US" dirty="0"/>
              <a:t> table which repeats for the key attribute(s).</a:t>
            </a:r>
          </a:p>
          <a:p>
            <a:r>
              <a:rPr lang="en-US" dirty="0"/>
              <a:t>Remove the repeating group by</a:t>
            </a:r>
          </a:p>
          <a:p>
            <a:pPr lvl="1"/>
            <a:r>
              <a:rPr lang="en-US" dirty="0"/>
              <a:t>Entering appropriate data into the empty columns of rows containing the repeating data (‘flattening’ the table).</a:t>
            </a:r>
          </a:p>
          <a:p>
            <a:pPr lvl="1"/>
            <a:r>
              <a:rPr lang="en-US" dirty="0"/>
              <a:t>Or by</a:t>
            </a:r>
          </a:p>
          <a:p>
            <a:pPr lvl="1"/>
            <a:r>
              <a:rPr lang="en-US" dirty="0"/>
              <a:t>Placing the repeating data along with a copy of the original key attribute(s) into a separate relation.</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34</a:t>
            </a:fld>
            <a:endParaRPr lang="en-US"/>
          </a:p>
        </p:txBody>
      </p:sp>
    </p:spTree>
    <p:extLst>
      <p:ext uri="{BB962C8B-B14F-4D97-AF65-F5344CB8AC3E}">
        <p14:creationId xmlns:p14="http://schemas.microsoft.com/office/powerpoint/2010/main" val="3724477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sp>
        <p:nvSpPr>
          <p:cNvPr id="3" name="Content Placeholder 2"/>
          <p:cNvSpPr>
            <a:spLocks noGrp="1"/>
          </p:cNvSpPr>
          <p:nvPr>
            <p:ph idx="1"/>
          </p:nvPr>
        </p:nvSpPr>
        <p:spPr/>
        <p:txBody>
          <a:bodyPr/>
          <a:lstStyle/>
          <a:p>
            <a:r>
              <a:rPr lang="en-US" dirty="0"/>
              <a:t>Based on the concept of full functional dependency.</a:t>
            </a:r>
          </a:p>
          <a:p>
            <a:r>
              <a:rPr lang="en-US" dirty="0" smtClean="0"/>
              <a:t>Full </a:t>
            </a:r>
            <a:r>
              <a:rPr lang="en-US" dirty="0"/>
              <a:t>functional dependency indicates that if </a:t>
            </a:r>
          </a:p>
          <a:p>
            <a:pPr lvl="1"/>
            <a:r>
              <a:rPr lang="en-US" dirty="0"/>
              <a:t>A and B are attributes of a relation, </a:t>
            </a:r>
          </a:p>
          <a:p>
            <a:pPr lvl="1"/>
            <a:r>
              <a:rPr lang="en-US" dirty="0"/>
              <a:t>B is fully dependent on A if B is functionally dependent on A but not on any proper subset of A.</a:t>
            </a:r>
          </a:p>
          <a:p>
            <a:r>
              <a:rPr lang="en-US" dirty="0"/>
              <a:t>A relation that is in 1NF and every non-primary-key attribute is fully functionally dependent on the primary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35</a:t>
            </a:fld>
            <a:endParaRPr lang="en-US"/>
          </a:p>
        </p:txBody>
      </p:sp>
    </p:spTree>
    <p:extLst>
      <p:ext uri="{BB962C8B-B14F-4D97-AF65-F5344CB8AC3E}">
        <p14:creationId xmlns:p14="http://schemas.microsoft.com/office/powerpoint/2010/main" val="2579629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to 2NF</a:t>
            </a:r>
          </a:p>
        </p:txBody>
      </p:sp>
      <p:sp>
        <p:nvSpPr>
          <p:cNvPr id="3" name="Content Placeholder 2"/>
          <p:cNvSpPr>
            <a:spLocks noGrp="1"/>
          </p:cNvSpPr>
          <p:nvPr>
            <p:ph idx="1"/>
          </p:nvPr>
        </p:nvSpPr>
        <p:spPr/>
        <p:txBody>
          <a:bodyPr/>
          <a:lstStyle/>
          <a:p>
            <a:r>
              <a:rPr lang="en-US" dirty="0"/>
              <a:t>Identify the primary key for the 1NF relation</a:t>
            </a:r>
            <a:r>
              <a:rPr lang="en-US" dirty="0" smtClean="0"/>
              <a:t>.</a:t>
            </a:r>
            <a:endParaRPr lang="en-US" dirty="0"/>
          </a:p>
          <a:p>
            <a:r>
              <a:rPr lang="en-US" dirty="0"/>
              <a:t>Identify the functional dependencies in the relation</a:t>
            </a:r>
            <a:r>
              <a:rPr lang="en-US" dirty="0" smtClean="0"/>
              <a:t>.</a:t>
            </a:r>
            <a:endParaRPr lang="en-US" dirty="0"/>
          </a:p>
          <a:p>
            <a:r>
              <a:rPr lang="en-US" dirty="0"/>
              <a:t>If partial dependencies exist on the primary key remove them by placing then in a new relation along with a copy of their determinant.</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36</a:t>
            </a:fld>
            <a:endParaRPr lang="en-US"/>
          </a:p>
        </p:txBody>
      </p:sp>
    </p:spTree>
    <p:extLst>
      <p:ext uri="{BB962C8B-B14F-4D97-AF65-F5344CB8AC3E}">
        <p14:creationId xmlns:p14="http://schemas.microsoft.com/office/powerpoint/2010/main" val="3313270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sp>
        <p:nvSpPr>
          <p:cNvPr id="3" name="Content Placeholder 2"/>
          <p:cNvSpPr>
            <a:spLocks noGrp="1"/>
          </p:cNvSpPr>
          <p:nvPr>
            <p:ph idx="1"/>
          </p:nvPr>
        </p:nvSpPr>
        <p:spPr/>
        <p:txBody>
          <a:bodyPr/>
          <a:lstStyle/>
          <a:p>
            <a:r>
              <a:rPr lang="en-US" dirty="0"/>
              <a:t>Based on the concept of transitive dependency</a:t>
            </a:r>
            <a:r>
              <a:rPr lang="en-US" dirty="0" smtClean="0"/>
              <a:t>.</a:t>
            </a:r>
            <a:endParaRPr lang="en-US" dirty="0"/>
          </a:p>
          <a:p>
            <a:r>
              <a:rPr lang="en-US" dirty="0"/>
              <a:t>Transitive Dependency is a condition where </a:t>
            </a:r>
          </a:p>
          <a:p>
            <a:pPr lvl="1"/>
            <a:r>
              <a:rPr lang="en-US" dirty="0"/>
              <a:t>A, B and C are attributes of a relation such that if A </a:t>
            </a:r>
            <a:r>
              <a:rPr lang="en-US" dirty="0" smtClean="0"/>
              <a:t>→ </a:t>
            </a:r>
            <a:r>
              <a:rPr lang="en-US" dirty="0"/>
              <a:t>B and B →</a:t>
            </a:r>
            <a:r>
              <a:rPr lang="en-US" dirty="0" smtClean="0"/>
              <a:t> </a:t>
            </a:r>
            <a:r>
              <a:rPr lang="en-US" dirty="0"/>
              <a:t>C, </a:t>
            </a:r>
          </a:p>
          <a:p>
            <a:pPr lvl="1"/>
            <a:r>
              <a:rPr lang="en-US" dirty="0"/>
              <a:t>then C is transitively dependent on A through B.  (Provided that A is not functionally dependent on B or C).</a:t>
            </a:r>
          </a:p>
          <a:p>
            <a:r>
              <a:rPr lang="en-US" dirty="0"/>
              <a:t>A relation that is in 1NF and 2NF and in which no non-primary-key attribute is transitively dependent on the primary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37</a:t>
            </a:fld>
            <a:endParaRPr lang="en-US"/>
          </a:p>
        </p:txBody>
      </p:sp>
    </p:spTree>
    <p:extLst>
      <p:ext uri="{BB962C8B-B14F-4D97-AF65-F5344CB8AC3E}">
        <p14:creationId xmlns:p14="http://schemas.microsoft.com/office/powerpoint/2010/main" val="413752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to 3NF</a:t>
            </a:r>
          </a:p>
        </p:txBody>
      </p:sp>
      <p:sp>
        <p:nvSpPr>
          <p:cNvPr id="3" name="Content Placeholder 2"/>
          <p:cNvSpPr>
            <a:spLocks noGrp="1"/>
          </p:cNvSpPr>
          <p:nvPr>
            <p:ph idx="1"/>
          </p:nvPr>
        </p:nvSpPr>
        <p:spPr/>
        <p:txBody>
          <a:bodyPr/>
          <a:lstStyle/>
          <a:p>
            <a:r>
              <a:rPr lang="en-US" dirty="0"/>
              <a:t>Identify the primary key in the 2NF relation</a:t>
            </a:r>
            <a:r>
              <a:rPr lang="en-US" dirty="0" smtClean="0"/>
              <a:t>.</a:t>
            </a:r>
            <a:endParaRPr lang="en-US" dirty="0"/>
          </a:p>
          <a:p>
            <a:r>
              <a:rPr lang="en-US" dirty="0"/>
              <a:t>Identify functional dependencies in the relation</a:t>
            </a:r>
            <a:r>
              <a:rPr lang="en-US" dirty="0" smtClean="0"/>
              <a:t>.</a:t>
            </a:r>
            <a:endParaRPr lang="en-US" dirty="0"/>
          </a:p>
          <a:p>
            <a:r>
              <a:rPr lang="en-US" dirty="0"/>
              <a:t>If transitive dependencies exist on the primary key remove them by placing them in a new relation along with a copy of their dominant.</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38</a:t>
            </a:fld>
            <a:endParaRPr lang="en-US"/>
          </a:p>
        </p:txBody>
      </p:sp>
    </p:spTree>
    <p:extLst>
      <p:ext uri="{BB962C8B-B14F-4D97-AF65-F5344CB8AC3E}">
        <p14:creationId xmlns:p14="http://schemas.microsoft.com/office/powerpoint/2010/main" val="1377580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Definitions of 2NF and 3NF </a:t>
            </a:r>
          </a:p>
        </p:txBody>
      </p:sp>
      <p:sp>
        <p:nvSpPr>
          <p:cNvPr id="3" name="Content Placeholder 2"/>
          <p:cNvSpPr>
            <a:spLocks noGrp="1"/>
          </p:cNvSpPr>
          <p:nvPr>
            <p:ph idx="1"/>
          </p:nvPr>
        </p:nvSpPr>
        <p:spPr/>
        <p:txBody>
          <a:bodyPr/>
          <a:lstStyle/>
          <a:p>
            <a:r>
              <a:rPr lang="en-US" dirty="0"/>
              <a:t>Second normal form (2NF)</a:t>
            </a:r>
          </a:p>
          <a:p>
            <a:pPr lvl="1"/>
            <a:r>
              <a:rPr lang="en-US" dirty="0"/>
              <a:t>A relation that is in first normal form and every non-primary-key attribute is fully functionally dependent on any candidate key.</a:t>
            </a:r>
          </a:p>
          <a:p>
            <a:r>
              <a:rPr lang="en-US" dirty="0" smtClean="0"/>
              <a:t>Third </a:t>
            </a:r>
            <a:r>
              <a:rPr lang="en-US" dirty="0"/>
              <a:t>normal form (3NF)</a:t>
            </a:r>
          </a:p>
          <a:p>
            <a:pPr lvl="1"/>
            <a:r>
              <a:rPr lang="en-US" dirty="0"/>
              <a:t>A relation that is in first and second normal form and in which no non-primary-key attribute is transitively dependent on any candidate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39</a:t>
            </a:fld>
            <a:endParaRPr lang="en-US"/>
          </a:p>
        </p:txBody>
      </p:sp>
    </p:spTree>
    <p:extLst>
      <p:ext uri="{BB962C8B-B14F-4D97-AF65-F5344CB8AC3E}">
        <p14:creationId xmlns:p14="http://schemas.microsoft.com/office/powerpoint/2010/main" val="3528287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t>
            </a:r>
            <a:r>
              <a:rPr lang="en-US" dirty="0" smtClean="0"/>
              <a:t>Normalization</a:t>
            </a:r>
            <a:endParaRPr lang="en-US" dirty="0"/>
          </a:p>
        </p:txBody>
      </p:sp>
      <p:sp>
        <p:nvSpPr>
          <p:cNvPr id="3" name="Content Placeholder 2"/>
          <p:cNvSpPr>
            <a:spLocks noGrp="1"/>
          </p:cNvSpPr>
          <p:nvPr>
            <p:ph idx="1"/>
          </p:nvPr>
        </p:nvSpPr>
        <p:spPr/>
        <p:txBody>
          <a:bodyPr>
            <a:normAutofit lnSpcReduction="10000"/>
          </a:bodyPr>
          <a:lstStyle/>
          <a:p>
            <a:r>
              <a:rPr lang="en-US" dirty="0"/>
              <a:t>Normalization is a technique for producing a set of suitable relations that support the data requirements of an enterprise. </a:t>
            </a:r>
            <a:endParaRPr lang="en-US" dirty="0" smtClean="0"/>
          </a:p>
          <a:p>
            <a:r>
              <a:rPr lang="en-US" dirty="0"/>
              <a:t>Characteristics of a suitable set of relations include: </a:t>
            </a:r>
          </a:p>
          <a:p>
            <a:pPr lvl="1"/>
            <a:r>
              <a:rPr lang="en-US" dirty="0"/>
              <a:t>the  minimal number of attributes necessary to support the data requirements of the enterprise;</a:t>
            </a:r>
          </a:p>
          <a:p>
            <a:pPr lvl="1"/>
            <a:r>
              <a:rPr lang="en-US" dirty="0"/>
              <a:t>attributes with a close logical relationship are found in the same relation;</a:t>
            </a:r>
          </a:p>
          <a:p>
            <a:pPr lvl="1"/>
            <a:r>
              <a:rPr lang="en-US" dirty="0"/>
              <a:t>minimal redundancy with each attribute represented only once with the important exception of attributes that form all or part of foreign keys.</a:t>
            </a:r>
          </a:p>
          <a:p>
            <a:r>
              <a:rPr lang="en-US" dirty="0"/>
              <a:t>The benefits of using a database that has a suitable set of relations is that the database will be:</a:t>
            </a:r>
          </a:p>
          <a:p>
            <a:pPr lvl="1"/>
            <a:r>
              <a:rPr lang="en-US" dirty="0"/>
              <a:t>easier for the user to access and maintain the data;</a:t>
            </a:r>
          </a:p>
          <a:p>
            <a:pPr lvl="1"/>
            <a:r>
              <a:rPr lang="en-US" dirty="0"/>
              <a:t>take up minimal storage space on the computer</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4</a:t>
            </a:fld>
            <a:endParaRPr lang="en-US"/>
          </a:p>
        </p:txBody>
      </p:sp>
    </p:spTree>
    <p:extLst>
      <p:ext uri="{BB962C8B-B14F-4D97-AF65-F5344CB8AC3E}">
        <p14:creationId xmlns:p14="http://schemas.microsoft.com/office/powerpoint/2010/main" val="2799155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Normalization Supports Database Design </a:t>
            </a:r>
          </a:p>
        </p:txBody>
      </p:sp>
      <p:sp>
        <p:nvSpPr>
          <p:cNvPr id="4" name="Slide Number Placeholder 3"/>
          <p:cNvSpPr>
            <a:spLocks noGrp="1"/>
          </p:cNvSpPr>
          <p:nvPr>
            <p:ph type="sldNum" sz="quarter" idx="12"/>
          </p:nvPr>
        </p:nvSpPr>
        <p:spPr/>
        <p:txBody>
          <a:bodyPr/>
          <a:lstStyle/>
          <a:p>
            <a:fld id="{F36C87F6-986D-49E6-AF40-1B3A1EE8064D}" type="slidenum">
              <a:rPr lang="en-US" smtClean="0"/>
              <a:t>5</a:t>
            </a:fld>
            <a:endParaRPr lang="en-US"/>
          </a:p>
        </p:txBody>
      </p:sp>
      <p:pic>
        <p:nvPicPr>
          <p:cNvPr id="5" name="Picture 13" descr="C13NF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964" b="4156"/>
          <a:stretch>
            <a:fillRect/>
          </a:stretch>
        </p:blipFill>
        <p:spPr>
          <a:xfrm>
            <a:off x="2349996" y="1527435"/>
            <a:ext cx="7724782" cy="5101966"/>
          </a:xfrm>
          <a:noFill/>
        </p:spPr>
      </p:pic>
    </p:spTree>
    <p:extLst>
      <p:ext uri="{BB962C8B-B14F-4D97-AF65-F5344CB8AC3E}">
        <p14:creationId xmlns:p14="http://schemas.microsoft.com/office/powerpoint/2010/main" val="1928023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lstStyle/>
          <a:p>
            <a:r>
              <a:rPr lang="en-US" dirty="0"/>
              <a:t>Major aim of relational database design is to group attributes into relations to minimize data redundancy. </a:t>
            </a:r>
          </a:p>
          <a:p>
            <a:r>
              <a:rPr lang="en-US" dirty="0"/>
              <a:t>Potential benefits for implemented database include:</a:t>
            </a:r>
          </a:p>
          <a:p>
            <a:pPr lvl="1"/>
            <a:r>
              <a:rPr lang="en-US" dirty="0"/>
              <a:t>Updates to the data stored in the database are achieved with a minimal number of operations thus reducing the opportunities for data inconsistencies.</a:t>
            </a:r>
          </a:p>
          <a:p>
            <a:pPr lvl="1"/>
            <a:r>
              <a:rPr lang="en-US" dirty="0"/>
              <a:t>Reduction in the file storage space required by the base relations thus minimizing costs. </a:t>
            </a:r>
          </a:p>
          <a:p>
            <a:r>
              <a:rPr lang="en-US" dirty="0"/>
              <a:t>Problems associated with data redundancy are illustrated by comparing the Staff and Branch relations with the </a:t>
            </a:r>
            <a:r>
              <a:rPr lang="en-US" dirty="0" err="1"/>
              <a:t>StaffBranch</a:t>
            </a:r>
            <a:r>
              <a:rPr lang="en-US" dirty="0"/>
              <a:t> relation</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6</a:t>
            </a:fld>
            <a:endParaRPr lang="en-US"/>
          </a:p>
        </p:txBody>
      </p:sp>
    </p:spTree>
    <p:extLst>
      <p:ext uri="{BB962C8B-B14F-4D97-AF65-F5344CB8AC3E}">
        <p14:creationId xmlns:p14="http://schemas.microsoft.com/office/powerpoint/2010/main" val="305159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7</a:t>
            </a:fld>
            <a:endParaRPr lang="en-US"/>
          </a:p>
        </p:txBody>
      </p:sp>
      <p:pic>
        <p:nvPicPr>
          <p:cNvPr id="5" name="Picture 1031" descr="DS3-Figure 13-01"/>
          <p:cNvPicPr>
            <a:picLocks noChangeAspect="1" noChangeArrowheads="1"/>
          </p:cNvPicPr>
          <p:nvPr/>
        </p:nvPicPr>
        <p:blipFill>
          <a:blip r:embed="rId2" cstate="print">
            <a:extLst>
              <a:ext uri="{28A0092B-C50C-407E-A947-70E740481C1C}">
                <a14:useLocalDpi xmlns:a14="http://schemas.microsoft.com/office/drawing/2010/main" val="0"/>
              </a:ext>
            </a:extLst>
          </a:blip>
          <a:srcRect b="42194"/>
          <a:stretch>
            <a:fillRect/>
          </a:stretch>
        </p:blipFill>
        <p:spPr bwMode="auto">
          <a:xfrm>
            <a:off x="2132012" y="15240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32" descr="DS3-Figure 13-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1212" y="4114801"/>
            <a:ext cx="5562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33" descr="DS3-Figure 13-01"/>
          <p:cNvPicPr>
            <a:picLocks noChangeAspect="1" noChangeArrowheads="1"/>
          </p:cNvPicPr>
          <p:nvPr/>
        </p:nvPicPr>
        <p:blipFill>
          <a:blip r:embed="rId2" cstate="print">
            <a:extLst>
              <a:ext uri="{28A0092B-C50C-407E-A947-70E740481C1C}">
                <a14:useLocalDpi xmlns:a14="http://schemas.microsoft.com/office/drawing/2010/main" val="0"/>
              </a:ext>
            </a:extLst>
          </a:blip>
          <a:srcRect t="57831" r="35294"/>
          <a:stretch>
            <a:fillRect/>
          </a:stretch>
        </p:blipFill>
        <p:spPr bwMode="auto">
          <a:xfrm>
            <a:off x="6551612" y="1447800"/>
            <a:ext cx="2514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107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normAutofit fontScale="92500" lnSpcReduction="10000"/>
          </a:bodyPr>
          <a:lstStyle/>
          <a:p>
            <a:r>
              <a:rPr lang="en-US" dirty="0" err="1"/>
              <a:t>StaffBranch</a:t>
            </a:r>
            <a:r>
              <a:rPr lang="en-US" dirty="0"/>
              <a:t> relation has redundant data;  the details of a branch are repeated for every member of staff</a:t>
            </a:r>
            <a:r>
              <a:rPr lang="en-US" dirty="0" smtClean="0"/>
              <a:t>.</a:t>
            </a:r>
            <a:endParaRPr lang="en-US" dirty="0"/>
          </a:p>
          <a:p>
            <a:r>
              <a:rPr lang="en-US" dirty="0"/>
              <a:t>In contrast, the branch information appears only once for each branch in the Branch relation and only the branch number (</a:t>
            </a:r>
            <a:r>
              <a:rPr lang="en-US" dirty="0" err="1"/>
              <a:t>branchNo</a:t>
            </a:r>
            <a:r>
              <a:rPr lang="en-US" dirty="0"/>
              <a:t>) is repeated in the Staff relation, to represent where each member of staff is located.</a:t>
            </a:r>
          </a:p>
          <a:p>
            <a:r>
              <a:rPr lang="en-US" dirty="0"/>
              <a:t>Relations that contain redundant information may potentially suffer from update anomalies.  </a:t>
            </a:r>
          </a:p>
          <a:p>
            <a:r>
              <a:rPr lang="en-US" dirty="0"/>
              <a:t>Types of update anomalies include</a:t>
            </a:r>
          </a:p>
          <a:p>
            <a:pPr lvl="1"/>
            <a:r>
              <a:rPr lang="en-US" dirty="0"/>
              <a:t>Insertion</a:t>
            </a:r>
          </a:p>
          <a:p>
            <a:pPr lvl="1"/>
            <a:r>
              <a:rPr lang="en-US" dirty="0"/>
              <a:t>Deletion</a:t>
            </a:r>
          </a:p>
          <a:p>
            <a:pPr lvl="1"/>
            <a:r>
              <a:rPr lang="en-US" dirty="0"/>
              <a:t>Modification</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8</a:t>
            </a:fld>
            <a:endParaRPr lang="en-US"/>
          </a:p>
        </p:txBody>
      </p:sp>
    </p:spTree>
    <p:extLst>
      <p:ext uri="{BB962C8B-B14F-4D97-AF65-F5344CB8AC3E}">
        <p14:creationId xmlns:p14="http://schemas.microsoft.com/office/powerpoint/2010/main" val="3266582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Lossless-join and Dependency Preservation Properties</a:t>
            </a:r>
          </a:p>
        </p:txBody>
      </p:sp>
      <p:sp>
        <p:nvSpPr>
          <p:cNvPr id="3" name="Content Placeholder 2"/>
          <p:cNvSpPr>
            <a:spLocks noGrp="1"/>
          </p:cNvSpPr>
          <p:nvPr>
            <p:ph idx="1"/>
          </p:nvPr>
        </p:nvSpPr>
        <p:spPr/>
        <p:txBody>
          <a:bodyPr/>
          <a:lstStyle/>
          <a:p>
            <a:r>
              <a:rPr lang="en-US" dirty="0"/>
              <a:t>Two important properties of decomposition.</a:t>
            </a:r>
          </a:p>
          <a:p>
            <a:pPr lvl="1"/>
            <a:r>
              <a:rPr lang="en-US" dirty="0"/>
              <a:t>Lossless-join property enables us to find any instance of the original relation from corresponding instances in the smaller relations. </a:t>
            </a:r>
          </a:p>
          <a:p>
            <a:pPr lvl="1"/>
            <a:r>
              <a:rPr lang="en-US" dirty="0"/>
              <a:t>Dependency preservation property enables us to enforce a constraint on the original relation by enforcing some constraint on each of the smaller relations.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9</a:t>
            </a:fld>
            <a:endParaRPr lang="en-US"/>
          </a:p>
        </p:txBody>
      </p:sp>
    </p:spTree>
    <p:extLst>
      <p:ext uri="{BB962C8B-B14F-4D97-AF65-F5344CB8AC3E}">
        <p14:creationId xmlns:p14="http://schemas.microsoft.com/office/powerpoint/2010/main" val="41033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08F0FFE9AE4B4A92A9A0DDC3BB8057" ma:contentTypeVersion="2" ma:contentTypeDescription="Create a new document." ma:contentTypeScope="" ma:versionID="3a30e29ccd112bb53202c20662ece566">
  <xsd:schema xmlns:xsd="http://www.w3.org/2001/XMLSchema" xmlns:xs="http://www.w3.org/2001/XMLSchema" xmlns:p="http://schemas.microsoft.com/office/2006/metadata/properties" xmlns:ns2="426ecf08-e426-43fe-9f5c-4b4c24de70dd" targetNamespace="http://schemas.microsoft.com/office/2006/metadata/properties" ma:root="true" ma:fieldsID="c791804b585eea21741add535ae16155" ns2:_="">
    <xsd:import namespace="426ecf08-e426-43fe-9f5c-4b4c24de70d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6ecf08-e426-43fe-9f5c-4b4c24de70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E7D35F-4C9C-4178-9061-3F69DA44D9C0}">
  <ds:schemaRefs>
    <ds:schemaRef ds:uri="http://schemas.microsoft.com/sharepoint/v3/contenttype/forms"/>
  </ds:schemaRefs>
</ds:datastoreItem>
</file>

<file path=customXml/itemProps2.xml><?xml version="1.0" encoding="utf-8"?>
<ds:datastoreItem xmlns:ds="http://schemas.openxmlformats.org/officeDocument/2006/customXml" ds:itemID="{5485DFE6-01C2-44B1-8A63-B911A78E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6ecf08-e426-43fe-9f5c-4b4c24de70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B516C0-5FA8-4B7D-87A0-2271F233AC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2160</Words>
  <Application>Microsoft Office PowerPoint</Application>
  <PresentationFormat>Custom</PresentationFormat>
  <Paragraphs>212</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Continental World 16x9</vt:lpstr>
      <vt:lpstr>CSE 204 - INTRO TO Database Systems Normalization</vt:lpstr>
      <vt:lpstr>Outline</vt:lpstr>
      <vt:lpstr>Outline</vt:lpstr>
      <vt:lpstr>Purpose of Normalization</vt:lpstr>
      <vt:lpstr>How Normalization Supports Database Design </vt:lpstr>
      <vt:lpstr>Data Redundancy and Update Anomalies</vt:lpstr>
      <vt:lpstr>Data Redundancy and Update Anomalies</vt:lpstr>
      <vt:lpstr>Data Redundancy and Update Anomalies</vt:lpstr>
      <vt:lpstr>Lossless-join and Dependency Preservation Properties</vt:lpstr>
      <vt:lpstr>Quote of the day</vt:lpstr>
      <vt:lpstr>Functional Dependencies</vt:lpstr>
      <vt:lpstr>Characteristics of Functional Dependencies</vt:lpstr>
      <vt:lpstr>An Example Functional Dependency</vt:lpstr>
      <vt:lpstr>Example Functional Dependency that holds for all Time</vt:lpstr>
      <vt:lpstr>Characteristics of Functional Dependencies</vt:lpstr>
      <vt:lpstr>Example Full Functional Dependency</vt:lpstr>
      <vt:lpstr>Characteristics of Functional Dependencies</vt:lpstr>
      <vt:lpstr>Transitive Dependencies</vt:lpstr>
      <vt:lpstr>Example Transitive Dependency</vt:lpstr>
      <vt:lpstr>The Process of Normalization</vt:lpstr>
      <vt:lpstr>Identifying Functional Dependencies </vt:lpstr>
      <vt:lpstr>Example - Identifying a set of functional dependencies for the StaffBranch relation</vt:lpstr>
      <vt:lpstr>Example - Using sample data to identify functional dependencies.</vt:lpstr>
      <vt:lpstr>Example - Using sample data to identify functional dependencies.</vt:lpstr>
      <vt:lpstr>Example - Using sample data to identify functional dependencies.</vt:lpstr>
      <vt:lpstr>Identifying the Primary Key for a Relation using Functional Dependencies</vt:lpstr>
      <vt:lpstr>Example - Identify Primary Key for StaffBranch Relation</vt:lpstr>
      <vt:lpstr>Example - Identifying Primary Key for Sample Relation</vt:lpstr>
      <vt:lpstr>The Process of Normalization</vt:lpstr>
      <vt:lpstr>The Process of Normalization</vt:lpstr>
      <vt:lpstr>The Process of Normalization </vt:lpstr>
      <vt:lpstr>Unnormalized Form (UNF)</vt:lpstr>
      <vt:lpstr>First Normal Form (1NF)</vt:lpstr>
      <vt:lpstr>UNF to 1NF</vt:lpstr>
      <vt:lpstr>Second Normal Form (2NF)</vt:lpstr>
      <vt:lpstr>1NF to 2NF</vt:lpstr>
      <vt:lpstr>Third Normal Form (3NF)</vt:lpstr>
      <vt:lpstr>2NF to 3NF</vt:lpstr>
      <vt:lpstr>General Definitions of 2NF and 3NF </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2022-03-30T13:01:12Z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0x010100F908F0FFE9AE4B4A92A9A0DDC3BB8057</vt:lpwstr>
  </property>
</Properties>
</file>