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4" autoAdjust="0"/>
    <p:restoredTop sz="95274" autoAdjust="0"/>
  </p:normalViewPr>
  <p:slideViewPr>
    <p:cSldViewPr>
      <p:cViewPr varScale="1">
        <p:scale>
          <a:sx n="60" d="100"/>
          <a:sy n="60" d="100"/>
        </p:scale>
        <p:origin x="422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21-Mar-19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21-Mar-19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Conceptual Database </a:t>
            </a:r>
            <a:r>
              <a:rPr lang="en-US" dirty="0" err="1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Physical database </a:t>
            </a:r>
            <a:r>
              <a:rPr lang="en-US" dirty="0"/>
              <a:t>design</a:t>
            </a:r>
          </a:p>
          <a:p>
            <a:r>
              <a:rPr lang="en-US" dirty="0"/>
              <a:t>Step 3  Translate logical data model for target DBMS</a:t>
            </a:r>
          </a:p>
          <a:p>
            <a:pPr lvl="1"/>
            <a:r>
              <a:rPr lang="en-US" dirty="0"/>
              <a:t>Step 3.1  Design base relations</a:t>
            </a:r>
          </a:p>
          <a:p>
            <a:pPr lvl="1"/>
            <a:r>
              <a:rPr lang="en-US" dirty="0"/>
              <a:t>Step 3.2  Design representation of derived data </a:t>
            </a:r>
          </a:p>
          <a:p>
            <a:pPr lvl="1"/>
            <a:r>
              <a:rPr lang="en-US" dirty="0"/>
              <a:t>Step 3.3  Design general constraints </a:t>
            </a:r>
          </a:p>
          <a:p>
            <a:r>
              <a:rPr lang="en-US" dirty="0"/>
              <a:t>Step 4  Design file organizations and indexes</a:t>
            </a:r>
          </a:p>
          <a:p>
            <a:pPr lvl="1"/>
            <a:r>
              <a:rPr lang="en-US" dirty="0"/>
              <a:t>Step 4.1  Analyze transactions</a:t>
            </a:r>
          </a:p>
          <a:p>
            <a:pPr lvl="1"/>
            <a:r>
              <a:rPr lang="en-US" dirty="0"/>
              <a:t>Step 4.2  Choose file organization</a:t>
            </a:r>
          </a:p>
          <a:p>
            <a:pPr lvl="1"/>
            <a:r>
              <a:rPr lang="en-US" dirty="0"/>
              <a:t>Step 4.3  Choose indexes</a:t>
            </a:r>
          </a:p>
          <a:p>
            <a:pPr lvl="1"/>
            <a:r>
              <a:rPr lang="en-US" dirty="0"/>
              <a:t>Step 4.4  Estimate disk space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  Design user views</a:t>
            </a:r>
          </a:p>
          <a:p>
            <a:r>
              <a:rPr lang="en-US" dirty="0"/>
              <a:t>Step 6  Design security mechanisms </a:t>
            </a:r>
          </a:p>
          <a:p>
            <a:r>
              <a:rPr lang="en-US" dirty="0"/>
              <a:t>Step 7  Consider the introduction of controlled redundancy </a:t>
            </a:r>
          </a:p>
          <a:p>
            <a:r>
              <a:rPr lang="en-US" dirty="0"/>
              <a:t>Step 8  Monitor and tune the operational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build a conceptual data model of the data requirements of the enterprise.</a:t>
            </a:r>
          </a:p>
          <a:p>
            <a:pPr lvl="1"/>
            <a:r>
              <a:rPr lang="en-US" dirty="0"/>
              <a:t>Model comprises entity types, relationship types, attributes and attribute domains, primary and alternate keys, and integrity constraints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Step 1.1  Identify entity types</a:t>
            </a:r>
          </a:p>
          <a:p>
            <a:pPr lvl="1"/>
            <a:r>
              <a:rPr lang="en-US" dirty="0"/>
              <a:t>To identify the required entity types.</a:t>
            </a:r>
          </a:p>
          <a:p>
            <a:r>
              <a:rPr lang="en-US" dirty="0" smtClean="0"/>
              <a:t>Step </a:t>
            </a:r>
            <a:r>
              <a:rPr lang="en-US" dirty="0"/>
              <a:t>1.2  Identify relationship types</a:t>
            </a:r>
          </a:p>
          <a:p>
            <a:pPr lvl="1"/>
            <a:r>
              <a:rPr lang="en-US" dirty="0"/>
              <a:t>To identify the important relationships that exist between the entity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1.3  Identify and associate attributes with entity or relationship types</a:t>
            </a:r>
          </a:p>
          <a:p>
            <a:pPr lvl="1"/>
            <a:r>
              <a:rPr lang="en-US" dirty="0"/>
              <a:t>To associate attributes with the appropriate entity or relationship types and document the details of each attribute.</a:t>
            </a:r>
          </a:p>
          <a:p>
            <a:r>
              <a:rPr lang="en-US" dirty="0"/>
              <a:t>Step 1.4  Determine attribute domains</a:t>
            </a:r>
          </a:p>
          <a:p>
            <a:pPr lvl="1"/>
            <a:r>
              <a:rPr lang="en-US" dirty="0"/>
              <a:t>To determine domains for the attributes in the data model and document the details of each </a:t>
            </a:r>
            <a:r>
              <a:rPr lang="en-US" dirty="0" smtClean="0"/>
              <a:t>domain.</a:t>
            </a:r>
          </a:p>
          <a:p>
            <a:r>
              <a:rPr lang="en-US" dirty="0"/>
              <a:t>Step 1.5  Determine candidate, primary, and alternate key attributes</a:t>
            </a:r>
          </a:p>
          <a:p>
            <a:pPr lvl="1"/>
            <a:r>
              <a:rPr lang="en-US" dirty="0"/>
              <a:t>To identify the candidate key(s) for each entity and if there is more than one candidate key, to choose one to be the primary key and the others as alternate keys.</a:t>
            </a:r>
          </a:p>
          <a:p>
            <a:r>
              <a:rPr lang="en-US" dirty="0"/>
              <a:t>Step 1.6  Consider use of enhanced modeling concepts (optional step) </a:t>
            </a:r>
          </a:p>
          <a:p>
            <a:pPr lvl="1"/>
            <a:r>
              <a:rPr lang="en-US" dirty="0"/>
              <a:t>To consider the use of enhanced modeling concepts, such as specialization / generalization, aggregation, and composition.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1.7  Check model for redundancy </a:t>
            </a:r>
          </a:p>
          <a:p>
            <a:pPr lvl="1"/>
            <a:r>
              <a:rPr lang="en-US" dirty="0"/>
              <a:t>To check for the presence of any redundancy in the model and to remove any that does exist. </a:t>
            </a:r>
          </a:p>
          <a:p>
            <a:r>
              <a:rPr lang="en-US" dirty="0"/>
              <a:t>Step 1.8  Validate conceptual model against user transactions </a:t>
            </a:r>
          </a:p>
          <a:p>
            <a:pPr lvl="1"/>
            <a:r>
              <a:rPr lang="en-US" dirty="0"/>
              <a:t>To ensure that the conceptual model supports the required transactions. </a:t>
            </a:r>
          </a:p>
          <a:p>
            <a:r>
              <a:rPr lang="en-US" dirty="0"/>
              <a:t>Step1.9   Review conceptual data model with user</a:t>
            </a:r>
          </a:p>
          <a:p>
            <a:pPr lvl="1"/>
            <a:r>
              <a:rPr lang="en-US" dirty="0"/>
              <a:t>To review the conceptual data model with the user to ensure that the model is a ‘true’ representation of the data requirements of the enterprise.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7" descr="C15NF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t="591"/>
          <a:stretch>
            <a:fillRect/>
          </a:stretch>
        </p:blipFill>
        <p:spPr>
          <a:xfrm>
            <a:off x="1217613" y="1905853"/>
            <a:ext cx="9753600" cy="4189294"/>
          </a:xfrm>
          <a:noFill/>
        </p:spPr>
      </p:pic>
    </p:spTree>
    <p:extLst>
      <p:ext uri="{BB962C8B-B14F-4D97-AF65-F5344CB8AC3E}">
        <p14:creationId xmlns:p14="http://schemas.microsoft.com/office/powerpoint/2010/main" val="30443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First-cut ER diagram for Staff user views of </a:t>
            </a:r>
            <a:r>
              <a:rPr lang="en-US" dirty="0" err="1"/>
              <a:t>DreamHome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8" descr="C15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b="6674"/>
          <a:stretch>
            <a:fillRect/>
          </a:stretch>
        </p:blipFill>
        <p:spPr>
          <a:xfrm>
            <a:off x="1975890" y="1600199"/>
            <a:ext cx="8629287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24492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8" descr="C15NF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" r="19762"/>
          <a:stretch>
            <a:fillRect/>
          </a:stretch>
        </p:blipFill>
        <p:spPr>
          <a:xfrm>
            <a:off x="1217613" y="2390721"/>
            <a:ext cx="9753600" cy="3219558"/>
          </a:xfrm>
          <a:noFill/>
        </p:spPr>
      </p:pic>
    </p:spTree>
    <p:extLst>
      <p:ext uri="{BB962C8B-B14F-4D97-AF65-F5344CB8AC3E}">
        <p14:creationId xmlns:p14="http://schemas.microsoft.com/office/powerpoint/2010/main" val="25097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8" descr="C15NF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b="8191"/>
          <a:stretch>
            <a:fillRect/>
          </a:stretch>
        </p:blipFill>
        <p:spPr>
          <a:xfrm>
            <a:off x="1217613" y="2224334"/>
            <a:ext cx="9753600" cy="3552331"/>
          </a:xfrm>
          <a:noFill/>
        </p:spPr>
      </p:pic>
    </p:spTree>
    <p:extLst>
      <p:ext uri="{BB962C8B-B14F-4D97-AF65-F5344CB8AC3E}">
        <p14:creationId xmlns:p14="http://schemas.microsoft.com/office/powerpoint/2010/main" val="30123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diagram for Staff user views of </a:t>
            </a:r>
            <a:r>
              <a:rPr lang="en-US" dirty="0" err="1"/>
              <a:t>DreamHome</a:t>
            </a:r>
            <a:r>
              <a:rPr lang="en-US" dirty="0"/>
              <a:t> with primary keys added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8" descr="C15NF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b="4900"/>
          <a:stretch>
            <a:fillRect/>
          </a:stretch>
        </p:blipFill>
        <p:spPr>
          <a:xfrm>
            <a:off x="1971052" y="1600199"/>
            <a:ext cx="8639426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40747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a design methodology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Database design has three main phases: conceptual, logical, and  physical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decompose the scope of the design into specific views of the enterprise</a:t>
            </a:r>
            <a:r>
              <a:rPr lang="en-US" dirty="0" smtClean="0"/>
              <a:t>.</a:t>
            </a:r>
          </a:p>
          <a:p>
            <a:r>
              <a:rPr lang="en-US" dirty="0"/>
              <a:t>How to use Entity–Relationship (ER) modeling to build a conceptual data model based on the data requirements of an enterprise. </a:t>
            </a:r>
          </a:p>
          <a:p>
            <a:r>
              <a:rPr lang="en-US" dirty="0"/>
              <a:t>How to validate the resultant conceptual model to ensure it is a true and accurate representation of the data requirements enterprise. </a:t>
            </a:r>
            <a:endParaRPr lang="en-US" dirty="0" smtClean="0"/>
          </a:p>
          <a:p>
            <a:r>
              <a:rPr lang="en-US" dirty="0"/>
              <a:t>How to document the process of conceptual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End-users play an integral role throughout the process of conceptual database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Revised ER diagram for Staff user views of </a:t>
            </a:r>
            <a:r>
              <a:rPr lang="en-US" dirty="0" err="1"/>
              <a:t>DreamHome</a:t>
            </a:r>
            <a:r>
              <a:rPr lang="en-US" dirty="0"/>
              <a:t> with specialization /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8" descr="C15NF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b="4900"/>
          <a:stretch>
            <a:fillRect/>
          </a:stretch>
        </p:blipFill>
        <p:spPr>
          <a:xfrm>
            <a:off x="2710036" y="1481659"/>
            <a:ext cx="6916634" cy="5147742"/>
          </a:xfrm>
          <a:noFill/>
        </p:spPr>
      </p:pic>
    </p:spTree>
    <p:extLst>
      <p:ext uri="{BB962C8B-B14F-4D97-AF65-F5344CB8AC3E}">
        <p14:creationId xmlns:p14="http://schemas.microsoft.com/office/powerpoint/2010/main" val="15504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removing a redundant relationship called Rents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9" descr="C15NF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" r="32806"/>
          <a:stretch>
            <a:fillRect/>
          </a:stretch>
        </p:blipFill>
        <p:spPr>
          <a:xfrm>
            <a:off x="2635401" y="1600199"/>
            <a:ext cx="7247453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36745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non-redundant relationship </a:t>
            </a:r>
            <a:r>
              <a:rPr lang="en-US" dirty="0" err="1"/>
              <a:t>FatherOf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7" descr="C15NF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679"/>
          <a:stretch>
            <a:fillRect/>
          </a:stretch>
        </p:blipFill>
        <p:spPr>
          <a:xfrm>
            <a:off x="1927966" y="1600199"/>
            <a:ext cx="8415565" cy="4848227"/>
          </a:xfrm>
          <a:noFill/>
        </p:spPr>
      </p:pic>
    </p:spTree>
    <p:extLst>
      <p:ext uri="{BB962C8B-B14F-4D97-AF65-F5344CB8AC3E}">
        <p14:creationId xmlns:p14="http://schemas.microsoft.com/office/powerpoint/2010/main" val="38943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pathways to check that the conceptual model supports the user transactions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8" descr="C15NF0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8" b="4900"/>
          <a:stretch>
            <a:fillRect/>
          </a:stretch>
        </p:blipFill>
        <p:spPr>
          <a:xfrm>
            <a:off x="2655273" y="1484783"/>
            <a:ext cx="7033012" cy="5144617"/>
          </a:xfrm>
          <a:noFill/>
        </p:spPr>
      </p:pic>
    </p:spTree>
    <p:extLst>
      <p:ext uri="{BB962C8B-B14F-4D97-AF65-F5344CB8AC3E}">
        <p14:creationId xmlns:p14="http://schemas.microsoft.com/office/powerpoint/2010/main" val="9400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structured approach that uses procedures, techniques, tools, and documentation aids to support and facilitate the process of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7613" y="2492896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Design Methodology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7613" y="4047058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main phases</a:t>
            </a:r>
          </a:p>
          <a:p>
            <a:pPr lvl="1"/>
            <a:r>
              <a:rPr lang="en-US" dirty="0"/>
              <a:t>Conceptual database design</a:t>
            </a:r>
          </a:p>
          <a:p>
            <a:pPr lvl="1"/>
            <a:r>
              <a:rPr lang="en-US" dirty="0"/>
              <a:t>Logical database design</a:t>
            </a:r>
          </a:p>
          <a:p>
            <a:pPr lvl="1"/>
            <a:r>
              <a:rPr lang="en-US" dirty="0"/>
              <a:t>Physical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8059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constructing a model of the data used in an enterprise, independent of all physical considerations.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7613" y="2204864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Logical Database Design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7613" y="3759026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process of constructing a model of the data used in an enterprise based on a specific data model (e.g. relational), but independent of a particular DBMS and other physical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25162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producing a description of the implementation of the database on secondary storage; it describes the base relations, file organizations, and indexes design used to achieve efficient access to the data, and any associated integrity constraints and security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 in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interactively with the users as much as possible.</a:t>
            </a:r>
          </a:p>
          <a:p>
            <a:r>
              <a:rPr lang="en-US" dirty="0"/>
              <a:t>Follow a structured methodology throughout the data modeling process.</a:t>
            </a:r>
          </a:p>
          <a:p>
            <a:r>
              <a:rPr lang="en-US" dirty="0"/>
              <a:t>Employ a data-driven approach.</a:t>
            </a:r>
          </a:p>
          <a:p>
            <a:r>
              <a:rPr lang="en-US" dirty="0"/>
              <a:t>Incorporate structural and integrity considerations into the data models.</a:t>
            </a:r>
          </a:p>
          <a:p>
            <a:r>
              <a:rPr lang="en-US" dirty="0"/>
              <a:t>Combine conceptualization, normalization, and transaction validation techniques into the data modeling methodology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 in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diagrams to represent as much of the data models as possible.</a:t>
            </a:r>
          </a:p>
          <a:p>
            <a:r>
              <a:rPr lang="en-US" dirty="0"/>
              <a:t>Use a Database Design Language (DBDL) to represent additional data semantics.</a:t>
            </a:r>
          </a:p>
          <a:p>
            <a:r>
              <a:rPr lang="en-US" dirty="0"/>
              <a:t>Build a data dictionary to supplement the data model diagrams.</a:t>
            </a:r>
          </a:p>
          <a:p>
            <a:r>
              <a:rPr lang="en-US" dirty="0"/>
              <a:t>Be willing to repeat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Conceptual database design</a:t>
            </a:r>
          </a:p>
          <a:p>
            <a:r>
              <a:rPr lang="en-US" dirty="0"/>
              <a:t>Step 1   Build conceptual data  model</a:t>
            </a:r>
          </a:p>
          <a:p>
            <a:pPr lvl="1"/>
            <a:r>
              <a:rPr lang="en-US" dirty="0"/>
              <a:t>Step 1.1  Identify entity types</a:t>
            </a:r>
          </a:p>
          <a:p>
            <a:pPr lvl="1"/>
            <a:r>
              <a:rPr lang="en-US" dirty="0"/>
              <a:t>Step 1.2  Identify relationship types</a:t>
            </a:r>
          </a:p>
          <a:p>
            <a:pPr lvl="1"/>
            <a:r>
              <a:rPr lang="en-US" dirty="0"/>
              <a:t>Step 1.3  Identify and associate attributes with entity or relationship types</a:t>
            </a:r>
          </a:p>
          <a:p>
            <a:pPr lvl="1"/>
            <a:r>
              <a:rPr lang="en-US" dirty="0"/>
              <a:t>Step 1.4  Determine attribute domains</a:t>
            </a:r>
          </a:p>
          <a:p>
            <a:pPr lvl="1"/>
            <a:r>
              <a:rPr lang="en-US" dirty="0"/>
              <a:t>Step 1.5  Determine candidate, primary, and alternate key attributes</a:t>
            </a:r>
          </a:p>
          <a:p>
            <a:pPr lvl="1"/>
            <a:r>
              <a:rPr lang="en-US" dirty="0"/>
              <a:t>Step 1.6  Consider use of enhanced modeling concepts (optional step)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1.7   Check model for redundancy </a:t>
            </a:r>
          </a:p>
          <a:p>
            <a:pPr lvl="1"/>
            <a:r>
              <a:rPr lang="en-US" dirty="0"/>
              <a:t>Step 1.8   Validate conceptual model against user transactions </a:t>
            </a:r>
          </a:p>
          <a:p>
            <a:pPr lvl="1"/>
            <a:r>
              <a:rPr lang="en-US" dirty="0"/>
              <a:t>Step 1.9   Review conceptual data model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Logical database </a:t>
            </a:r>
            <a:r>
              <a:rPr lang="en-US" dirty="0"/>
              <a:t>design</a:t>
            </a:r>
          </a:p>
          <a:p>
            <a:r>
              <a:rPr lang="en-US" dirty="0"/>
              <a:t>Step 2   Build and validate logical data model</a:t>
            </a:r>
          </a:p>
          <a:p>
            <a:pPr lvl="1"/>
            <a:r>
              <a:rPr lang="en-US" dirty="0"/>
              <a:t>Step 2.1  Derive relations for logical data model</a:t>
            </a:r>
          </a:p>
          <a:p>
            <a:pPr lvl="1"/>
            <a:r>
              <a:rPr lang="en-US" dirty="0"/>
              <a:t>Step 2.2  Validate relations using normalization</a:t>
            </a:r>
          </a:p>
          <a:p>
            <a:pPr lvl="1"/>
            <a:r>
              <a:rPr lang="en-US" dirty="0"/>
              <a:t>Step 2.3  Validate relations against user transactions</a:t>
            </a:r>
          </a:p>
          <a:p>
            <a:pPr lvl="1"/>
            <a:r>
              <a:rPr lang="en-US" dirty="0"/>
              <a:t>Step 2.4  Define integrity constraints</a:t>
            </a:r>
          </a:p>
          <a:p>
            <a:pPr lvl="1"/>
            <a:r>
              <a:rPr lang="en-US" dirty="0"/>
              <a:t>Step 2.5  Review logical data model with user</a:t>
            </a:r>
          </a:p>
          <a:p>
            <a:pPr lvl="1"/>
            <a:r>
              <a:rPr lang="en-US" dirty="0"/>
              <a:t>Step 2.6  Merge logical data models into global model (optional step)</a:t>
            </a:r>
          </a:p>
          <a:p>
            <a:pPr lvl="1"/>
            <a:r>
              <a:rPr lang="en-US" dirty="0"/>
              <a:t>Step 2.7  Check for future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A956C0-3DB7-40B8-B7B0-0ED11124A596}"/>
</file>

<file path=customXml/itemProps2.xml><?xml version="1.0" encoding="utf-8"?>
<ds:datastoreItem xmlns:ds="http://schemas.openxmlformats.org/officeDocument/2006/customXml" ds:itemID="{98B6CE74-D279-435E-B662-810EDE25D3D7}"/>
</file>

<file path=customXml/itemProps3.xml><?xml version="1.0" encoding="utf-8"?>
<ds:datastoreItem xmlns:ds="http://schemas.openxmlformats.org/officeDocument/2006/customXml" ds:itemID="{B8F43670-7E3F-4750-BE83-F82CAFA54786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1035</Words>
  <Application>Microsoft Office PowerPoint</Application>
  <PresentationFormat>Custom</PresentationFormat>
  <Paragraphs>130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Continental World 16x9</vt:lpstr>
      <vt:lpstr>CSE 204 - INTRO TO Database Systems Conceptual Database DEsign</vt:lpstr>
      <vt:lpstr>Outline</vt:lpstr>
      <vt:lpstr>Design Methodology</vt:lpstr>
      <vt:lpstr>Conceptual Database Design</vt:lpstr>
      <vt:lpstr>Physical Database Design</vt:lpstr>
      <vt:lpstr>Critical Success Factors in Database Design</vt:lpstr>
      <vt:lpstr>Critical Success Factors in Database Design</vt:lpstr>
      <vt:lpstr>Overview Database Design Methodology</vt:lpstr>
      <vt:lpstr>Overview Database Design Methodology</vt:lpstr>
      <vt:lpstr>Overview Database Design Methodology</vt:lpstr>
      <vt:lpstr>Overview Database Design Methodology</vt:lpstr>
      <vt:lpstr>Step 1 Build Conceptual Data</vt:lpstr>
      <vt:lpstr>Step 1 Build Conceptual Data</vt:lpstr>
      <vt:lpstr>Step 1 Build Conceptual Data</vt:lpstr>
      <vt:lpstr>Extract from data dictionary for Staff user views of DreamHome showing description of entities</vt:lpstr>
      <vt:lpstr>First-cut ER diagram for Staff user views of DreamHome</vt:lpstr>
      <vt:lpstr>Extract from data dictionary for Staff user views of DreamHome showing description of relationships</vt:lpstr>
      <vt:lpstr>Extract from data dictionary for Staff user views of DreamHome showing description of attributes</vt:lpstr>
      <vt:lpstr>ER diagram for Staff user views of DreamHome with primary keys added </vt:lpstr>
      <vt:lpstr>Revised ER diagram for Staff user views of DreamHome with specialization / generalization</vt:lpstr>
      <vt:lpstr>Example of removing a redundant relationship called Rents </vt:lpstr>
      <vt:lpstr>Example of a non-redundant relationship FatherOf </vt:lpstr>
      <vt:lpstr>Using pathways to check that the conceptual model supports the user transactions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2019-03-21T09:31:16Z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