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s/slide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7.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5.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33"/>
  </p:notesMasterIdLst>
  <p:handoutMasterIdLst>
    <p:handoutMasterId r:id="rId34"/>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74" autoAdjust="0"/>
    <p:restoredTop sz="95274" autoAdjust="0"/>
  </p:normalViewPr>
  <p:slideViewPr>
    <p:cSldViewPr>
      <p:cViewPr varScale="1">
        <p:scale>
          <a:sx n="60" d="100"/>
          <a:sy n="60" d="100"/>
        </p:scale>
        <p:origin x="422" y="34"/>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customXml" Target="../customXml/item2.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40"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21-Mar-19</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21-Mar-19</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Logical Database Design</a:t>
            </a:r>
            <a:endParaRPr lang="en-US" dirty="0"/>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5"/>
            </a:pPr>
            <a:r>
              <a:rPr lang="en-US" dirty="0" smtClean="0"/>
              <a:t>One-to-one </a:t>
            </a:r>
            <a:r>
              <a:rPr lang="en-US" dirty="0"/>
              <a:t>(1:1) recursive relationships </a:t>
            </a:r>
          </a:p>
          <a:p>
            <a:pPr lvl="1"/>
            <a:r>
              <a:rPr lang="en-US" dirty="0"/>
              <a:t>For a 1:1 recursive relationship, follow the rules for participation as described above for a 1:1 relationship. </a:t>
            </a:r>
          </a:p>
          <a:p>
            <a:pPr lvl="2"/>
            <a:r>
              <a:rPr lang="en-US" dirty="0"/>
              <a:t>mandatory participation on both sides, represent the recursive relationship as a single relation with two copies of the primary key. </a:t>
            </a:r>
          </a:p>
          <a:p>
            <a:pPr lvl="2"/>
            <a:r>
              <a:rPr lang="en-US" dirty="0"/>
              <a:t>mandatory participation on only one side, option to create a single relation with two copies of the primary key, or to create a new relation to represent the relationship. The new relation would only have two attributes, both copies of the primary key. As before, the copies of the primary keys act as foreign keys and have to be renamed to indicate the purpose of each in the relation.</a:t>
            </a:r>
          </a:p>
          <a:p>
            <a:pPr lvl="2"/>
            <a:r>
              <a:rPr lang="en-US" dirty="0"/>
              <a:t>optional participation on both sides, again create a new relation as described above. </a:t>
            </a:r>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487567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928739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6"/>
            </a:pPr>
            <a:r>
              <a:rPr lang="en-US" dirty="0" smtClean="0"/>
              <a:t>Superclass/subclass </a:t>
            </a:r>
            <a:r>
              <a:rPr lang="en-US" dirty="0"/>
              <a:t>relationship types</a:t>
            </a:r>
          </a:p>
          <a:p>
            <a:pPr lvl="1"/>
            <a:r>
              <a:rPr lang="en-US" dirty="0"/>
              <a:t>Identify superclass entity as parent entity and subclass entity as the child entity. There are various options on how to represent such a relationship as one or more relations. </a:t>
            </a:r>
          </a:p>
          <a:p>
            <a:pPr lvl="1"/>
            <a:r>
              <a:rPr lang="en-US" dirty="0"/>
              <a:t>The selection of the most appropriate option is dependent on a number of factors such as the </a:t>
            </a:r>
            <a:r>
              <a:rPr lang="en-US" dirty="0" err="1"/>
              <a:t>disjointness</a:t>
            </a:r>
            <a:r>
              <a:rPr lang="en-US" dirty="0"/>
              <a:t> and participation constraints on the superclass/subclass relationship, whether the subclasses are involved in distinct relationships, and the number of participants in the superclass/subclass relationship. </a:t>
            </a:r>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spTree>
    <p:extLst>
      <p:ext uri="{BB962C8B-B14F-4D97-AF65-F5344CB8AC3E}">
        <p14:creationId xmlns:p14="http://schemas.microsoft.com/office/powerpoint/2010/main" val="28628186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representation of  superclass / subclass relationship</a:t>
            </a:r>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pic>
        <p:nvPicPr>
          <p:cNvPr id="5" name="Picture 1032" descr="C16NT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132" t="16533"/>
          <a:stretch>
            <a:fillRect/>
          </a:stretch>
        </p:blipFill>
        <p:spPr>
          <a:xfrm>
            <a:off x="550352" y="1600200"/>
            <a:ext cx="10944659" cy="4738488"/>
          </a:xfrm>
          <a:noFill/>
        </p:spPr>
      </p:pic>
    </p:spTree>
    <p:extLst>
      <p:ext uri="{BB962C8B-B14F-4D97-AF65-F5344CB8AC3E}">
        <p14:creationId xmlns:p14="http://schemas.microsoft.com/office/powerpoint/2010/main" val="3117988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superclass / subclass relationship based on participation and </a:t>
            </a:r>
            <a:r>
              <a:rPr lang="en-US" dirty="0" err="1"/>
              <a:t>disjointness</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pic>
        <p:nvPicPr>
          <p:cNvPr id="5" name="Picture 5" descr="C16NF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t="-943" r="17477"/>
          <a:stretch>
            <a:fillRect/>
          </a:stretch>
        </p:blipFill>
        <p:spPr>
          <a:xfrm>
            <a:off x="3430116" y="1539197"/>
            <a:ext cx="5688632" cy="5255213"/>
          </a:xfrm>
          <a:noFill/>
        </p:spPr>
      </p:pic>
    </p:spTree>
    <p:extLst>
      <p:ext uri="{BB962C8B-B14F-4D97-AF65-F5344CB8AC3E}">
        <p14:creationId xmlns:p14="http://schemas.microsoft.com/office/powerpoint/2010/main" val="2960369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lnSpcReduction="10000"/>
          </a:bodyPr>
          <a:lstStyle/>
          <a:p>
            <a:pPr marL="502920" indent="-457200">
              <a:buFont typeface="+mj-lt"/>
              <a:buAutoNum type="arabicPeriod" startAt="7"/>
            </a:pPr>
            <a:r>
              <a:rPr lang="en-US" dirty="0" smtClean="0"/>
              <a:t>Many-to-many </a:t>
            </a:r>
            <a:r>
              <a:rPr lang="en-US" dirty="0"/>
              <a:t>(*:*) binary relationship types</a:t>
            </a:r>
          </a:p>
          <a:p>
            <a:pPr lvl="1"/>
            <a:r>
              <a:rPr lang="en-US" dirty="0"/>
              <a:t>Create a relation to represent the relationship and include any attributes that are part of the relationship. We post a copy of the primary key attribute(s) of the entities that participate in the relationship into the new relation, to act as foreign keys. These foreign keys will also form the primary key of the new relation, possibly in combination with some of the attributes of the relationship</a:t>
            </a:r>
            <a:r>
              <a:rPr lang="en-US" dirty="0" smtClean="0"/>
              <a:t>.</a:t>
            </a:r>
          </a:p>
          <a:p>
            <a:pPr marL="502920" indent="-457200">
              <a:buFont typeface="+mj-lt"/>
              <a:buAutoNum type="arabicPeriod" startAt="8"/>
            </a:pPr>
            <a:r>
              <a:rPr lang="en-US" dirty="0" smtClean="0"/>
              <a:t>Complex </a:t>
            </a:r>
            <a:r>
              <a:rPr lang="en-US" dirty="0"/>
              <a:t>relationship types</a:t>
            </a:r>
          </a:p>
          <a:p>
            <a:pPr lvl="1"/>
            <a:r>
              <a:rPr lang="en-US" dirty="0"/>
              <a:t>Create a relation to represent the relationship and include any attributes that are part of the relationship. Post a copy of the primary key attribute(s) of the entities that participate in the complex relationship into the new relation, to act as foreign keys. Any foreign keys that represent a ‘many’ relationship (for example, 1..*, 0..*) generally will also form the primary key of this new relation, possibly in combination with some of the attributes of the relationship.</a:t>
            </a:r>
          </a:p>
          <a:p>
            <a:endParaRPr lang="en-US" dirty="0"/>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80573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3363067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9"/>
            </a:pPr>
            <a:r>
              <a:rPr lang="en-US" dirty="0" smtClean="0"/>
              <a:t>Multi-valued </a:t>
            </a:r>
            <a:r>
              <a:rPr lang="en-US" dirty="0"/>
              <a:t>attributes</a:t>
            </a:r>
          </a:p>
          <a:p>
            <a:pPr lvl="1"/>
            <a:r>
              <a:rPr lang="en-US" dirty="0"/>
              <a:t>Create a new relation to represent multi-valued attribute and include primary key of entity in new relation, to act as a foreign key. Unless the multi-valued attribute is itself an alternate key of the entity, the primary key of the new relation is the combination of the multi-valued attribute and the primary key of the entity.</a:t>
            </a:r>
          </a:p>
          <a:p>
            <a:pPr lvl="1"/>
            <a:endParaRPr lang="en-US" dirty="0"/>
          </a:p>
          <a:p>
            <a:pPr lvl="1"/>
            <a:endParaRPr lang="en-US" dirty="0"/>
          </a:p>
          <a:p>
            <a:endParaRPr lang="en-US" dirty="0"/>
          </a:p>
          <a:p>
            <a:pPr lvl="1"/>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91426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1365889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of how to map entities and relationships to relations</a:t>
            </a:r>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pic>
        <p:nvPicPr>
          <p:cNvPr id="5" name="Picture 1032" descr="C16NT0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882" t="5826"/>
          <a:stretch>
            <a:fillRect/>
          </a:stretch>
        </p:blipFill>
        <p:spPr>
          <a:xfrm>
            <a:off x="3358108" y="1568495"/>
            <a:ext cx="5832648" cy="5184007"/>
          </a:xfrm>
          <a:noFill/>
        </p:spPr>
      </p:pic>
    </p:spTree>
    <p:extLst>
      <p:ext uri="{BB962C8B-B14F-4D97-AF65-F5344CB8AC3E}">
        <p14:creationId xmlns:p14="http://schemas.microsoft.com/office/powerpoint/2010/main" val="2281700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a:bodyPr>
          <a:lstStyle/>
          <a:p>
            <a:r>
              <a:rPr lang="en-US" dirty="0"/>
              <a:t>How to derive a set of  relations from a conceptual data model</a:t>
            </a:r>
            <a:r>
              <a:rPr lang="en-US" dirty="0" smtClean="0"/>
              <a:t>.</a:t>
            </a:r>
            <a:endParaRPr lang="en-US" dirty="0"/>
          </a:p>
          <a:p>
            <a:r>
              <a:rPr lang="en-US" dirty="0"/>
              <a:t>How to validate these relations using the technique of normalization</a:t>
            </a:r>
            <a:r>
              <a:rPr lang="en-US" dirty="0" smtClean="0"/>
              <a:t>.</a:t>
            </a:r>
          </a:p>
          <a:p>
            <a:r>
              <a:rPr lang="en-US" dirty="0"/>
              <a:t>How to validate a logical data model to ensure it supports the required </a:t>
            </a:r>
            <a:r>
              <a:rPr lang="en-US" dirty="0" smtClean="0"/>
              <a:t>transactions.</a:t>
            </a:r>
          </a:p>
          <a:p>
            <a:r>
              <a:rPr lang="en-US" dirty="0" smtClean="0"/>
              <a:t>How </a:t>
            </a:r>
            <a:r>
              <a:rPr lang="en-US" dirty="0"/>
              <a:t>to merge local logical data models based on one or more user views into a global logical data model that represents all user views</a:t>
            </a:r>
            <a:r>
              <a:rPr lang="en-US" dirty="0" smtClean="0"/>
              <a:t>.</a:t>
            </a:r>
            <a:endParaRPr lang="en-US" dirty="0"/>
          </a:p>
          <a:p>
            <a:r>
              <a:rPr lang="en-US" dirty="0"/>
              <a:t>How to ensure that the final logical data model is a true and accurate representation of the data requirements of the enterprise.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274268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 for the Staff user views of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pic>
        <p:nvPicPr>
          <p:cNvPr id="5" name="Picture 1035" descr="C16NF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99" b="4900"/>
          <a:stretch>
            <a:fillRect/>
          </a:stretch>
        </p:blipFill>
        <p:spPr>
          <a:xfrm>
            <a:off x="2165715" y="1600199"/>
            <a:ext cx="8231557" cy="5029201"/>
          </a:xfrm>
          <a:noFill/>
        </p:spPr>
      </p:pic>
    </p:spTree>
    <p:extLst>
      <p:ext uri="{BB962C8B-B14F-4D97-AF65-F5344CB8AC3E}">
        <p14:creationId xmlns:p14="http://schemas.microsoft.com/office/powerpoint/2010/main" val="9180010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Step </a:t>
            </a:r>
            <a:r>
              <a:rPr lang="en-US" dirty="0"/>
              <a:t>2.2  Validate relations using normalization</a:t>
            </a:r>
          </a:p>
        </p:txBody>
      </p:sp>
      <p:sp>
        <p:nvSpPr>
          <p:cNvPr id="3" name="Content Placeholder 2"/>
          <p:cNvSpPr>
            <a:spLocks noGrp="1"/>
          </p:cNvSpPr>
          <p:nvPr>
            <p:ph idx="1"/>
          </p:nvPr>
        </p:nvSpPr>
        <p:spPr/>
        <p:txBody>
          <a:bodyPr>
            <a:normAutofit/>
          </a:bodyPr>
          <a:lstStyle/>
          <a:p>
            <a:r>
              <a:rPr lang="en-US" dirty="0"/>
              <a:t>To validate the relations in the logical data model using normalization</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
        <p:nvSpPr>
          <p:cNvPr id="5" name="Title 1"/>
          <p:cNvSpPr txBox="1">
            <a:spLocks/>
          </p:cNvSpPr>
          <p:nvPr/>
        </p:nvSpPr>
        <p:spPr>
          <a:xfrm>
            <a:off x="1197868" y="2427982"/>
            <a:ext cx="9753600" cy="1325562"/>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2.3  Validate relations against user transactions</a:t>
            </a:r>
          </a:p>
        </p:txBody>
      </p:sp>
      <p:sp>
        <p:nvSpPr>
          <p:cNvPr id="6" name="Content Placeholder 2"/>
          <p:cNvSpPr txBox="1">
            <a:spLocks/>
          </p:cNvSpPr>
          <p:nvPr/>
        </p:nvSpPr>
        <p:spPr>
          <a:xfrm>
            <a:off x="1197868" y="3982144"/>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ensure that the relations in the logical data model support the required transactions</a:t>
            </a:r>
            <a:r>
              <a:rPr lang="en-US" dirty="0" smtClean="0"/>
              <a:t>.</a:t>
            </a:r>
            <a:endParaRPr lang="en-US" dirty="0"/>
          </a:p>
        </p:txBody>
      </p:sp>
    </p:spTree>
    <p:extLst>
      <p:ext uri="{BB962C8B-B14F-4D97-AF65-F5344CB8AC3E}">
        <p14:creationId xmlns:p14="http://schemas.microsoft.com/office/powerpoint/2010/main" val="628656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2.4  Check integrity constraints</a:t>
            </a:r>
          </a:p>
        </p:txBody>
      </p:sp>
      <p:sp>
        <p:nvSpPr>
          <p:cNvPr id="3" name="Content Placeholder 2"/>
          <p:cNvSpPr>
            <a:spLocks noGrp="1"/>
          </p:cNvSpPr>
          <p:nvPr>
            <p:ph idx="1"/>
          </p:nvPr>
        </p:nvSpPr>
        <p:spPr/>
        <p:txBody>
          <a:bodyPr>
            <a:normAutofit/>
          </a:bodyPr>
          <a:lstStyle/>
          <a:p>
            <a:r>
              <a:rPr lang="en-US" dirty="0"/>
              <a:t>To check integrity constraints are represented in the logical data model. This includes identifying:</a:t>
            </a:r>
          </a:p>
          <a:p>
            <a:pPr lvl="1"/>
            <a:r>
              <a:rPr lang="en-US" dirty="0"/>
              <a:t>Required data </a:t>
            </a:r>
          </a:p>
          <a:p>
            <a:pPr lvl="1"/>
            <a:r>
              <a:rPr lang="en-US" dirty="0"/>
              <a:t>Attribute domain constraints</a:t>
            </a:r>
          </a:p>
          <a:p>
            <a:pPr lvl="1"/>
            <a:r>
              <a:rPr lang="en-US" dirty="0"/>
              <a:t>Multiplicity</a:t>
            </a:r>
          </a:p>
          <a:p>
            <a:pPr lvl="1"/>
            <a:r>
              <a:rPr lang="en-US" dirty="0"/>
              <a:t>Entity integrity</a:t>
            </a:r>
          </a:p>
          <a:p>
            <a:pPr lvl="1"/>
            <a:r>
              <a:rPr lang="en-US" dirty="0"/>
              <a:t>Referential integrity</a:t>
            </a:r>
          </a:p>
          <a:p>
            <a:pPr lvl="1"/>
            <a:r>
              <a:rPr lang="en-US" dirty="0"/>
              <a:t>General constraints</a:t>
            </a:r>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272622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Referential integrity constraints for relations in Staff user views of </a:t>
            </a:r>
            <a:r>
              <a:rPr lang="en-US" dirty="0" err="1"/>
              <a:t>DreamHome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pic>
        <p:nvPicPr>
          <p:cNvPr id="5" name="Picture 1032" descr="C16NF0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578" r="17448"/>
          <a:stretch>
            <a:fillRect/>
          </a:stretch>
        </p:blipFill>
        <p:spPr>
          <a:xfrm>
            <a:off x="3044918" y="1600199"/>
            <a:ext cx="6577885" cy="5177547"/>
          </a:xfrm>
          <a:noFill/>
        </p:spPr>
      </p:pic>
    </p:spTree>
    <p:extLst>
      <p:ext uri="{BB962C8B-B14F-4D97-AF65-F5344CB8AC3E}">
        <p14:creationId xmlns:p14="http://schemas.microsoft.com/office/powerpoint/2010/main" val="3589285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2.5  Review logical data model with user</a:t>
            </a:r>
          </a:p>
        </p:txBody>
      </p:sp>
      <p:sp>
        <p:nvSpPr>
          <p:cNvPr id="3" name="Content Placeholder 2"/>
          <p:cNvSpPr>
            <a:spLocks noGrp="1"/>
          </p:cNvSpPr>
          <p:nvPr>
            <p:ph idx="1"/>
          </p:nvPr>
        </p:nvSpPr>
        <p:spPr/>
        <p:txBody>
          <a:bodyPr>
            <a:normAutofit/>
          </a:bodyPr>
          <a:lstStyle/>
          <a:p>
            <a:r>
              <a:rPr lang="en-US" dirty="0"/>
              <a:t>To review the logical data model with the users to ensure that they consider the model to be a true representation of the data requirements of the enterprise</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sp>
        <p:nvSpPr>
          <p:cNvPr id="5" name="Title 1"/>
          <p:cNvSpPr txBox="1">
            <a:spLocks/>
          </p:cNvSpPr>
          <p:nvPr/>
        </p:nvSpPr>
        <p:spPr>
          <a:xfrm>
            <a:off x="1197868" y="2932038"/>
            <a:ext cx="9753600" cy="1325562"/>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2.6 Merge logical data models into global  Model (optional step)</a:t>
            </a:r>
          </a:p>
        </p:txBody>
      </p:sp>
      <p:sp>
        <p:nvSpPr>
          <p:cNvPr id="6" name="Content Placeholder 2"/>
          <p:cNvSpPr txBox="1">
            <a:spLocks/>
          </p:cNvSpPr>
          <p:nvPr/>
        </p:nvSpPr>
        <p:spPr>
          <a:xfrm>
            <a:off x="1197868" y="4486200"/>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merge logical data models into a single global logical data model that represents all user views of a database. </a:t>
            </a:r>
          </a:p>
        </p:txBody>
      </p:sp>
    </p:spTree>
    <p:extLst>
      <p:ext uri="{BB962C8B-B14F-4D97-AF65-F5344CB8AC3E}">
        <p14:creationId xmlns:p14="http://schemas.microsoft.com/office/powerpoint/2010/main" val="3411145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2.6.1 Merge local logical data models into global model</a:t>
            </a:r>
          </a:p>
        </p:txBody>
      </p:sp>
      <p:sp>
        <p:nvSpPr>
          <p:cNvPr id="3" name="Content Placeholder 2"/>
          <p:cNvSpPr>
            <a:spLocks noGrp="1"/>
          </p:cNvSpPr>
          <p:nvPr>
            <p:ph idx="1"/>
          </p:nvPr>
        </p:nvSpPr>
        <p:spPr/>
        <p:txBody>
          <a:bodyPr>
            <a:normAutofit/>
          </a:bodyPr>
          <a:lstStyle/>
          <a:p>
            <a:r>
              <a:rPr lang="en-US" dirty="0"/>
              <a:t>To merge local logical data model into a single global logical data model</a:t>
            </a:r>
            <a:r>
              <a:rPr lang="en-US" dirty="0" smtClean="0"/>
              <a:t>.</a:t>
            </a:r>
            <a:endParaRPr lang="en-US" dirty="0"/>
          </a:p>
          <a:p>
            <a:r>
              <a:rPr lang="en-US" dirty="0"/>
              <a:t>This activities in this step include: </a:t>
            </a:r>
          </a:p>
          <a:p>
            <a:pPr lvl="1"/>
            <a:r>
              <a:rPr lang="en-US" dirty="0"/>
              <a:t>Step 2.6.1 Merge local logical data models into global model</a:t>
            </a:r>
          </a:p>
          <a:p>
            <a:pPr lvl="1"/>
            <a:r>
              <a:rPr lang="en-US" dirty="0"/>
              <a:t>Step 2.6.2 Validate global logical data model</a:t>
            </a:r>
          </a:p>
          <a:p>
            <a:pPr lvl="1"/>
            <a:r>
              <a:rPr lang="en-US" dirty="0"/>
              <a:t>Step 2.6.3 Review global logical data model with users.</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1626206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2.6.1 Merge logical data models into a global model</a:t>
            </a:r>
          </a:p>
        </p:txBody>
      </p:sp>
      <p:sp>
        <p:nvSpPr>
          <p:cNvPr id="3" name="Content Placeholder 2"/>
          <p:cNvSpPr>
            <a:spLocks noGrp="1"/>
          </p:cNvSpPr>
          <p:nvPr>
            <p:ph idx="1"/>
          </p:nvPr>
        </p:nvSpPr>
        <p:spPr/>
        <p:txBody>
          <a:bodyPr>
            <a:normAutofit fontScale="92500" lnSpcReduction="20000"/>
          </a:bodyPr>
          <a:lstStyle/>
          <a:p>
            <a:r>
              <a:rPr lang="en-US" dirty="0"/>
              <a:t>Tasks typically includes:</a:t>
            </a:r>
          </a:p>
          <a:p>
            <a:pPr marL="731520" lvl="1" indent="-457200">
              <a:buFont typeface="+mj-lt"/>
              <a:buAutoNum type="arabicPeriod"/>
            </a:pPr>
            <a:r>
              <a:rPr lang="en-US" dirty="0" smtClean="0"/>
              <a:t>Review </a:t>
            </a:r>
            <a:r>
              <a:rPr lang="en-US" dirty="0"/>
              <a:t>the names and contents of entities/relations and their candidate keys. </a:t>
            </a:r>
          </a:p>
          <a:p>
            <a:pPr marL="731520" lvl="1" indent="-457200">
              <a:buFont typeface="+mj-lt"/>
              <a:buAutoNum type="arabicPeriod"/>
            </a:pPr>
            <a:r>
              <a:rPr lang="en-US" dirty="0" smtClean="0"/>
              <a:t>Review </a:t>
            </a:r>
            <a:r>
              <a:rPr lang="en-US" dirty="0"/>
              <a:t>the names and contents of relationships/foreign keys. </a:t>
            </a:r>
          </a:p>
          <a:p>
            <a:pPr marL="731520" lvl="1" indent="-457200">
              <a:buFont typeface="+mj-lt"/>
              <a:buAutoNum type="arabicPeriod"/>
            </a:pPr>
            <a:r>
              <a:rPr lang="en-US" dirty="0" smtClean="0"/>
              <a:t>Merge </a:t>
            </a:r>
            <a:r>
              <a:rPr lang="en-US" dirty="0"/>
              <a:t>entities/relations from the local data models </a:t>
            </a:r>
          </a:p>
          <a:p>
            <a:pPr marL="731520" lvl="1" indent="-457200">
              <a:buFont typeface="+mj-lt"/>
              <a:buAutoNum type="arabicPeriod"/>
            </a:pPr>
            <a:r>
              <a:rPr lang="en-US" dirty="0" smtClean="0"/>
              <a:t>Include </a:t>
            </a:r>
            <a:r>
              <a:rPr lang="en-US" dirty="0"/>
              <a:t>(without merging) entities/relations unique to each local data model </a:t>
            </a:r>
          </a:p>
          <a:p>
            <a:pPr marL="731520" lvl="1" indent="-457200">
              <a:buFont typeface="+mj-lt"/>
              <a:buAutoNum type="arabicPeriod"/>
            </a:pPr>
            <a:r>
              <a:rPr lang="en-US" dirty="0" smtClean="0"/>
              <a:t>Merge </a:t>
            </a:r>
            <a:r>
              <a:rPr lang="en-US" dirty="0"/>
              <a:t>relationships/foreign keys from the local data models. </a:t>
            </a:r>
          </a:p>
          <a:p>
            <a:pPr marL="731520" lvl="1" indent="-457200">
              <a:buFont typeface="+mj-lt"/>
              <a:buAutoNum type="arabicPeriod"/>
            </a:pPr>
            <a:r>
              <a:rPr lang="en-US" dirty="0" smtClean="0"/>
              <a:t>Include </a:t>
            </a:r>
            <a:r>
              <a:rPr lang="en-US" dirty="0"/>
              <a:t>(without merging) relationships/foreign keys unique to each local data model. </a:t>
            </a:r>
          </a:p>
          <a:p>
            <a:pPr marL="731520" lvl="1" indent="-457200">
              <a:buFont typeface="+mj-lt"/>
              <a:buAutoNum type="arabicPeriod"/>
            </a:pPr>
            <a:r>
              <a:rPr lang="en-US" dirty="0" smtClean="0"/>
              <a:t>Check </a:t>
            </a:r>
            <a:r>
              <a:rPr lang="en-US" dirty="0"/>
              <a:t>for missing entities/relations and relationships/foreign keys. </a:t>
            </a:r>
          </a:p>
          <a:p>
            <a:pPr marL="731520" lvl="1" indent="-457200">
              <a:buFont typeface="+mj-lt"/>
              <a:buAutoNum type="arabicPeriod"/>
            </a:pPr>
            <a:r>
              <a:rPr lang="en-US" dirty="0" smtClean="0"/>
              <a:t>Check </a:t>
            </a:r>
            <a:r>
              <a:rPr lang="en-US" dirty="0"/>
              <a:t>foreign keys.</a:t>
            </a:r>
          </a:p>
          <a:p>
            <a:pPr marL="731520" lvl="1" indent="-457200">
              <a:buFont typeface="+mj-lt"/>
              <a:buAutoNum type="arabicPeriod"/>
            </a:pPr>
            <a:r>
              <a:rPr lang="en-US" dirty="0" smtClean="0"/>
              <a:t>Check </a:t>
            </a:r>
            <a:r>
              <a:rPr lang="en-US" dirty="0"/>
              <a:t>Integrity Constraints.</a:t>
            </a:r>
          </a:p>
          <a:p>
            <a:pPr marL="731520" lvl="1" indent="-457200">
              <a:buFont typeface="+mj-lt"/>
              <a:buAutoNum type="arabicPeriod"/>
            </a:pPr>
            <a:r>
              <a:rPr lang="en-US" dirty="0" smtClean="0"/>
              <a:t>Draw </a:t>
            </a:r>
            <a:r>
              <a:rPr lang="en-US" dirty="0"/>
              <a:t>the global ER/relation diagram </a:t>
            </a:r>
          </a:p>
          <a:p>
            <a:pPr marL="731520" lvl="1" indent="-457200">
              <a:buFont typeface="+mj-lt"/>
              <a:buAutoNum type="arabicPeriod"/>
            </a:pPr>
            <a:r>
              <a:rPr lang="en-US" dirty="0" smtClean="0"/>
              <a:t>Update </a:t>
            </a:r>
            <a:r>
              <a:rPr lang="en-US" dirty="0"/>
              <a:t>the documentation.</a:t>
            </a:r>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1938395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Step 2.6.2  Validate global logical data model </a:t>
            </a:r>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
        <p:nvSpPr>
          <p:cNvPr id="3" name="Content Placeholder 2"/>
          <p:cNvSpPr>
            <a:spLocks noGrp="1"/>
          </p:cNvSpPr>
          <p:nvPr>
            <p:ph idx="1"/>
          </p:nvPr>
        </p:nvSpPr>
        <p:spPr/>
        <p:txBody>
          <a:bodyPr/>
          <a:lstStyle/>
          <a:p>
            <a:r>
              <a:rPr lang="en-US" dirty="0"/>
              <a:t>To validate the relations created from the global logical data model using the technique of normalization and to ensure they support the required transactions, if necessary</a:t>
            </a:r>
            <a:r>
              <a:rPr lang="en-US" dirty="0" smtClean="0"/>
              <a:t>.</a:t>
            </a:r>
            <a:endParaRPr lang="en-US" dirty="0"/>
          </a:p>
        </p:txBody>
      </p:sp>
      <p:sp>
        <p:nvSpPr>
          <p:cNvPr id="6" name="Title 1"/>
          <p:cNvSpPr txBox="1">
            <a:spLocks/>
          </p:cNvSpPr>
          <p:nvPr/>
        </p:nvSpPr>
        <p:spPr>
          <a:xfrm>
            <a:off x="1197868" y="2860030"/>
            <a:ext cx="9753600" cy="13255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a:lstStyle>
          <a:p>
            <a:r>
              <a:rPr lang="en-US" dirty="0"/>
              <a:t>Step 2.6.3  Review global logical data model with users</a:t>
            </a:r>
          </a:p>
        </p:txBody>
      </p:sp>
      <p:sp>
        <p:nvSpPr>
          <p:cNvPr id="7" name="Content Placeholder 2"/>
          <p:cNvSpPr txBox="1">
            <a:spLocks/>
          </p:cNvSpPr>
          <p:nvPr/>
        </p:nvSpPr>
        <p:spPr>
          <a:xfrm>
            <a:off x="1197868" y="4414192"/>
            <a:ext cx="9753600" cy="4343400"/>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a:lstStyle>
          <a:p>
            <a:r>
              <a:rPr lang="en-US" dirty="0"/>
              <a:t>To review the global logical data model with the users to ensure that they consider the model to be a true representation of the data requirements of an enterprise.</a:t>
            </a:r>
          </a:p>
        </p:txBody>
      </p:sp>
    </p:spTree>
    <p:extLst>
      <p:ext uri="{BB962C8B-B14F-4D97-AF65-F5344CB8AC3E}">
        <p14:creationId xmlns:p14="http://schemas.microsoft.com/office/powerpoint/2010/main" val="15843100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 for the Branch user views of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pic>
        <p:nvPicPr>
          <p:cNvPr id="7" name="Picture 8" descr="C16NF0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240" b="3163"/>
          <a:stretch>
            <a:fillRect/>
          </a:stretch>
        </p:blipFill>
        <p:spPr>
          <a:xfrm>
            <a:off x="3142084" y="1478417"/>
            <a:ext cx="6264696" cy="5351733"/>
          </a:xfrm>
          <a:noFill/>
        </p:spPr>
      </p:pic>
    </p:spTree>
    <p:extLst>
      <p:ext uri="{BB962C8B-B14F-4D97-AF65-F5344CB8AC3E}">
        <p14:creationId xmlns:p14="http://schemas.microsoft.com/office/powerpoint/2010/main" val="2129968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 that represent the global logical data model for </a:t>
            </a:r>
            <a:r>
              <a:rPr lang="en-US" dirty="0" err="1" smtClean="0"/>
              <a:t>DreamHome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pic>
        <p:nvPicPr>
          <p:cNvPr id="6" name="Picture 8" descr="C16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815" b="3163"/>
          <a:stretch>
            <a:fillRect/>
          </a:stretch>
        </p:blipFill>
        <p:spPr>
          <a:xfrm>
            <a:off x="3646140" y="1515719"/>
            <a:ext cx="5184575" cy="5261887"/>
          </a:xfrm>
          <a:noFill/>
        </p:spPr>
      </p:pic>
    </p:spTree>
    <p:extLst>
      <p:ext uri="{BB962C8B-B14F-4D97-AF65-F5344CB8AC3E}">
        <p14:creationId xmlns:p14="http://schemas.microsoft.com/office/powerpoint/2010/main" val="1850470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 Build and Validate Logical Data Model</a:t>
            </a:r>
          </a:p>
        </p:txBody>
      </p:sp>
      <p:sp>
        <p:nvSpPr>
          <p:cNvPr id="3" name="Content Placeholder 2"/>
          <p:cNvSpPr>
            <a:spLocks noGrp="1"/>
          </p:cNvSpPr>
          <p:nvPr>
            <p:ph idx="1"/>
          </p:nvPr>
        </p:nvSpPr>
        <p:spPr/>
        <p:txBody>
          <a:bodyPr>
            <a:normAutofit/>
          </a:bodyPr>
          <a:lstStyle/>
          <a:p>
            <a:r>
              <a:rPr lang="en-US" dirty="0"/>
              <a:t>To translate the conceptual data model into a logical data model and then to validate this model to check that it is structurally correct using normalization and supports the required transactions</a:t>
            </a:r>
            <a:r>
              <a:rPr lang="en-US" dirty="0" smtClean="0"/>
              <a:t>.</a:t>
            </a:r>
          </a:p>
          <a:p>
            <a:r>
              <a:rPr lang="en-US" dirty="0"/>
              <a:t>Step 2.1  Derive relations for logical data model </a:t>
            </a:r>
          </a:p>
          <a:p>
            <a:pPr lvl="1"/>
            <a:r>
              <a:rPr lang="en-US" dirty="0"/>
              <a:t>To create relations for the logical data model to represent the entities, relationships, and attributes that have been identified</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3924947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Global relation diagram for </a:t>
            </a:r>
            <a:r>
              <a:rPr lang="en-US" dirty="0" err="1"/>
              <a:t>DreamHome</a:t>
            </a:r>
            <a:r>
              <a:rPr lang="en-US" dirty="0"/>
              <a:t> </a:t>
            </a:r>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7" name="Picture 8" descr="C16NF09"/>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l="1102" b="3163"/>
          <a:stretch>
            <a:fillRect/>
          </a:stretch>
        </p:blipFill>
        <p:spPr>
          <a:xfrm>
            <a:off x="5014292" y="1034765"/>
            <a:ext cx="4536504" cy="5761213"/>
          </a:xfrm>
          <a:noFill/>
        </p:spPr>
      </p:pic>
    </p:spTree>
    <p:extLst>
      <p:ext uri="{BB962C8B-B14F-4D97-AF65-F5344CB8AC3E}">
        <p14:creationId xmlns:p14="http://schemas.microsoft.com/office/powerpoint/2010/main" val="4280420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352092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fontScale="92500" lnSpcReduction="20000"/>
          </a:bodyPr>
          <a:lstStyle/>
          <a:p>
            <a:pPr marL="502920" indent="-457200">
              <a:buFont typeface="+mj-lt"/>
              <a:buAutoNum type="arabicPeriod"/>
            </a:pPr>
            <a:r>
              <a:rPr lang="en-US" dirty="0" smtClean="0"/>
              <a:t>Strong </a:t>
            </a:r>
            <a:r>
              <a:rPr lang="en-US" dirty="0"/>
              <a:t>entity types</a:t>
            </a:r>
          </a:p>
          <a:p>
            <a:pPr lvl="1"/>
            <a:r>
              <a:rPr lang="en-US" dirty="0"/>
              <a:t>For each strong entity in the data model, create a relation that includes all the simple attributes of that entity. For composite attributes, include only the constituent simple attributes.</a:t>
            </a:r>
          </a:p>
          <a:p>
            <a:pPr marL="502920" indent="-457200">
              <a:buFont typeface="+mj-lt"/>
              <a:buAutoNum type="arabicPeriod"/>
            </a:pPr>
            <a:r>
              <a:rPr lang="en-US" dirty="0"/>
              <a:t>Weak entity types</a:t>
            </a:r>
          </a:p>
          <a:p>
            <a:pPr lvl="1"/>
            <a:r>
              <a:rPr lang="en-US" dirty="0"/>
              <a:t>For each weak entity in the data model, create a relation that includes all the simple attributes of that entity. The primary key of a weak entity is partially or fully derived from each owner entity and so the identification of the primary key of a weak entity cannot be made until after all the relationships with the owner entities have been mapped</a:t>
            </a:r>
            <a:r>
              <a:rPr lang="en-US" dirty="0" smtClean="0"/>
              <a:t>.</a:t>
            </a:r>
          </a:p>
          <a:p>
            <a:pPr marL="502920" indent="-457200">
              <a:buFont typeface="+mj-lt"/>
              <a:buAutoNum type="arabicPeriod"/>
            </a:pPr>
            <a:r>
              <a:rPr lang="en-US" dirty="0" smtClean="0"/>
              <a:t>One-to-many </a:t>
            </a:r>
            <a:r>
              <a:rPr lang="en-US" dirty="0"/>
              <a:t>(1:*) binary relationship types</a:t>
            </a:r>
          </a:p>
          <a:p>
            <a:pPr lvl="1"/>
            <a:r>
              <a:rPr lang="en-US" dirty="0"/>
              <a:t>For each 1:* binary relationship, the entity on the ‘one side’ of the relationship is designated as the parent entity and the entity on the ‘many side’ is designated as the child entity. To represent this relationship, post a copy of the primary key attribute(s) of parent entity into the relation representing the child entity, to act as a foreign key.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spTree>
    <p:extLst>
      <p:ext uri="{BB962C8B-B14F-4D97-AF65-F5344CB8AC3E}">
        <p14:creationId xmlns:p14="http://schemas.microsoft.com/office/powerpoint/2010/main" val="3037326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1359740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a:bodyPr>
          <a:lstStyle/>
          <a:p>
            <a:pPr marL="502920" indent="-457200">
              <a:buFont typeface="+mj-lt"/>
              <a:buAutoNum type="arabicPeriod" startAt="4"/>
            </a:pPr>
            <a:r>
              <a:rPr lang="en-US" dirty="0" smtClean="0"/>
              <a:t>One-to-one </a:t>
            </a:r>
            <a:r>
              <a:rPr lang="en-US" dirty="0"/>
              <a:t>(1:1) binary relationship types</a:t>
            </a:r>
          </a:p>
          <a:p>
            <a:pPr lvl="1"/>
            <a:r>
              <a:rPr lang="en-US" dirty="0"/>
              <a:t>Creating relations to represent a 1:1 relationship is more complex as the cardinality cannot be used to identify the parent and child entities in a relationship. Instead, the participation constraints are used to decide whether it is best to represent the relationship by combining the entities involved into one relation or by creating two relations and posting a copy of the primary key from one relation to the other. </a:t>
            </a:r>
          </a:p>
          <a:p>
            <a:pPr lvl="1"/>
            <a:r>
              <a:rPr lang="en-US" dirty="0"/>
              <a:t>Consider the following</a:t>
            </a:r>
          </a:p>
          <a:p>
            <a:pPr lvl="2"/>
            <a:r>
              <a:rPr lang="en-US" dirty="0" smtClean="0"/>
              <a:t>mandatory </a:t>
            </a:r>
            <a:r>
              <a:rPr lang="en-US" dirty="0"/>
              <a:t>participation on both sides of 1:1 relationship;</a:t>
            </a:r>
          </a:p>
          <a:p>
            <a:pPr lvl="2"/>
            <a:r>
              <a:rPr lang="en-US" dirty="0" smtClean="0"/>
              <a:t>mandatory </a:t>
            </a:r>
            <a:r>
              <a:rPr lang="en-US" dirty="0"/>
              <a:t>participation on one side of 1:1 relationship;</a:t>
            </a:r>
          </a:p>
          <a:p>
            <a:pPr lvl="2"/>
            <a:r>
              <a:rPr lang="en-US" dirty="0" smtClean="0"/>
              <a:t>optional </a:t>
            </a:r>
            <a:r>
              <a:rPr lang="en-US" dirty="0"/>
              <a:t>participation on both sides of 1:1 relationship.</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spTree>
    <p:extLst>
      <p:ext uri="{BB962C8B-B14F-4D97-AF65-F5344CB8AC3E}">
        <p14:creationId xmlns:p14="http://schemas.microsoft.com/office/powerpoint/2010/main" val="1510673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2.1  Derive relations for logical data model</a:t>
            </a:r>
          </a:p>
        </p:txBody>
      </p:sp>
      <p:sp>
        <p:nvSpPr>
          <p:cNvPr id="3" name="Content Placeholder 2"/>
          <p:cNvSpPr>
            <a:spLocks noGrp="1"/>
          </p:cNvSpPr>
          <p:nvPr>
            <p:ph idx="1"/>
          </p:nvPr>
        </p:nvSpPr>
        <p:spPr/>
        <p:txBody>
          <a:bodyPr>
            <a:normAutofit fontScale="92500" lnSpcReduction="20000"/>
          </a:bodyPr>
          <a:lstStyle/>
          <a:p>
            <a:r>
              <a:rPr lang="en-US" dirty="0" smtClean="0"/>
              <a:t>Mandatory </a:t>
            </a:r>
            <a:r>
              <a:rPr lang="en-US" dirty="0"/>
              <a:t>participation on both sides of 1:1 relationship </a:t>
            </a:r>
          </a:p>
          <a:p>
            <a:pPr lvl="1"/>
            <a:r>
              <a:rPr lang="en-US" dirty="0"/>
              <a:t>Combine entities involved into one relation and choose one of the primary keys of original entities to be primary key of the new relation, while the other (if one exists) is used as an alternate key. </a:t>
            </a:r>
          </a:p>
          <a:p>
            <a:r>
              <a:rPr lang="en-US" dirty="0" smtClean="0"/>
              <a:t>Mandatory </a:t>
            </a:r>
            <a:r>
              <a:rPr lang="en-US" dirty="0"/>
              <a:t>participation on one side of a 1:1 relationship</a:t>
            </a:r>
          </a:p>
          <a:p>
            <a:pPr lvl="1"/>
            <a:r>
              <a:rPr lang="en-US" dirty="0"/>
              <a:t>Identify parent and child entities using participation constraints. Entity with optional participation in relationship is designated as parent entity, and entity with mandatory participation is designated as child entity. A copy of primary key of the parent entity is placed in the relation representing the child entity. If the relationship has one or more attributes, these attributes should follow the posting of the primary key to the child relation</a:t>
            </a:r>
            <a:r>
              <a:rPr lang="en-US" dirty="0" smtClean="0"/>
              <a:t>.</a:t>
            </a:r>
          </a:p>
          <a:p>
            <a:r>
              <a:rPr lang="en-US" dirty="0" smtClean="0"/>
              <a:t>Optional </a:t>
            </a:r>
            <a:r>
              <a:rPr lang="en-US" dirty="0"/>
              <a:t>participation on both sides of a 1:1 relationship</a:t>
            </a:r>
          </a:p>
          <a:p>
            <a:pPr lvl="1"/>
            <a:r>
              <a:rPr lang="en-US" dirty="0"/>
              <a:t>In this case, the designation of the parent and child entities is arbitrary unless we can find out more about the relationship that can help a decision to be made one way or the other.</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755132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Conceptual data model for Staff view showing all attributes</a:t>
            </a:r>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pic>
        <p:nvPicPr>
          <p:cNvPr id="9" name="Content Placeholder 8" descr="C16NF01"/>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66" b="3743"/>
          <a:stretch>
            <a:fillRect/>
          </a:stretch>
        </p:blipFill>
        <p:spPr>
          <a:xfrm>
            <a:off x="3646140" y="1506689"/>
            <a:ext cx="5184575" cy="5281009"/>
          </a:xfrm>
          <a:noFill/>
        </p:spPr>
      </p:pic>
    </p:spTree>
    <p:extLst>
      <p:ext uri="{BB962C8B-B14F-4D97-AF65-F5344CB8AC3E}">
        <p14:creationId xmlns:p14="http://schemas.microsoft.com/office/powerpoint/2010/main" val="27615481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908F0FFE9AE4B4A92A9A0DDC3BB8057" ma:contentTypeVersion="2" ma:contentTypeDescription="Create a new document." ma:contentTypeScope="" ma:versionID="3a30e29ccd112bb53202c20662ece566">
  <xsd:schema xmlns:xsd="http://www.w3.org/2001/XMLSchema" xmlns:xs="http://www.w3.org/2001/XMLSchema" xmlns:p="http://schemas.microsoft.com/office/2006/metadata/properties" xmlns:ns2="426ecf08-e426-43fe-9f5c-4b4c24de70dd" targetNamespace="http://schemas.microsoft.com/office/2006/metadata/properties" ma:root="true" ma:fieldsID="c791804b585eea21741add535ae16155" ns2:_="">
    <xsd:import namespace="426ecf08-e426-43fe-9f5c-4b4c24de70dd"/>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26ecf08-e426-43fe-9f5c-4b4c24de70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93EDD27-6B7A-46CD-B772-1199241083C8}"/>
</file>

<file path=customXml/itemProps2.xml><?xml version="1.0" encoding="utf-8"?>
<ds:datastoreItem xmlns:ds="http://schemas.openxmlformats.org/officeDocument/2006/customXml" ds:itemID="{9C1FA97B-F7FD-4AA7-9208-34BCEBB66245}"/>
</file>

<file path=customXml/itemProps3.xml><?xml version="1.0" encoding="utf-8"?>
<ds:datastoreItem xmlns:ds="http://schemas.openxmlformats.org/officeDocument/2006/customXml" ds:itemID="{75FF2CDF-B8F2-4464-A751-9B2603FB1C73}"/>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1687</Words>
  <Application>Microsoft Office PowerPoint</Application>
  <PresentationFormat>Custom</PresentationFormat>
  <Paragraphs>141</Paragraphs>
  <Slides>30</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Century Gothic</vt:lpstr>
      <vt:lpstr>Continental World 16x9</vt:lpstr>
      <vt:lpstr>CSE 204 - INTRO TO Database Systems Logical Database Design</vt:lpstr>
      <vt:lpstr>Outline</vt:lpstr>
      <vt:lpstr>Step 2 Build and Validate Logical Data Model</vt:lpstr>
      <vt:lpstr>Conceptual data model for Staff view showing all attributes</vt:lpstr>
      <vt:lpstr>Step 2.1  Derive relations for logical data model</vt:lpstr>
      <vt:lpstr>Conceptual data model for Staff view showing all attributes</vt:lpstr>
      <vt:lpstr>Step 2.1  Derive relations for logical data model</vt:lpstr>
      <vt:lpstr>Step 2.1  Derive relations for logical data model</vt:lpstr>
      <vt:lpstr>Conceptual data model for Staff view showing all attributes</vt:lpstr>
      <vt:lpstr>Step 2.1  Derive relations for logical data model</vt:lpstr>
      <vt:lpstr>Conceptual data model for Staff view showing all attributes</vt:lpstr>
      <vt:lpstr>Step 2.1  Derive relations for logical data model</vt:lpstr>
      <vt:lpstr>Guidelines for representation of  superclass / subclass relationship</vt:lpstr>
      <vt:lpstr>Representation of  superclass / subclass relationship based on participation and disjointness</vt:lpstr>
      <vt:lpstr>Step 2.1  Derive relations for logical data model</vt:lpstr>
      <vt:lpstr>Conceptual data model for Staff view showing all attributes</vt:lpstr>
      <vt:lpstr>Step 2.1  Derive relations for logical data model</vt:lpstr>
      <vt:lpstr>Conceptual data model for Staff view showing all attributes</vt:lpstr>
      <vt:lpstr>Summary of how to map entities and relationships to relations</vt:lpstr>
      <vt:lpstr>Relations for the Staff user views of DreamHome </vt:lpstr>
      <vt:lpstr>Step 2.2  Validate relations using normalization</vt:lpstr>
      <vt:lpstr>Step 2.4  Check integrity constraints</vt:lpstr>
      <vt:lpstr>Referential integrity constraints for relations in Staff user views of DreamHome</vt:lpstr>
      <vt:lpstr>Step 2.5  Review logical data model with user</vt:lpstr>
      <vt:lpstr>Step 2.6.1 Merge local logical data models into global model</vt:lpstr>
      <vt:lpstr>Step 2.6.1 Merge logical data models into a global model</vt:lpstr>
      <vt:lpstr>Step 2.6.2  Validate global logical data model </vt:lpstr>
      <vt:lpstr>Relations for the Branch user views of DreamHome </vt:lpstr>
      <vt:lpstr>Relations that represent the global logical data model for DreamHome</vt:lpstr>
      <vt:lpstr>Global relation diagram for DreamHome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2019-03-21T09:32:01Z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0x010100F908F0FFE9AE4B4A92A9A0DDC3BB8057</vt:lpwstr>
  </property>
</Properties>
</file>