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88" d="100"/>
          <a:sy n="88" d="100"/>
        </p:scale>
        <p:origin x="283" y="5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17-Feb-20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17-Feb-20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Relational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three sets 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 with Cartesian Product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/>
              <a:t>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; </a:t>
            </a:r>
          </a:p>
          <a:p>
            <a:pPr marL="45720" indent="0">
              <a:buNone/>
            </a:pPr>
            <a:r>
              <a:rPr lang="en-US" dirty="0" smtClean="0"/>
              <a:t>e.g.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{1, 3}	 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{2, 4}	 D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= {5, 6}</a:t>
            </a:r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 smtClean="0"/>
              <a:t> </a:t>
            </a:r>
            <a:r>
              <a:rPr lang="en-US" dirty="0"/>
              <a:t>= {(1,2,5), (1,2,6), (1,4,5), (1,4,6), 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		(</a:t>
            </a:r>
            <a:r>
              <a:rPr lang="en-US" dirty="0"/>
              <a:t>3,2,5), (3,2,6), (3,4,5), (3,4,6)} </a:t>
            </a:r>
          </a:p>
          <a:p>
            <a:r>
              <a:rPr lang="en-US" dirty="0"/>
              <a:t>Any subset of these ordered triples is a relation.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7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Cartesian product of </a:t>
            </a:r>
            <a:r>
              <a:rPr lang="en-US" i="1" dirty="0"/>
              <a:t>n</a:t>
            </a:r>
            <a:r>
              <a:rPr lang="en-US" dirty="0"/>
              <a:t> sets </a:t>
            </a:r>
            <a:r>
              <a:rPr lang="en-US" dirty="0" smtClean="0"/>
              <a:t>(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. . .,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) is: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X </a:t>
            </a:r>
            <a:r>
              <a:rPr lang="en-US" dirty="0"/>
              <a:t>. . . X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 smtClean="0"/>
              <a:t> </a:t>
            </a:r>
            <a:r>
              <a:rPr lang="en-US" dirty="0"/>
              <a:t>= {(d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</a:t>
            </a:r>
            <a:r>
              <a:rPr lang="en-US" dirty="0"/>
              <a:t>, . . . ,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/>
              <a:t>) | d</a:t>
            </a:r>
            <a:r>
              <a:rPr lang="en-US" baseline="-25000" dirty="0"/>
              <a:t>1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. . . 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n</a:t>
            </a:r>
            <a:r>
              <a:rPr lang="en-US" dirty="0"/>
              <a:t> 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baseline="-25000" dirty="0" err="1"/>
              <a:t>n</a:t>
            </a:r>
            <a:r>
              <a:rPr lang="en-US" dirty="0" smtClean="0"/>
              <a:t>} 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usually </a:t>
            </a:r>
            <a:r>
              <a:rPr lang="en-US" dirty="0"/>
              <a:t>written as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 </a:t>
            </a:r>
            <a:r>
              <a:rPr lang="en-US" dirty="0"/>
              <a:t>n</a:t>
            </a:r>
          </a:p>
          <a:p>
            <a:pPr marL="45720" indent="0">
              <a:buNone/>
            </a:pPr>
            <a:r>
              <a:rPr lang="en-US" sz="4800" dirty="0" smtClean="0"/>
              <a:t>	</a:t>
            </a:r>
            <a:r>
              <a:rPr lang="en-US" sz="4800" dirty="0" err="1" smtClean="0"/>
              <a:t>X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</a:t>
            </a:r>
            <a:endParaRPr lang="en-US" baseline="-25000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1</a:t>
            </a:r>
          </a:p>
          <a:p>
            <a:r>
              <a:rPr lang="en-US" dirty="0"/>
              <a:t>Any set of n-tuples from this Cartesian product is a relation on the n sets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schema</a:t>
            </a:r>
          </a:p>
          <a:p>
            <a:pPr lvl="1"/>
            <a:r>
              <a:rPr lang="en-US" dirty="0"/>
              <a:t>Named relation defined by a set of attribute and domain name pairs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Relational database schema</a:t>
            </a:r>
          </a:p>
          <a:p>
            <a:pPr lvl="1"/>
            <a:r>
              <a:rPr lang="en-US" dirty="0"/>
              <a:t>Set of relation schemas, each with a distinct name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name is distinct from all other relation names in relational schema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cell of relation contains exactly one atomic (single)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Each attribute has a distinct name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Values of an attribute are all from the same domain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tuple is distinct; there are no duplicate tuples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Order of attributes has no significance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Order of tuples has no significance, theoretically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Superkey</a:t>
            </a:r>
            <a:endParaRPr lang="en-US" dirty="0"/>
          </a:p>
          <a:p>
            <a:pPr lvl="1"/>
            <a:r>
              <a:rPr lang="en-US" dirty="0"/>
              <a:t>An attribute, or set of attributes, that uniquely identifies a tuple within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Candidate Key</a:t>
            </a:r>
          </a:p>
          <a:p>
            <a:pPr lvl="1"/>
            <a:r>
              <a:rPr lang="en-US" dirty="0" err="1"/>
              <a:t>Superkey</a:t>
            </a:r>
            <a:r>
              <a:rPr lang="en-US" dirty="0"/>
              <a:t> (K) such that no proper subset is a </a:t>
            </a:r>
            <a:r>
              <a:rPr lang="en-US" dirty="0" err="1"/>
              <a:t>superkey</a:t>
            </a:r>
            <a:r>
              <a:rPr lang="en-US" dirty="0"/>
              <a:t> within the relation. </a:t>
            </a:r>
          </a:p>
          <a:p>
            <a:pPr lvl="1"/>
            <a:r>
              <a:rPr lang="en-US" dirty="0"/>
              <a:t>In each tuple of R, values of K uniquely identify that tuple (uniqueness).</a:t>
            </a:r>
          </a:p>
          <a:p>
            <a:pPr lvl="1"/>
            <a:r>
              <a:rPr lang="en-US" dirty="0"/>
              <a:t>No proper subset of K has the uniqueness property (irreducibility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</a:t>
            </a:r>
          </a:p>
          <a:p>
            <a:pPr lvl="1"/>
            <a:r>
              <a:rPr lang="en-US" dirty="0"/>
              <a:t>Candidate key selected to identify tuples uniquely within 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Alternate Keys</a:t>
            </a:r>
          </a:p>
          <a:p>
            <a:pPr lvl="1"/>
            <a:r>
              <a:rPr lang="en-US" dirty="0"/>
              <a:t>Candidate keys that are not selected to be primary key. </a:t>
            </a:r>
          </a:p>
          <a:p>
            <a:r>
              <a:rPr lang="en-US" dirty="0"/>
              <a:t>Foreign Key</a:t>
            </a:r>
          </a:p>
          <a:p>
            <a:pPr lvl="1"/>
            <a:r>
              <a:rPr lang="en-US" dirty="0"/>
              <a:t>Attribute, or set of attributes, within one relation that matches candidate key of some (possibly same) relation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  <a:p>
            <a:pPr lvl="1"/>
            <a:r>
              <a:rPr lang="en-US" dirty="0"/>
              <a:t>Represents value for an attribute that is currently unknown or not applicable for tuple.</a:t>
            </a:r>
          </a:p>
          <a:p>
            <a:pPr lvl="1"/>
            <a:r>
              <a:rPr lang="en-US" dirty="0"/>
              <a:t>Deals with incomplete or exceptional data.</a:t>
            </a:r>
          </a:p>
          <a:p>
            <a:pPr lvl="1"/>
            <a:r>
              <a:rPr lang="en-US" dirty="0"/>
              <a:t>Represents the absence of a value and is not the same as zero or spaces, which are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Integrity</a:t>
            </a:r>
          </a:p>
          <a:p>
            <a:pPr lvl="1"/>
            <a:r>
              <a:rPr lang="en-US" dirty="0"/>
              <a:t>In a base relation, no attribute of a primary key can be 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Referential Integrity</a:t>
            </a:r>
          </a:p>
          <a:p>
            <a:pPr lvl="1"/>
            <a:r>
              <a:rPr lang="en-US" dirty="0"/>
              <a:t>If foreign key exists in a relation, either foreign key value must match a candidate key value of some tuple in its home relation or foreign key value must be wholly null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Constraints</a:t>
            </a:r>
          </a:p>
          <a:p>
            <a:pPr lvl="1"/>
            <a:r>
              <a:rPr lang="en-US" dirty="0"/>
              <a:t>Additional rules specified by users or database administrators that define or constrain some aspect of the enterprise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1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 of relational model.</a:t>
            </a:r>
          </a:p>
          <a:p>
            <a:r>
              <a:rPr lang="en-US" dirty="0"/>
              <a:t>How tables are used to represent data.</a:t>
            </a:r>
          </a:p>
          <a:p>
            <a:r>
              <a:rPr lang="en-US" dirty="0"/>
              <a:t>Connection between mathematical relations and relations in the relational model.</a:t>
            </a:r>
          </a:p>
          <a:p>
            <a:r>
              <a:rPr lang="en-US" dirty="0"/>
              <a:t>Properties of database relations.</a:t>
            </a:r>
          </a:p>
          <a:p>
            <a:r>
              <a:rPr lang="en-US" dirty="0"/>
              <a:t>How to identify CK, PK, and FKs.</a:t>
            </a:r>
          </a:p>
          <a:p>
            <a:r>
              <a:rPr lang="en-US" dirty="0"/>
              <a:t>Meaning of entity integrity and referential integrity.</a:t>
            </a:r>
          </a:p>
          <a:p>
            <a:r>
              <a:rPr lang="en-US" dirty="0"/>
              <a:t>Purpose and advantages of views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Relation</a:t>
            </a:r>
          </a:p>
          <a:p>
            <a:pPr lvl="1"/>
            <a:r>
              <a:rPr lang="en-US" dirty="0"/>
              <a:t>Named relation corresponding to an entity in conceptual schema, whose tuples are physically stored in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Dynamic result of one or more relational operations operating on base relations to produce another relation.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relation that does not necessarily actually exist in the database but is produced upon request, at time of request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Contents of a view are defined as a query on one or more base relations. </a:t>
            </a:r>
          </a:p>
          <a:p>
            <a:r>
              <a:rPr lang="en-US" dirty="0"/>
              <a:t>Views are dynamic, meaning that changes made to base relations that affect view attributes are immediately reflected in the 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powerful and flexible security mechanism by hiding parts of database from certain users. </a:t>
            </a:r>
          </a:p>
          <a:p>
            <a:r>
              <a:rPr lang="en-US" dirty="0"/>
              <a:t>Permits users to access data in a customized way, so that same data can be seen by different users in different ways, at same 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Can simplify complex operations on base relations.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updates to a base relation should be immediately reflected in all views that reference that base relation. </a:t>
            </a:r>
          </a:p>
          <a:p>
            <a:r>
              <a:rPr lang="en-US" dirty="0"/>
              <a:t>If view is updated, underlying base relation should reflect change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restrictions on types of modifications that can be made through views:</a:t>
            </a:r>
          </a:p>
          <a:p>
            <a:r>
              <a:rPr lang="en-US" dirty="0"/>
              <a:t>Updates are allowed if query involves a single base relation and contains a candidate key of base relation.</a:t>
            </a:r>
          </a:p>
          <a:p>
            <a:r>
              <a:rPr lang="en-US" dirty="0"/>
              <a:t>Updates are not allowed involving multiple base relations.</a:t>
            </a:r>
          </a:p>
          <a:p>
            <a:r>
              <a:rPr lang="en-US" dirty="0"/>
              <a:t>Updates are not allowed involving aggregation or grouping operations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of views are defined as:</a:t>
            </a:r>
          </a:p>
          <a:p>
            <a:pPr lvl="1"/>
            <a:r>
              <a:rPr lang="en-US" dirty="0"/>
              <a:t>theoretically not updateable;</a:t>
            </a:r>
          </a:p>
          <a:p>
            <a:pPr lvl="1"/>
            <a:r>
              <a:rPr lang="en-US" dirty="0"/>
              <a:t>theoretically updateable;</a:t>
            </a:r>
          </a:p>
          <a:p>
            <a:pPr lvl="1"/>
            <a:r>
              <a:rPr lang="en-US" dirty="0"/>
              <a:t>partially updateable.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9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is a table with columns and rows.</a:t>
            </a:r>
          </a:p>
          <a:p>
            <a:pPr lvl="1"/>
            <a:r>
              <a:rPr lang="en-US" dirty="0"/>
              <a:t>Only applies to logical structure of the database, not the physical structure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Attribute is a named column of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Domain is the set of allowable values for one or more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is a row of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Degree is the number of attributes 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Cardinality is the number of tuples in a relation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Relational Database is a collection of normalized relations with distinct relation names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of  Branch and Staff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 descr="C03NF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2084" y="1565001"/>
            <a:ext cx="5616624" cy="5204216"/>
          </a:xfrm>
          <a:noFill/>
        </p:spPr>
      </p:pic>
    </p:spTree>
    <p:extLst>
      <p:ext uri="{BB962C8B-B14F-4D97-AF65-F5344CB8AC3E}">
        <p14:creationId xmlns:p14="http://schemas.microsoft.com/office/powerpoint/2010/main" val="11243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Attribute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5" descr="C03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56" y="1700808"/>
            <a:ext cx="12108297" cy="4608512"/>
          </a:xfrm>
          <a:noFill/>
        </p:spPr>
      </p:pic>
    </p:spTree>
    <p:extLst>
      <p:ext uri="{BB962C8B-B14F-4D97-AF65-F5344CB8AC3E}">
        <p14:creationId xmlns:p14="http://schemas.microsoft.com/office/powerpoint/2010/main" val="380252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Terminology for Relational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8" descr="C03NT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111" y="1988840"/>
            <a:ext cx="11789957" cy="4029935"/>
          </a:xfrm>
          <a:noFill/>
        </p:spPr>
      </p:pic>
    </p:spTree>
    <p:extLst>
      <p:ext uri="{BB962C8B-B14F-4D97-AF65-F5344CB8AC3E}">
        <p14:creationId xmlns:p14="http://schemas.microsoft.com/office/powerpoint/2010/main" val="138320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two sets, D</a:t>
            </a:r>
            <a:r>
              <a:rPr lang="en-US" baseline="-25000" dirty="0"/>
              <a:t>1</a:t>
            </a:r>
            <a:r>
              <a:rPr lang="en-US" dirty="0"/>
              <a:t> &amp; D</a:t>
            </a:r>
            <a:r>
              <a:rPr lang="en-US" baseline="-25000" dirty="0"/>
              <a:t>2</a:t>
            </a:r>
            <a:r>
              <a:rPr lang="en-US" dirty="0"/>
              <a:t>, where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= {2, 4} and 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{1, 3, 5}. </a:t>
            </a:r>
          </a:p>
          <a:p>
            <a:r>
              <a:rPr lang="en-US" dirty="0"/>
              <a:t>Cartesian product, D</a:t>
            </a:r>
            <a:r>
              <a:rPr lang="en-US" baseline="-25000" dirty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is set of all ordered pairs, where first element is member of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and second element is member of D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D</a:t>
            </a:r>
            <a:r>
              <a:rPr lang="en-US" baseline="-25000" dirty="0" smtClean="0"/>
              <a:t>1</a:t>
            </a:r>
            <a:r>
              <a:rPr lang="en-US" dirty="0" smtClean="0"/>
              <a:t> X </a:t>
            </a:r>
            <a:r>
              <a:rPr lang="en-US" dirty="0"/>
              <a:t>D</a:t>
            </a:r>
            <a:r>
              <a:rPr lang="en-US" baseline="-25000" dirty="0"/>
              <a:t>2</a:t>
            </a:r>
            <a:r>
              <a:rPr lang="en-US" dirty="0" smtClean="0"/>
              <a:t> </a:t>
            </a:r>
            <a:r>
              <a:rPr lang="en-US" dirty="0"/>
              <a:t>= {(2, 1), (2, 3), (2, 5), (4, 1), (4, 3), (4, 5</a:t>
            </a:r>
            <a:r>
              <a:rPr lang="en-US" dirty="0" smtClean="0"/>
              <a:t>)}</a:t>
            </a:r>
            <a:endParaRPr lang="en-US" dirty="0"/>
          </a:p>
          <a:p>
            <a:r>
              <a:rPr lang="en-US" dirty="0"/>
              <a:t>Alternative way is to find all combinations of elements with first from D</a:t>
            </a:r>
            <a:r>
              <a:rPr lang="en-US" baseline="-25000" dirty="0"/>
              <a:t>1</a:t>
            </a:r>
            <a:r>
              <a:rPr lang="en-US" dirty="0" smtClean="0"/>
              <a:t> </a:t>
            </a:r>
            <a:r>
              <a:rPr lang="en-US" dirty="0"/>
              <a:t>and second from D</a:t>
            </a:r>
            <a:r>
              <a:rPr lang="en-US" baseline="-25000" dirty="0"/>
              <a:t>2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Definition 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subset of Cartesian product is a relation; e.g.</a:t>
            </a:r>
          </a:p>
          <a:p>
            <a:pPr marL="274320" lvl="1" indent="0">
              <a:buNone/>
            </a:pPr>
            <a:r>
              <a:rPr lang="en-US" dirty="0" smtClean="0"/>
              <a:t>	R </a:t>
            </a:r>
            <a:r>
              <a:rPr lang="en-US" dirty="0"/>
              <a:t>= {(2, 1), (4, 1)}</a:t>
            </a:r>
          </a:p>
          <a:p>
            <a:r>
              <a:rPr lang="en-US" dirty="0"/>
              <a:t>May specify which pairs are in relation using some condition for selection; e.g.</a:t>
            </a:r>
          </a:p>
          <a:p>
            <a:pPr lvl="1"/>
            <a:r>
              <a:rPr lang="en-US" dirty="0"/>
              <a:t>second element is 1:</a:t>
            </a:r>
          </a:p>
          <a:p>
            <a:pPr marL="274320" lvl="1" indent="0">
              <a:buNone/>
            </a:pPr>
            <a:r>
              <a:rPr lang="en-US" dirty="0" smtClean="0"/>
              <a:t>	R </a:t>
            </a:r>
            <a:r>
              <a:rPr lang="en-US" dirty="0"/>
              <a:t>= {(x, y) | x </a:t>
            </a:r>
            <a:r>
              <a:rPr lang="en-US" dirty="0" smtClean="0"/>
              <a:t> 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y  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and y = 1}</a:t>
            </a:r>
          </a:p>
          <a:p>
            <a:pPr lvl="1"/>
            <a:r>
              <a:rPr lang="en-US" dirty="0"/>
              <a:t>first element is always twice the second:</a:t>
            </a:r>
          </a:p>
          <a:p>
            <a:pPr marL="274320" lvl="1" indent="0">
              <a:buNone/>
            </a:pPr>
            <a:r>
              <a:rPr lang="en-US" dirty="0" smtClean="0"/>
              <a:t>	S </a:t>
            </a:r>
            <a:r>
              <a:rPr lang="en-US" dirty="0"/>
              <a:t>= {(x, y) | x  D</a:t>
            </a:r>
            <a:r>
              <a:rPr lang="en-US" baseline="-25000" dirty="0"/>
              <a:t>1</a:t>
            </a:r>
            <a:r>
              <a:rPr lang="en-US" dirty="0" smtClean="0"/>
              <a:t>, </a:t>
            </a:r>
            <a:r>
              <a:rPr lang="en-US" dirty="0"/>
              <a:t>y  D</a:t>
            </a:r>
            <a:r>
              <a:rPr lang="en-US" baseline="-25000" dirty="0"/>
              <a:t>2</a:t>
            </a:r>
            <a:r>
              <a:rPr lang="en-US" dirty="0" smtClean="0"/>
              <a:t>, </a:t>
            </a:r>
            <a:r>
              <a:rPr lang="en-US" dirty="0"/>
              <a:t>and x = 2y}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13" ma:contentTypeDescription="Yeni belge oluşturun." ma:contentTypeScope="" ma:versionID="16c56c65506cd909c47ec82910fd2a34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fb97cd5ddacadc2f591c0d857c07d302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894736-79b9-4d7c-aba9-8b09d5e310dc}" ma:internalName="TaxCatchAll" ma:showField="CatchAllData" ma:web="fdcb6c8f-1aca-460c-ad04-846a354f9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1efcd7-4c6f-4346-b594-b159f0746fb9">
      <Terms xmlns="http://schemas.microsoft.com/office/infopath/2007/PartnerControls"/>
    </lcf76f155ced4ddcb4097134ff3c332f>
    <TaxCatchAll xmlns="fdcb6c8f-1aca-460c-ad04-846a354f9be9" xsi:nil="true"/>
  </documentManagement>
</p:properties>
</file>

<file path=customXml/itemProps1.xml><?xml version="1.0" encoding="utf-8"?>
<ds:datastoreItem xmlns:ds="http://schemas.openxmlformats.org/officeDocument/2006/customXml" ds:itemID="{8DFD1107-AE57-418D-98B0-5765A729F306}"/>
</file>

<file path=customXml/itemProps2.xml><?xml version="1.0" encoding="utf-8"?>
<ds:datastoreItem xmlns:ds="http://schemas.openxmlformats.org/officeDocument/2006/customXml" ds:itemID="{17E5F02C-7307-4546-AA17-4C630549EF02}"/>
</file>

<file path=customXml/itemProps3.xml><?xml version="1.0" encoding="utf-8"?>
<ds:datastoreItem xmlns:ds="http://schemas.openxmlformats.org/officeDocument/2006/customXml" ds:itemID="{8888519A-4F1C-4A26-B650-F7E94A5002FE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962</Words>
  <Application>Microsoft Office PowerPoint</Application>
  <PresentationFormat>Custom</PresentationFormat>
  <Paragraphs>148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Continental World 16x9</vt:lpstr>
      <vt:lpstr>CSE 204 - INTRO TO Database Systems Relational Model</vt:lpstr>
      <vt:lpstr>Outline</vt:lpstr>
      <vt:lpstr>Relational Model Terminology</vt:lpstr>
      <vt:lpstr>Relational Model Terminology</vt:lpstr>
      <vt:lpstr>Instances of  Branch and Staff Relations</vt:lpstr>
      <vt:lpstr>Examples of Attribute Domains</vt:lpstr>
      <vt:lpstr>Alternative Terminology for Relational Model</vt:lpstr>
      <vt:lpstr>Mathematical Definition of Relation</vt:lpstr>
      <vt:lpstr>Mathematical Definition of Relation</vt:lpstr>
      <vt:lpstr>Mathematical Definition of Relation</vt:lpstr>
      <vt:lpstr>Mathematical Definition of Relation</vt:lpstr>
      <vt:lpstr>Database Relations</vt:lpstr>
      <vt:lpstr>Properties of Relations</vt:lpstr>
      <vt:lpstr>Properties of Relations</vt:lpstr>
      <vt:lpstr>Relational Keys</vt:lpstr>
      <vt:lpstr>Relational Keys</vt:lpstr>
      <vt:lpstr>Integrity Constraints</vt:lpstr>
      <vt:lpstr>Integrity Constraints</vt:lpstr>
      <vt:lpstr>Integrity Constraints</vt:lpstr>
      <vt:lpstr>Views</vt:lpstr>
      <vt:lpstr>Views</vt:lpstr>
      <vt:lpstr>Purpose of Views</vt:lpstr>
      <vt:lpstr>Updating Views</vt:lpstr>
      <vt:lpstr>Updating Views</vt:lpstr>
      <vt:lpstr>Updating Views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2020-02-17T11:33:59Z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