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3"/>
  </p:sldMasterIdLst>
  <p:notesMasterIdLst>
    <p:notesMasterId r:id="rId113"/>
  </p:notesMasterIdLst>
  <p:handoutMasterIdLst>
    <p:handoutMasterId r:id="rId11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45" d="100"/>
          <a:sy n="45" d="100"/>
        </p:scale>
        <p:origin x="66" y="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heme" Target="theme/theme1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handoutMaster" Target="handoutMasters/handoutMaster1.xml"/><Relationship Id="rId119" Type="http://schemas.openxmlformats.org/officeDocument/2006/relationships/customXml" Target="../customXml/item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statement consists of reserved words and user-defined words.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Reserved words are a fixed part of SQL and must be spelt exactly as required and cannot be split across lines.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User-defined words are made up by user and represent names of various database objects such as relations, columns, 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7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Insert…select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form of INSERT allows multiple rows to be copied from one or more tables to another: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85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37 – Insert …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there is a table </a:t>
            </a:r>
            <a:r>
              <a:rPr lang="en-US" dirty="0" err="1"/>
              <a:t>StaffPropCount</a:t>
            </a:r>
            <a:r>
              <a:rPr lang="en-US" dirty="0"/>
              <a:t> that contains names of staff and number of properties they manage: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Populate </a:t>
            </a:r>
            <a:r>
              <a:rPr lang="en-US" dirty="0" err="1"/>
              <a:t>StaffPropCount</a:t>
            </a:r>
            <a:r>
              <a:rPr lang="en-US" dirty="0"/>
              <a:t> using Staff and </a:t>
            </a:r>
            <a:r>
              <a:rPr lang="en-US" dirty="0" err="1"/>
              <a:t>PropertyForRent</a:t>
            </a:r>
            <a:r>
              <a:rPr lang="en-US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2810491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37 – Insert …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GROUP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81308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37 – Insert …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second part of UNION is omitted, excludes those staff who currently do not manage any properties.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851982"/>
            <a:ext cx="489743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columnName1 = dataValue1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[, columnName2 = dataValue2...]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</a:t>
            </a:r>
          </a:p>
          <a:p>
            <a:r>
              <a:rPr lang="en-US" dirty="0"/>
              <a:t>SET clause specifies names of one or more columns that are to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96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clause is optional:</a:t>
            </a:r>
          </a:p>
          <a:p>
            <a:pPr lvl="1"/>
            <a:r>
              <a:rPr lang="en-US" dirty="0"/>
              <a:t>if omitted, named columns are updated for all rows in table;</a:t>
            </a:r>
          </a:p>
          <a:p>
            <a:pPr lvl="1"/>
            <a:r>
              <a:rPr lang="en-US" dirty="0"/>
              <a:t>if specified, only those rows that satisfy </a:t>
            </a:r>
            <a:r>
              <a:rPr lang="en-US" dirty="0" err="1"/>
              <a:t>searchCondition</a:t>
            </a:r>
            <a:r>
              <a:rPr lang="en-US" dirty="0"/>
              <a:t> are updated. </a:t>
            </a:r>
          </a:p>
          <a:p>
            <a:r>
              <a:rPr lang="en-US" dirty="0"/>
              <a:t>New </a:t>
            </a:r>
            <a:r>
              <a:rPr lang="en-US" dirty="0" err="1"/>
              <a:t>dataValue</a:t>
            </a:r>
            <a:r>
              <a:rPr lang="en-US" dirty="0"/>
              <a:t>(s) must be compatible with data type for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9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38/39 –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all staff a 3% pay increase.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salary = salary * 1.03;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Give all Managers a 5% pay increase.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salary = salary * 1.05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position = ‘Manager’;</a:t>
            </a:r>
          </a:p>
        </p:txBody>
      </p:sp>
    </p:spTree>
    <p:extLst>
      <p:ext uri="{BB962C8B-B14F-4D97-AF65-F5344CB8AC3E}">
        <p14:creationId xmlns:p14="http://schemas.microsoft.com/office/powerpoint/2010/main" val="13583786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40 –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Promote David Ford (</a:t>
            </a:r>
            <a:r>
              <a:rPr lang="en-US" dirty="0" err="1"/>
              <a:t>staffNo</a:t>
            </a:r>
            <a:r>
              <a:rPr lang="en-US" dirty="0"/>
              <a:t>=‘SG14’) to Manager and change his salary to £18,000.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position = ‘Manager’, salary = 18000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‘SG14’;</a:t>
            </a:r>
          </a:p>
        </p:txBody>
      </p:sp>
    </p:spTree>
    <p:extLst>
      <p:ext uri="{BB962C8B-B14F-4D97-AF65-F5344CB8AC3E}">
        <p14:creationId xmlns:p14="http://schemas.microsoft.com/office/powerpoint/2010/main" val="30204400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 </a:t>
            </a:r>
          </a:p>
          <a:p>
            <a:r>
              <a:rPr lang="en-US" dirty="0" err="1"/>
              <a:t>searchCondition</a:t>
            </a:r>
            <a:r>
              <a:rPr lang="en-US" dirty="0"/>
              <a:t> is optional; if omitted, all rows are deleted from table. This does not delete table. If </a:t>
            </a:r>
            <a:r>
              <a:rPr lang="en-US" dirty="0" err="1"/>
              <a:t>search_condition</a:t>
            </a:r>
            <a:r>
              <a:rPr lang="en-US" dirty="0"/>
              <a:t> is specified, only those rows that satisfy condition are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3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41/42 –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viewings that relate to property PG4.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Delete all records from the Viewing table.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Viewing;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2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components of an SQL statement are case insensitive, except for literal character data.</a:t>
            </a:r>
          </a:p>
          <a:p>
            <a:r>
              <a:rPr lang="en-US" dirty="0"/>
              <a:t>More readable with indentation and lineation: </a:t>
            </a:r>
          </a:p>
          <a:p>
            <a:pPr lvl="1"/>
            <a:r>
              <a:rPr lang="en-US" dirty="0"/>
              <a:t>Each clause should begin on a new line.</a:t>
            </a:r>
          </a:p>
          <a:p>
            <a:pPr lvl="1"/>
            <a:r>
              <a:rPr lang="en-US" dirty="0"/>
              <a:t>Start of a clause should line up with start of other clauses.</a:t>
            </a:r>
          </a:p>
          <a:p>
            <a:pPr lvl="1"/>
            <a:r>
              <a:rPr lang="en-US" dirty="0"/>
              <a:t>If clause has several parts, should each appear on a separate line and be indented under start of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extended form of BNF notation: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Upper-case letters represent reserved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Lower-case letters represent user-defined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| indicates a choice among alternatives.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Curly braces indicate a required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Square brackets indicate an optional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… indicates optional repetition (0 or more).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 are constants used in SQL statements.</a:t>
            </a:r>
          </a:p>
          <a:p>
            <a:r>
              <a:rPr lang="en-US" dirty="0"/>
              <a:t>All non-numeric literals must be enclosed in single quotes (e.g. ‘London’).</a:t>
            </a:r>
          </a:p>
          <a:p>
            <a:r>
              <a:rPr lang="en-US" dirty="0"/>
              <a:t>All numeric literals must not be enclosed in quotes (e.g. 650.00).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[DISTINCT | ALL]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{* | [</a:t>
            </a:r>
            <a:r>
              <a:rPr lang="en-US" dirty="0" err="1">
                <a:latin typeface="Lucida Console" panose="020B0609040504020204" pitchFamily="49" charset="0"/>
              </a:rPr>
              <a:t>columnExpression</a:t>
            </a:r>
            <a:r>
              <a:rPr lang="en-US" dirty="0">
                <a:latin typeface="Lucida Console" panose="020B0609040504020204" pitchFamily="49" charset="0"/>
              </a:rPr>
              <a:t> [AS </a:t>
            </a:r>
            <a:r>
              <a:rPr lang="en-US" dirty="0" err="1">
                <a:latin typeface="Lucida Console" panose="020B0609040504020204" pitchFamily="49" charset="0"/>
              </a:rPr>
              <a:t>newName</a:t>
            </a:r>
            <a:r>
              <a:rPr lang="en-US" dirty="0">
                <a:latin typeface="Lucida Console" panose="020B0609040504020204" pitchFamily="49" charset="0"/>
              </a:rPr>
              <a:t>]] [,...] 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		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[alias] [, 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[GROUP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  [HAVING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[ORDER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	Specifies which columns are to appear in output.</a:t>
            </a:r>
          </a:p>
          <a:p>
            <a:r>
              <a:rPr lang="en-US" dirty="0"/>
              <a:t>FROM	Specifies table(s) to be used.</a:t>
            </a:r>
          </a:p>
          <a:p>
            <a:r>
              <a:rPr lang="en-US" dirty="0"/>
              <a:t>WHERE	Filters rows.</a:t>
            </a:r>
          </a:p>
          <a:p>
            <a:r>
              <a:rPr lang="en-US" dirty="0"/>
              <a:t>GROUP BY	Forms groups of rows with same column value.</a:t>
            </a:r>
          </a:p>
          <a:p>
            <a:r>
              <a:rPr lang="en-US" dirty="0"/>
              <a:t>HAVING	Filters groups subject to some condition.</a:t>
            </a:r>
          </a:p>
          <a:p>
            <a:r>
              <a:rPr lang="en-US" dirty="0"/>
              <a:t>ORDER BY 	Specifies the order of the output.</a:t>
            </a:r>
          </a:p>
          <a:p>
            <a:r>
              <a:rPr lang="en-US" dirty="0"/>
              <a:t>Order of the clauses cannot be changed.</a:t>
            </a:r>
          </a:p>
          <a:p>
            <a:r>
              <a:rPr lang="en-US" dirty="0"/>
              <a:t>Only SELECT and FROM are mandatory.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columns, All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full details of all staff.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position, sex, DOB,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r>
              <a:rPr lang="en-US" dirty="0"/>
              <a:t>Can use * as an abbreviation for ‘all columns’: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columns, All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2" y="1916832"/>
            <a:ext cx="1123499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8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Specific columns, All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a list of salaries for all staff, showing only  staff number, first and last names, and salary.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Specific columns, All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508767"/>
            <a:ext cx="7128791" cy="483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importance of SQL.</a:t>
            </a:r>
          </a:p>
          <a:p>
            <a:r>
              <a:rPr lang="en-US" dirty="0"/>
              <a:t>How to retrieve data from database using SELECT and: </a:t>
            </a:r>
          </a:p>
          <a:p>
            <a:pPr lvl="1"/>
            <a:r>
              <a:rPr lang="en-US" dirty="0"/>
              <a:t>Use compound WHERE conditions.</a:t>
            </a:r>
          </a:p>
          <a:p>
            <a:pPr lvl="1"/>
            <a:r>
              <a:rPr lang="en-US" dirty="0"/>
              <a:t>Sort query results using ORDER BY.</a:t>
            </a:r>
          </a:p>
          <a:p>
            <a:pPr lvl="1"/>
            <a:r>
              <a:rPr lang="en-US" dirty="0"/>
              <a:t>Use aggregate functions.</a:t>
            </a:r>
          </a:p>
          <a:p>
            <a:pPr lvl="1"/>
            <a:r>
              <a:rPr lang="en-US" dirty="0"/>
              <a:t>Group data using GROUP BY and HAVING.</a:t>
            </a:r>
          </a:p>
          <a:p>
            <a:pPr lvl="1"/>
            <a:r>
              <a:rPr lang="en-US" dirty="0"/>
              <a:t>Use subqueries.</a:t>
            </a:r>
          </a:p>
          <a:p>
            <a:pPr lvl="1"/>
            <a:r>
              <a:rPr lang="en-US" dirty="0"/>
              <a:t>Join tables together.</a:t>
            </a:r>
          </a:p>
          <a:p>
            <a:pPr lvl="1"/>
            <a:r>
              <a:rPr lang="en-US" dirty="0"/>
              <a:t>Perform set operations (UNION, INTERSECT, EXCEPT).</a:t>
            </a:r>
          </a:p>
          <a:p>
            <a:r>
              <a:rPr lang="en-US" dirty="0"/>
              <a:t>How to update database using INSERT, UPDATE, and DELETE.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of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property numbers of all properties that have been viewed.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DS3-Table 05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2" y="2579855"/>
            <a:ext cx="2880568" cy="417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of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DISTINCT to eliminate duplicates: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1029" descr="DS3-Table 05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676747"/>
            <a:ext cx="2818677" cy="386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Calculated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list of monthly salaries for all staff, showing staff number, first/last name, and  salary.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3" y="3336345"/>
            <a:ext cx="6323396" cy="329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Calculated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name column, use AS clause: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 AS </a:t>
            </a:r>
            <a:r>
              <a:rPr lang="en-US" dirty="0" err="1">
                <a:latin typeface="Lucida Console" panose="020B0609040504020204" pitchFamily="49" charset="0"/>
              </a:rPr>
              <a:t>monthlySalary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Comparison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staff with a salary greater than 10,000.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10000;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94" y="3933056"/>
            <a:ext cx="8309838" cy="26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Compound Comparison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addresses of all branch offices in London or Glasgow.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city = ‘London’ OR city = ‘Glasgow’;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6" y="4149726"/>
            <a:ext cx="8288919" cy="22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3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– Range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all staff with a salary between 20,000 and 30,000.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BETWEEN 20000 AND 30000;</a:t>
            </a:r>
          </a:p>
          <a:p>
            <a:r>
              <a:rPr lang="en-US" dirty="0"/>
              <a:t>BETWEEN test includes the endpoints of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4496123"/>
            <a:ext cx="74771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– Range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a negated version NOT BETWEEN.</a:t>
            </a:r>
          </a:p>
          <a:p>
            <a:r>
              <a:rPr lang="en-US" dirty="0"/>
              <a:t>BETWEEN does not add much to SQL’s expressive power. Could also write: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salary&gt;=20000 AND salary &lt;= 30000;</a:t>
            </a:r>
            <a:endParaRPr lang="en-US" dirty="0"/>
          </a:p>
          <a:p>
            <a:r>
              <a:rPr lang="en-US" dirty="0"/>
              <a:t>Useful, though, for a range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– Set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managers and supervisors.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position IN (‘Manager’, ‘Supervisor’);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4" y="4005064"/>
            <a:ext cx="7688010" cy="26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– Set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is a negated version (NOT IN). </a:t>
            </a:r>
          </a:p>
          <a:p>
            <a:r>
              <a:rPr lang="en-US" dirty="0"/>
              <a:t> IN does not add much to SQL’s expressive power. Could have expressed this as: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WHERE position=‘Manager’ 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position=‘Supervisor’;</a:t>
            </a:r>
          </a:p>
          <a:p>
            <a:r>
              <a:rPr lang="en-US" dirty="0"/>
              <a:t> IN is more efficient when set contains many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database language should allow user to:</a:t>
            </a:r>
          </a:p>
          <a:p>
            <a:pPr lvl="1"/>
            <a:r>
              <a:rPr lang="en-US" dirty="0"/>
              <a:t>create the database and relation structures; </a:t>
            </a:r>
          </a:p>
          <a:p>
            <a:pPr lvl="1"/>
            <a:r>
              <a:rPr lang="en-US" dirty="0"/>
              <a:t>perform insertion, modification, deletion of data from relations; </a:t>
            </a:r>
          </a:p>
          <a:p>
            <a:pPr lvl="1"/>
            <a:r>
              <a:rPr lang="en-US" dirty="0"/>
              <a:t>perform simple and complex queries.</a:t>
            </a:r>
          </a:p>
          <a:p>
            <a:r>
              <a:rPr lang="en-US" dirty="0"/>
              <a:t>Must perform these tasks with minimal user effort and command structure/syntax must be easy to learn. </a:t>
            </a:r>
          </a:p>
          <a:p>
            <a:r>
              <a:rPr lang="en-US" dirty="0"/>
              <a:t>It must be portable.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3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all owners with the string ‘Glasgow’ in their address.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  <a:r>
              <a:rPr lang="en-US" dirty="0" err="1">
                <a:latin typeface="Lucida Console" panose="020B0609040504020204" pitchFamily="49" charset="0"/>
              </a:rPr>
              <a:t>telNo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address LIKE ‘%Glasgow%’;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0" y="3933824"/>
            <a:ext cx="10934571" cy="269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has two special pattern matching symbols:</a:t>
            </a:r>
          </a:p>
          <a:p>
            <a:pPr lvl="1"/>
            <a:r>
              <a:rPr lang="en-US" dirty="0"/>
              <a:t>%: sequence of zero or more characters;</a:t>
            </a:r>
          </a:p>
          <a:p>
            <a:pPr lvl="1"/>
            <a:r>
              <a:rPr lang="en-US" dirty="0"/>
              <a:t>_ (underscore): any single character.</a:t>
            </a:r>
          </a:p>
          <a:p>
            <a:r>
              <a:rPr lang="en-US" dirty="0"/>
              <a:t>LIKE ‘%Glasgow%’ means a sequence of characters of any length containing ‘Glasgow’.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 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details of all viewings on property PG4 where a comment has not been supplied.</a:t>
            </a:r>
          </a:p>
          <a:p>
            <a:r>
              <a:rPr lang="en-US" dirty="0"/>
              <a:t>There are 2 viewings for property PG4, one with and one without a comment. </a:t>
            </a:r>
          </a:p>
          <a:p>
            <a:r>
              <a:rPr lang="en-US" dirty="0"/>
              <a:t>Have to test for null explicitly using special keyword IS NULL: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SELECT 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comment IS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 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Negated version (IS NOT NULL) can test for non-null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6" descr="C05NT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8474" y="1585950"/>
            <a:ext cx="5826138" cy="2981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2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 – Ordering (Single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salaries for all staff, arranged in descending order of salary.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salary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31" y="2924945"/>
            <a:ext cx="581205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 – Ordering (Multiple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abbreviated list of properties in order of property type.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89" y="3140969"/>
            <a:ext cx="5486454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 – Ordering (Multiple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flats in this list - as no minor sort key specified, system arranges these rows in any order it chooses.</a:t>
            </a:r>
          </a:p>
          <a:p>
            <a:r>
              <a:rPr lang="en-US" dirty="0"/>
              <a:t>To arrange in order of rent, specify minor order: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type, rent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3616118"/>
            <a:ext cx="4837605" cy="324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standard defines five aggregate functions:</a:t>
            </a:r>
          </a:p>
          <a:p>
            <a:pPr lvl="1"/>
            <a:r>
              <a:rPr lang="en-US" dirty="0"/>
              <a:t>COUNT returns number of values in specified column.</a:t>
            </a:r>
          </a:p>
          <a:p>
            <a:pPr lvl="1"/>
            <a:r>
              <a:rPr lang="en-US" dirty="0"/>
              <a:t>SUM	returns sum of values in specified column.</a:t>
            </a:r>
          </a:p>
          <a:p>
            <a:pPr lvl="1"/>
            <a:r>
              <a:rPr lang="en-US" dirty="0"/>
              <a:t>AVG	returns average of values in specified column.</a:t>
            </a:r>
          </a:p>
          <a:p>
            <a:pPr lvl="1"/>
            <a:r>
              <a:rPr lang="en-US" dirty="0"/>
              <a:t>MIN	returns smallest value in specified column.</a:t>
            </a:r>
          </a:p>
          <a:p>
            <a:pPr lvl="1"/>
            <a:r>
              <a:rPr lang="en-US" dirty="0"/>
              <a:t>MAX	returns largest value in specified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operates on a single column of a table and returns a single value. </a:t>
            </a:r>
          </a:p>
          <a:p>
            <a:r>
              <a:rPr lang="en-US" dirty="0"/>
              <a:t>COUNT, MIN, and MAX apply to numeric and non-numeric fields, but SUM and AVG may be used on numeric fields only. </a:t>
            </a:r>
          </a:p>
          <a:p>
            <a:r>
              <a:rPr lang="en-US" dirty="0"/>
              <a:t>Apart from COUNT(*), each function eliminates nulls first and operates only on remaining non-null values.</a:t>
            </a:r>
          </a:p>
          <a:p>
            <a:r>
              <a:rPr lang="en-US" dirty="0"/>
              <a:t>COUNT(*) counts all rows of a table, regardless of whether nulls or duplicate values occur.</a:t>
            </a:r>
          </a:p>
          <a:p>
            <a:r>
              <a:rPr lang="en-US" dirty="0"/>
              <a:t>Can use DISTINCT before column name to eliminate duplicates. </a:t>
            </a:r>
          </a:p>
          <a:p>
            <a:r>
              <a:rPr lang="en-US" dirty="0"/>
              <a:t>DISTINCT has no effect with MIN/MAX, but may have with SUM/AVG.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 can be used only in SELECT list and in HAVING clause. </a:t>
            </a:r>
          </a:p>
          <a:p>
            <a:r>
              <a:rPr lang="en-US" dirty="0"/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transform-oriented language with 2 major components:</a:t>
            </a:r>
          </a:p>
          <a:p>
            <a:pPr lvl="1"/>
            <a:r>
              <a:rPr lang="en-US" dirty="0"/>
              <a:t>A DDL for defining database structure.</a:t>
            </a:r>
          </a:p>
          <a:p>
            <a:pPr lvl="1"/>
            <a:r>
              <a:rPr lang="en-US" dirty="0"/>
              <a:t>A DML for retrieving and updating data.</a:t>
            </a:r>
          </a:p>
          <a:p>
            <a:r>
              <a:rPr lang="en-US" dirty="0"/>
              <a:t>Until SQL:1999, SQL did not contain flow of control commands. These had to be implemented using a programming or job-control language, or interactively by the decisions of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4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 – Use of COUNT(*)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properties cost more than 350 per month to rent?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rent &gt; 350;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11" descr="C05NT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888" y="2511973"/>
            <a:ext cx="3222386" cy="2977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6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 – Use of COUNT(DISTINCT)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How many different properties viewed in May ‘13?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COUNT(DISTINCT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r>
              <a:rPr lang="en-US" dirty="0">
                <a:latin typeface="Lucida Console" panose="020B0609040504020204" pitchFamily="49" charset="0"/>
              </a:rPr>
              <a:t> BETWEEN ‘1-May-13’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	AND ‘31-May-13’;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12" descr="C05NT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0959" y="2996952"/>
            <a:ext cx="2754505" cy="2696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3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16 – Use of MIN, MAX,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minimum, maximum, and average staff salary.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MIN(salary) AS </a:t>
            </a:r>
            <a:r>
              <a:rPr lang="en-US" dirty="0" err="1">
                <a:latin typeface="Lucida Console" panose="020B0609040504020204" pitchFamily="49" charset="0"/>
              </a:rPr>
              <a:t>myMin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MAX(salary) AS </a:t>
            </a:r>
            <a:r>
              <a:rPr lang="en-US" dirty="0" err="1">
                <a:latin typeface="Lucida Console" panose="020B0609040504020204" pitchFamily="49" charset="0"/>
              </a:rPr>
              <a:t>myMax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AVG(salary) AS </a:t>
            </a:r>
            <a:r>
              <a:rPr lang="en-US" dirty="0" err="1">
                <a:latin typeface="Lucida Console" panose="020B0609040504020204" pitchFamily="49" charset="0"/>
              </a:rPr>
              <a:t>myAvg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13" descr="C05NT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1680" y="4077072"/>
            <a:ext cx="6328208" cy="2552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7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GROUP BY clause to get sub-totals.</a:t>
            </a:r>
          </a:p>
          <a:p>
            <a:r>
              <a:rPr lang="en-US" dirty="0"/>
              <a:t>SELECT and GROUP BY closely integrated: each item in SELECT list must be single-valued per group, and SELECT clause may only contain: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aggregate functions 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expression involving combinations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column names in SELECT list must appear in GROUP BY clause unless name is used only in an aggregate function. </a:t>
            </a:r>
          </a:p>
          <a:p>
            <a:r>
              <a:rPr lang="en-US" dirty="0"/>
              <a:t>If WHERE is used with GROUP BY, WHERE is applied first, then groups are formed from remaining rows satisfying predicate.</a:t>
            </a:r>
          </a:p>
          <a:p>
            <a:r>
              <a:rPr lang="en-US" dirty="0"/>
              <a:t>ISO considers two nulls to be equal for purposes of GROUP 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7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17 – Use of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number of staff in each branch and their total salaries.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6" descr="C05NT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1833" y="3861049"/>
            <a:ext cx="5866992" cy="2996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80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Groupings –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clause is designed for use with GROUP BY to restrict groups that appear in final result table. </a:t>
            </a:r>
          </a:p>
          <a:p>
            <a:r>
              <a:rPr lang="en-US" dirty="0"/>
              <a:t>Similar to WHERE, but WHERE filters individual rows whereas HAVING filters groups. </a:t>
            </a:r>
          </a:p>
          <a:p>
            <a:r>
              <a:rPr lang="en-US" dirty="0"/>
              <a:t>Column names in HAVING clause must also appear in the GROUP BY list or be contained within an aggregate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7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 – Use of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branch with more than 1 member of staff, find number of staff in each branch and sum of their salaries.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HAVING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&gt; 1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C05NT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0813" y="3861048"/>
            <a:ext cx="6268704" cy="2768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4291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SQL statements can have a SELECT embedded within them.</a:t>
            </a:r>
          </a:p>
          <a:p>
            <a:r>
              <a:rPr lang="en-US" dirty="0"/>
              <a:t>A </a:t>
            </a:r>
            <a:r>
              <a:rPr lang="en-US" dirty="0" err="1"/>
              <a:t>subselect</a:t>
            </a:r>
            <a:r>
              <a:rPr lang="en-US" dirty="0"/>
              <a:t> can be used in WHERE and HAVING clauses of an outer SELECT, where it is called a subquery or nested query. </a:t>
            </a:r>
          </a:p>
          <a:p>
            <a:r>
              <a:rPr lang="en-US" dirty="0" err="1"/>
              <a:t>Subselects</a:t>
            </a:r>
            <a:r>
              <a:rPr lang="en-US" dirty="0"/>
              <a:t> may also appear in INSERT, UPDATE, and DELETE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1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 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staff who work in branch at ‘163 Main St’.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relatively easy to learn:</a:t>
            </a:r>
          </a:p>
          <a:p>
            <a:pPr lvl="1"/>
            <a:r>
              <a:rPr lang="en-US" dirty="0"/>
              <a:t>it is non-procedural - you specify what information you require, rather than how to get it;</a:t>
            </a:r>
          </a:p>
          <a:p>
            <a:pPr lvl="1"/>
            <a:r>
              <a:rPr lang="en-US" dirty="0"/>
              <a:t>it is essentially free-format.</a:t>
            </a:r>
          </a:p>
          <a:p>
            <a:pPr lvl="1"/>
            <a:r>
              <a:rPr lang="en-US" dirty="0"/>
              <a:t>Consists of standard English words:</a:t>
            </a:r>
          </a:p>
          <a:p>
            <a:pPr lvl="1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TABLE Staff(</a:t>
            </a:r>
            <a:r>
              <a:rPr lang="en-US" dirty="0" err="1"/>
              <a:t>staffNo</a:t>
            </a:r>
            <a:r>
              <a:rPr lang="en-US" dirty="0"/>
              <a:t> VARCHAR(5), </a:t>
            </a:r>
          </a:p>
          <a:p>
            <a:pPr marL="274320" lvl="1" indent="0">
              <a:buNone/>
            </a:pPr>
            <a:r>
              <a:rPr lang="en-US" dirty="0"/>
              <a:t>			</a:t>
            </a:r>
            <a:r>
              <a:rPr lang="en-US" dirty="0" err="1"/>
              <a:t>lName</a:t>
            </a:r>
            <a:r>
              <a:rPr lang="en-US" dirty="0"/>
              <a:t> VARCHAR(15), </a:t>
            </a:r>
          </a:p>
          <a:p>
            <a:pPr marL="274320" lvl="1" indent="0">
              <a:buNone/>
            </a:pPr>
            <a:r>
              <a:rPr lang="en-US" dirty="0"/>
              <a:t>			salary DECIMAL(7,2));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/>
              <a:t>INSERT INTO Staff VALUES (‘SG16’, ‘Brown’, 8300);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</a:t>
            </a:r>
          </a:p>
          <a:p>
            <a:pPr marL="274320" lvl="1" indent="0">
              <a:buNone/>
            </a:pPr>
            <a:r>
              <a:rPr lang="en-US" dirty="0"/>
              <a:t>	    FROM Staff</a:t>
            </a:r>
          </a:p>
          <a:p>
            <a:pPr marL="274320" lvl="1" indent="0">
              <a:buNone/>
            </a:pPr>
            <a:r>
              <a:rPr lang="en-US" dirty="0"/>
              <a:t>	    WHERE salary &gt; 10000;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4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 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SELECT finds branch number for branch at ‘163 Main St’ (‘B003’). </a:t>
            </a:r>
          </a:p>
          <a:p>
            <a:r>
              <a:rPr lang="en-US" dirty="0"/>
              <a:t>Outer SELECT then retrieves details of all staff who work at this branch. </a:t>
            </a:r>
          </a:p>
          <a:p>
            <a:r>
              <a:rPr lang="en-US" dirty="0"/>
              <a:t>Outer SELECT then becomes: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 – Subquery with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3" y="2420888"/>
            <a:ext cx="7679284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25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20 – Subquery with 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all staff whose salary is greater than the average salary, and show by how much.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salary – (SELECT AVG(salary) FROM Staff)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AVG(salary)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9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20 – Subquery with 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write ‘WHERE salary &gt; AVG(salary)’</a:t>
            </a:r>
          </a:p>
          <a:p>
            <a:r>
              <a:rPr lang="en-US" dirty="0"/>
              <a:t>Instead, use subquery to find average salary (17000), and then use outer SELECT to find those staff with salary greater than this: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salary – 17000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17000;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4581525"/>
            <a:ext cx="66246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37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 clause may not be used in a subquery (although it may be used in outermost SELECT).</a:t>
            </a:r>
          </a:p>
          <a:p>
            <a:r>
              <a:rPr lang="en-US" dirty="0"/>
              <a:t>Subquery SELECT list must consist of a single column name or expression, except for subqueries that use EXISTS.</a:t>
            </a:r>
          </a:p>
          <a:p>
            <a:r>
              <a:rPr lang="en-US" dirty="0"/>
              <a:t>By default, column names refer to table name in FROM clause of subquery. Can refer to a table in FROM using an alias.</a:t>
            </a:r>
          </a:p>
          <a:p>
            <a:r>
              <a:rPr lang="en-US" dirty="0"/>
              <a:t>When subquery is an operand in a comparison, subquery must appear on right-hand side.</a:t>
            </a:r>
          </a:p>
          <a:p>
            <a:r>
              <a:rPr lang="en-US" dirty="0"/>
              <a:t>A subquery may not be used as an operand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21 – Nested subquery:</a:t>
            </a:r>
            <a:br>
              <a:rPr lang="en-US" dirty="0"/>
            </a:br>
            <a:r>
              <a:rPr lang="en-US" dirty="0"/>
              <a:t>use of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List properties handled by staff at ‘163 Main St’.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street, city, postcode,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780928"/>
            <a:ext cx="72009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9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and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and ALL may be used with subqueries that produce a single column of numbers. </a:t>
            </a:r>
          </a:p>
          <a:p>
            <a:r>
              <a:rPr lang="en-US" dirty="0"/>
              <a:t>With ALL, condition will only be true if it is satisfied by all values produced by subquery. </a:t>
            </a:r>
          </a:p>
          <a:p>
            <a:r>
              <a:rPr lang="en-US" dirty="0"/>
              <a:t>With ANY, condition will be true if it is satisfied by any values produced by subquery. </a:t>
            </a:r>
          </a:p>
          <a:p>
            <a:r>
              <a:rPr lang="en-US" dirty="0"/>
              <a:t>If subquery is empty, ALL returns true, ANY returns false. </a:t>
            </a:r>
          </a:p>
          <a:p>
            <a:r>
              <a:rPr lang="en-US" dirty="0"/>
              <a:t>SOME may be used in place of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5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22 – use of </a:t>
            </a:r>
            <a:r>
              <a:rPr lang="en-US" dirty="0" err="1"/>
              <a:t>AnY</a:t>
            </a:r>
            <a:r>
              <a:rPr lang="en-US" dirty="0"/>
              <a:t>/SOME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staff whose salary is larger than salary of at least one member of staff at branch B003.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SOME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3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22 – use of </a:t>
            </a:r>
            <a:r>
              <a:rPr lang="en-US" dirty="0" err="1"/>
              <a:t>AnY</a:t>
            </a:r>
            <a:r>
              <a:rPr lang="en-US" dirty="0"/>
              <a:t>/SOME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query produces set {12000, 18000, 24000} and outer query selects those staff whose salaries are greater than any of the values in this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213101"/>
            <a:ext cx="6553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23 – use of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staff whose salary is larger than salary of every member of staff at branch B003.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ALL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3429000"/>
            <a:ext cx="66246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0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by range of users including DBAs, management, application developers, and other types of end users.</a:t>
            </a:r>
          </a:p>
          <a:p>
            <a:r>
              <a:rPr lang="en-US" dirty="0"/>
              <a:t>An ISO standard now exists for SQL, making it both the formal and de facto standard language for relational databases.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subqueries provided result columns come from same table.</a:t>
            </a:r>
          </a:p>
          <a:p>
            <a:r>
              <a:rPr lang="en-US" dirty="0"/>
              <a:t>If result columns come from more than one table must use a join.</a:t>
            </a:r>
          </a:p>
          <a:p>
            <a:r>
              <a:rPr lang="en-US" dirty="0"/>
              <a:t>To perform join, include more than one table in FROM clause.</a:t>
            </a:r>
          </a:p>
          <a:p>
            <a:r>
              <a:rPr lang="en-US" dirty="0"/>
              <a:t>Use comma as separator and typically include WHERE clause to specify join column(s).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8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possible to use an alias for a table named in FROM clause. </a:t>
            </a:r>
          </a:p>
          <a:p>
            <a:r>
              <a:rPr lang="en-US" dirty="0"/>
              <a:t>Alias is separated from table name with a space. </a:t>
            </a:r>
          </a:p>
          <a:p>
            <a:r>
              <a:rPr lang="en-US" dirty="0"/>
              <a:t>Alias can be used to qualify column names when there is ambiguity.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24 – Simple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names of all clients who have viewed a property along with any comment supplied.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comment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Client c, Viewing v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v.clientNo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5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24 – Simple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those rows from both tables that have identical values in the </a:t>
            </a:r>
            <a:r>
              <a:rPr lang="en-US" dirty="0" err="1"/>
              <a:t>clientNo</a:t>
            </a:r>
            <a:r>
              <a:rPr lang="en-US" dirty="0"/>
              <a:t> columns (</a:t>
            </a:r>
            <a:r>
              <a:rPr lang="en-US" dirty="0" err="1"/>
              <a:t>c.clientNo</a:t>
            </a:r>
            <a:r>
              <a:rPr lang="en-US" dirty="0"/>
              <a:t> = </a:t>
            </a:r>
            <a:r>
              <a:rPr lang="en-US" dirty="0" err="1"/>
              <a:t>v.clientNo</a:t>
            </a:r>
            <a:r>
              <a:rPr lang="en-US" dirty="0"/>
              <a:t>) are included in result. </a:t>
            </a:r>
          </a:p>
          <a:p>
            <a:r>
              <a:rPr lang="en-US" dirty="0"/>
              <a:t>Equivalent to </a:t>
            </a:r>
            <a:r>
              <a:rPr lang="en-US" dirty="0" err="1"/>
              <a:t>equi</a:t>
            </a:r>
            <a:r>
              <a:rPr lang="en-US" dirty="0"/>
              <a:t>-join in relational algebra.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3654425"/>
            <a:ext cx="632142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1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JOIN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provides alternative ways to specify joins: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Lucida Console" panose="020B0609040504020204" pitchFamily="49" charset="0"/>
              </a:rPr>
              <a:t>FROM Client c JOIN Viewing v ON </a:t>
            </a:r>
            <a:r>
              <a:rPr lang="en-US" sz="2000" dirty="0" err="1">
                <a:latin typeface="Lucida Console" panose="020B0609040504020204" pitchFamily="49" charset="0"/>
              </a:rPr>
              <a:t>c.clientNo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v.clientNo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JOIN Viewing USING </a:t>
            </a:r>
            <a:r>
              <a:rPr lang="en-US" sz="2000" dirty="0" err="1">
                <a:latin typeface="Lucida Console" panose="020B0609040504020204" pitchFamily="49" charset="0"/>
              </a:rPr>
              <a:t>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NATURAL JOIN Viewing</a:t>
            </a:r>
          </a:p>
          <a:p>
            <a:r>
              <a:rPr lang="en-US" dirty="0"/>
              <a:t>In each case, FROM replaces original FROM and WHERE. However, first produces table with two identical </a:t>
            </a:r>
            <a:r>
              <a:rPr lang="en-US" dirty="0" err="1"/>
              <a:t>clientNo</a:t>
            </a:r>
            <a:r>
              <a:rPr lang="en-US" dirty="0"/>
              <a:t>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3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 – Sorting 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branch, list numbers and names of staff who manage properties, and properties they manage.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3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 – Sorting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50" y="2060848"/>
            <a:ext cx="9312669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18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 – Three Table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branch, list staff who manage properties, including city in which branch is located and properties they manage.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 b,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0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 – Three Table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formulation for FROM and WHERE:</a:t>
            </a:r>
          </a:p>
          <a:p>
            <a:r>
              <a:rPr lang="en-US" dirty="0"/>
              <a:t>	FROM (Branch b JOIN Staff s USING </a:t>
            </a:r>
            <a:r>
              <a:rPr lang="en-US" dirty="0" err="1"/>
              <a:t>branchNo</a:t>
            </a:r>
            <a:r>
              <a:rPr lang="en-US" dirty="0"/>
              <a:t>) AS</a:t>
            </a:r>
          </a:p>
          <a:p>
            <a:r>
              <a:rPr lang="en-US" dirty="0"/>
              <a:t>              </a:t>
            </a:r>
            <a:r>
              <a:rPr lang="en-US" dirty="0" err="1"/>
              <a:t>bs</a:t>
            </a:r>
            <a:r>
              <a:rPr lang="en-US" dirty="0"/>
              <a:t> JOIN </a:t>
            </a:r>
            <a:r>
              <a:rPr lang="en-US" dirty="0" err="1"/>
              <a:t>PropertyForRent</a:t>
            </a:r>
            <a:r>
              <a:rPr lang="en-US" dirty="0"/>
              <a:t> p USING </a:t>
            </a:r>
            <a:r>
              <a:rPr lang="en-US" dirty="0" err="1"/>
              <a:t>staffNo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204864"/>
            <a:ext cx="71770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5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27 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number of properties handled by each staff member.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1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1974, D. Chamberlin (IBM San Jose Laboratory) defined language called ‘Structured English Query Language’ (SEQUEL).</a:t>
            </a:r>
          </a:p>
          <a:p>
            <a:r>
              <a:rPr lang="en-US" dirty="0"/>
              <a:t>A revised version, SEQUEL/2, was defined in 1976 but name was subsequently changed to SQL for legal reasons.</a:t>
            </a:r>
          </a:p>
          <a:p>
            <a:r>
              <a:rPr lang="en-US" dirty="0"/>
              <a:t>Still pronounced ‘see-</a:t>
            </a:r>
            <a:r>
              <a:rPr lang="en-US" dirty="0" err="1"/>
              <a:t>quel</a:t>
            </a:r>
            <a:r>
              <a:rPr lang="en-US" dirty="0"/>
              <a:t>’, though official pronunciation is ‘S-Q-L’. </a:t>
            </a:r>
          </a:p>
          <a:p>
            <a:r>
              <a:rPr lang="en-US" dirty="0"/>
              <a:t>IBM subsequently produced a prototype DBMS called System R, based on SEQUEL/2. </a:t>
            </a:r>
          </a:p>
          <a:p>
            <a:r>
              <a:rPr lang="en-US" dirty="0"/>
              <a:t>Roots of SQL, however, are in SQUARE (Specifying Queries as Relational Expressions), which predates System R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2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27 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6" descr="C05NT2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9275" y="2195512"/>
            <a:ext cx="6010275" cy="3609975"/>
          </a:xfrm>
          <a:noFill/>
        </p:spPr>
      </p:pic>
    </p:spTree>
    <p:extLst>
      <p:ext uri="{BB962C8B-B14F-4D97-AF65-F5344CB8AC3E}">
        <p14:creationId xmlns:p14="http://schemas.microsoft.com/office/powerpoint/2010/main" val="32230735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Procedure for generating results of a join are: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Form Cartesian product of the tables named in  FROM clause.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there is a WHERE clause, apply the search condition to each row of the product table, retaining those rows that satisfy the condition.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For each remaining row, determine value of each item in SELECT list to produce a single row in result table.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DISTINCT has been specified, eliminate any duplicate rows from the result table.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there is an ORDER BY clause, sort result table as required.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SQL provides special format of SELECT for Cartesian product: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	[DISTINCT | ALL]	{* | 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4074440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If one row of a joined table is unmatched, row is omitted from result table. </a:t>
            </a:r>
          </a:p>
          <a:p>
            <a:r>
              <a:rPr lang="en-US" dirty="0"/>
              <a:t>Outer join operations retain rows that do not satisfy the join condition. </a:t>
            </a:r>
          </a:p>
          <a:p>
            <a:r>
              <a:rPr lang="en-US" dirty="0"/>
              <a:t>Consider following tables:</a:t>
            </a:r>
          </a:p>
        </p:txBody>
      </p:sp>
      <p:pic>
        <p:nvPicPr>
          <p:cNvPr id="5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27937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The (inner) join of these two tables: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b, PropertyForRent1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221088"/>
            <a:ext cx="5562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Result table has two rows where cities are same. </a:t>
            </a:r>
          </a:p>
          <a:p>
            <a:r>
              <a:rPr lang="en-US" dirty="0"/>
              <a:t>There are no rows corresponding to branches in Bristol and Aberdeen. </a:t>
            </a:r>
          </a:p>
          <a:p>
            <a:r>
              <a:rPr lang="en-US" dirty="0"/>
              <a:t>To include unmatched rows in result table, use an Outer join.</a:t>
            </a:r>
          </a:p>
        </p:txBody>
      </p:sp>
    </p:spTree>
    <p:extLst>
      <p:ext uri="{BB962C8B-B14F-4D97-AF65-F5344CB8AC3E}">
        <p14:creationId xmlns:p14="http://schemas.microsoft.com/office/powerpoint/2010/main" val="27978160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28 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branches and properties that are in same city along with any unmatched branches.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 LEFT 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those rows of first (left) table unmatched with rows from second (right) table. </a:t>
            </a:r>
          </a:p>
          <a:p>
            <a:r>
              <a:rPr lang="en-US" dirty="0"/>
              <a:t>Columns from second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2929494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28 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060848"/>
            <a:ext cx="96973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6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29 – Right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branches and properties in same city and any unmatched properties.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 RIGHT JOIN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Right Outer join includes those rows of second (right) table that are unmatched with rows from first (left) table. </a:t>
            </a:r>
          </a:p>
          <a:p>
            <a:r>
              <a:rPr lang="en-US" dirty="0"/>
              <a:t>Columns from first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311073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29 – Right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23" y="2204864"/>
            <a:ext cx="9432085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30 – Full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branches and properties in same city and any unmatched branches or properties.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 FULL 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rows that are unmatched in both tables. </a:t>
            </a:r>
          </a:p>
          <a:p>
            <a:r>
              <a:rPr lang="en-US" dirty="0"/>
              <a:t>Unmatched columns are filled with NULLs. </a:t>
            </a:r>
          </a:p>
        </p:txBody>
      </p:sp>
    </p:spTree>
    <p:extLst>
      <p:ext uri="{BB962C8B-B14F-4D97-AF65-F5344CB8AC3E}">
        <p14:creationId xmlns:p14="http://schemas.microsoft.com/office/powerpoint/2010/main" val="35935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late 70s, ORACLE appeared and was probably first commercial RDBMS based on SQL.</a:t>
            </a:r>
          </a:p>
          <a:p>
            <a:r>
              <a:rPr lang="en-US" dirty="0"/>
              <a:t>In 1987, ANSI and ISO published an initial standard for SQL.</a:t>
            </a:r>
          </a:p>
          <a:p>
            <a:r>
              <a:rPr lang="en-US" dirty="0"/>
              <a:t>In 1989, ISO published an addendum that defined an ‘Integrity Enhancement Feature’. </a:t>
            </a:r>
          </a:p>
          <a:p>
            <a:r>
              <a:rPr lang="en-US" dirty="0"/>
              <a:t>In 1992, first major revision to ISO standard occurred, referred to as SQL2 or SQL/92.</a:t>
            </a:r>
          </a:p>
          <a:p>
            <a:r>
              <a:rPr lang="en-US" dirty="0"/>
              <a:t>In 1999, SQL:1999 was released with support for object-oriented data management.</a:t>
            </a:r>
          </a:p>
          <a:p>
            <a:r>
              <a:rPr lang="en-US" dirty="0"/>
              <a:t>In late 2003, SQL:2003 was released.</a:t>
            </a:r>
          </a:p>
          <a:p>
            <a:r>
              <a:rPr lang="en-US" dirty="0"/>
              <a:t>In summer 2008, SQL:2008 was released.</a:t>
            </a:r>
          </a:p>
          <a:p>
            <a:r>
              <a:rPr lang="en-US" dirty="0"/>
              <a:t>In late 2011, SQL:2011 was released.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01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30 – Full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08" y="2132856"/>
            <a:ext cx="803263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and 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EXISTS and NOT EXISTS are for use only with subqueries. </a:t>
            </a:r>
          </a:p>
          <a:p>
            <a:r>
              <a:rPr lang="en-US" dirty="0"/>
              <a:t>Produce a simple true/false result. </a:t>
            </a:r>
          </a:p>
          <a:p>
            <a:r>
              <a:rPr lang="en-US" dirty="0"/>
              <a:t>True if and only if there exists at least one row in result table returned by subquery.</a:t>
            </a:r>
          </a:p>
          <a:p>
            <a:r>
              <a:rPr lang="en-US" dirty="0"/>
              <a:t>False if subquery returns an empty result table. </a:t>
            </a:r>
          </a:p>
          <a:p>
            <a:r>
              <a:rPr lang="en-US" dirty="0"/>
              <a:t>NOT EXISTS is the opposite of EXISTS. </a:t>
            </a:r>
          </a:p>
          <a:p>
            <a:r>
              <a:rPr lang="en-US" dirty="0"/>
              <a:t>As (NOT) EXISTS check only for existence or non-existence of rows in subquery result table, subquery can contain any number of columns. </a:t>
            </a:r>
          </a:p>
          <a:p>
            <a:r>
              <a:rPr lang="en-US" dirty="0"/>
              <a:t>Common for subqueries following (NOT) EXISTS to be of form:</a:t>
            </a:r>
          </a:p>
          <a:p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(SELECT * 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67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31 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all staff who work in a London branch.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		     city = ‘London’);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978150"/>
            <a:ext cx="55435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56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31 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Note, search condition </a:t>
            </a:r>
            <a:r>
              <a:rPr lang="en-US" dirty="0" err="1"/>
              <a:t>s.branchNo</a:t>
            </a:r>
            <a:r>
              <a:rPr lang="en-US" dirty="0"/>
              <a:t> = </a:t>
            </a:r>
            <a:r>
              <a:rPr lang="en-US" dirty="0" err="1"/>
              <a:t>b.branchNo</a:t>
            </a:r>
            <a:r>
              <a:rPr lang="en-US" dirty="0"/>
              <a:t> is necessary to consider correct branch record for each member of staff. </a:t>
            </a:r>
          </a:p>
          <a:p>
            <a:r>
              <a:rPr lang="en-US" dirty="0"/>
              <a:t>If omitted, would get all staff records listed out because subquery: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Branch WHERE city=‘London’</a:t>
            </a:r>
          </a:p>
          <a:p>
            <a:r>
              <a:rPr lang="en-US" dirty="0"/>
              <a:t>would always be true and query would be: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7899042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31 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also write this query using join construct: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29727675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normal set operations of Union, Intersection, and Difference to combine results of two or more queries into a single result table.</a:t>
            </a:r>
          </a:p>
          <a:p>
            <a:r>
              <a:rPr lang="en-US" dirty="0"/>
              <a:t>Union of two tables, A and B, is table containing all rows in either A or B or both. </a:t>
            </a:r>
          </a:p>
          <a:p>
            <a:r>
              <a:rPr lang="en-US" dirty="0"/>
              <a:t>Intersection is table containing all rows common to both A and B. </a:t>
            </a:r>
          </a:p>
          <a:p>
            <a:r>
              <a:rPr lang="en-US" dirty="0"/>
              <a:t>Difference is table containing all rows in A but not in B. </a:t>
            </a:r>
          </a:p>
          <a:p>
            <a:r>
              <a:rPr lang="en-US" dirty="0"/>
              <a:t>Two tables must be union compatible.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03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of set operator clause in each case is:</a:t>
            </a:r>
          </a:p>
          <a:p>
            <a:r>
              <a:rPr lang="en-US" dirty="0">
                <a:latin typeface="Lucida Console" panose="020B0609040504020204" pitchFamily="49" charset="0"/>
              </a:rPr>
              <a:t>op [ALL] [CORRESPONDING [BY {column1 [, ...]}]]</a:t>
            </a:r>
          </a:p>
          <a:p>
            <a:r>
              <a:rPr lang="en-US" dirty="0"/>
              <a:t>If CORRESPONDING BY specified, set operation performed on the named column(s).</a:t>
            </a:r>
          </a:p>
          <a:p>
            <a:r>
              <a:rPr lang="en-US" dirty="0"/>
              <a:t>If CORRESPONDING specified but not BY clause, operation performed on common columns. </a:t>
            </a:r>
          </a:p>
          <a:p>
            <a:r>
              <a:rPr lang="en-US" dirty="0"/>
              <a:t>If ALL specified, result can include duplicate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46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87</a:t>
            </a:fld>
            <a:endParaRPr lang="en-US"/>
          </a:p>
        </p:txBody>
      </p:sp>
      <p:pic>
        <p:nvPicPr>
          <p:cNvPr id="5" name="Picture 5" descr="DS3-Figure 05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0" y="1700808"/>
            <a:ext cx="84275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32 – Use of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cities where there is either a branch office or  a property.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 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40312433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32 – Use of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Branch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UNION CORRESPONDING BY city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5797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has become part of application architectures such as IBM’s Systems Application Architecture.</a:t>
            </a:r>
          </a:p>
          <a:p>
            <a:r>
              <a:rPr lang="en-US" dirty="0"/>
              <a:t>It is strategic choice of many large and influential organizations (e.g. X/OPEN). </a:t>
            </a:r>
          </a:p>
          <a:p>
            <a:r>
              <a:rPr lang="en-US" dirty="0"/>
              <a:t>SQL is Federal Information Processing Standard (FIPS) to which conformance is required for all sales of databases to American Government. </a:t>
            </a:r>
          </a:p>
          <a:p>
            <a:r>
              <a:rPr lang="en-US" dirty="0"/>
              <a:t>SQL is used in other standards and even influences development of other standards as a definitional tool. Examples include:</a:t>
            </a:r>
          </a:p>
          <a:p>
            <a:pPr lvl="1"/>
            <a:r>
              <a:rPr lang="en-US" dirty="0"/>
              <a:t>ISO’s Information Resource Directory System (IRDS) Standard</a:t>
            </a:r>
          </a:p>
          <a:p>
            <a:pPr lvl="1"/>
            <a:r>
              <a:rPr lang="en-US" dirty="0"/>
              <a:t>Remote Data Access (RDA) Standard.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7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32 – Use of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Produces result tables from both queries and merges both tables together.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3164163"/>
            <a:ext cx="2740756" cy="331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cities where there is both a branch office and a property.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INTERSECT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73574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INTERSECT CORRESPONDING BY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74" y="1600200"/>
            <a:ext cx="3794664" cy="39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INTERSECT operator: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 b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Or: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DISTINCT city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92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34 – Use of Except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cities where there is a branch office but no  properties.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 CORRESPONDING BY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19" y="3028392"/>
            <a:ext cx="28409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8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34 – Use of Except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EXCEPT: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DISTINCT city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city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DISTINCT city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NOT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47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r>
              <a:rPr lang="en-US" dirty="0" err="1"/>
              <a:t>dataValueList</a:t>
            </a:r>
            <a:r>
              <a:rPr lang="en-US" dirty="0"/>
              <a:t> must match </a:t>
            </a:r>
            <a:r>
              <a:rPr lang="en-US" dirty="0" err="1"/>
              <a:t>columnList</a:t>
            </a:r>
            <a:r>
              <a:rPr lang="en-US" dirty="0"/>
              <a:t> as follows:</a:t>
            </a:r>
          </a:p>
          <a:p>
            <a:pPr lvl="1"/>
            <a:r>
              <a:rPr lang="en-US" dirty="0"/>
              <a:t>number of items in each list must be same;</a:t>
            </a:r>
          </a:p>
          <a:p>
            <a:pPr lvl="1"/>
            <a:r>
              <a:rPr lang="en-US" dirty="0"/>
              <a:t>must be direct correspondence in position of items in two lists;</a:t>
            </a:r>
          </a:p>
          <a:p>
            <a:pPr lvl="1"/>
            <a:r>
              <a:rPr lang="en-US" dirty="0"/>
              <a:t>data type of each item in </a:t>
            </a:r>
            <a:r>
              <a:rPr lang="en-US" dirty="0" err="1"/>
              <a:t>dataValueList</a:t>
            </a:r>
            <a:r>
              <a:rPr lang="en-US" dirty="0"/>
              <a:t> must be compatible with data type of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12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29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35 – Insert into …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new row into Staff table supplying data for all column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859630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36 – Insert using defaults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a new row into Staff table supplying data for all mandatory columns.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position,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‘Assistant’, 8100, ‘B003’);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‘Assistant’, NULL,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NULL, 8100, ‘B003’);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61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A5CBCD05-3202-4602-AC9D-423DD0E849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2296F7-2C38-4ED3-80C3-93DE50F5F244}"/>
</file>

<file path=customXml/itemProps3.xml><?xml version="1.0" encoding="utf-8"?>
<ds:datastoreItem xmlns:ds="http://schemas.openxmlformats.org/officeDocument/2006/customXml" ds:itemID="{60924004-72B1-4167-9B7F-D4B6FE38286C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5721</Words>
  <Application>Microsoft Office PowerPoint</Application>
  <PresentationFormat>Custom</PresentationFormat>
  <Paragraphs>762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Century Gothic</vt:lpstr>
      <vt:lpstr>Lucida Console</vt:lpstr>
      <vt:lpstr>Wingdings</vt:lpstr>
      <vt:lpstr>Continental World 16x9</vt:lpstr>
      <vt:lpstr>CSE 204 - INTRO TO Database Systems SQL</vt:lpstr>
      <vt:lpstr>Outline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Example – All columns, All Rows</vt:lpstr>
      <vt:lpstr>Example – All columns, All Rows</vt:lpstr>
      <vt:lpstr>Example 2 – Specific columns, All Rows</vt:lpstr>
      <vt:lpstr>Example 2 – Specific columns, All Rows</vt:lpstr>
      <vt:lpstr>Example 3 – Use of distinct</vt:lpstr>
      <vt:lpstr>Example 3 – Use of distinct</vt:lpstr>
      <vt:lpstr>Example 4 – Calculated Fields</vt:lpstr>
      <vt:lpstr>Example 4 – Calculated Fields</vt:lpstr>
      <vt:lpstr>Example 5 – Comparison Search</vt:lpstr>
      <vt:lpstr>Example 6 – Compound Comparison Search</vt:lpstr>
      <vt:lpstr>Example 7 – Range Search</vt:lpstr>
      <vt:lpstr>Example 7 – Range Search</vt:lpstr>
      <vt:lpstr>Example 8 – Set Membership</vt:lpstr>
      <vt:lpstr>Example 8 – Set Membership</vt:lpstr>
      <vt:lpstr>Example 9 – Pattern Matching</vt:lpstr>
      <vt:lpstr>Example 9 – Pattern Matching</vt:lpstr>
      <vt:lpstr>Example 10 – NULL Search Condition</vt:lpstr>
      <vt:lpstr>Example 10 – NULL Search Condition</vt:lpstr>
      <vt:lpstr>Example 11 – Ordering (Single Column)</vt:lpstr>
      <vt:lpstr>Example 12 – Ordering (Multiple Column)</vt:lpstr>
      <vt:lpstr>Example 12 – Ordering (Multiple Column)</vt:lpstr>
      <vt:lpstr>Select Statement aggregates</vt:lpstr>
      <vt:lpstr>Select Statement aggregates</vt:lpstr>
      <vt:lpstr>Select Statement aggregates</vt:lpstr>
      <vt:lpstr>Example 13 – Use of COUNT(*)</vt:lpstr>
      <vt:lpstr>Example 14 – Use of COUNT(DISTINCT)</vt:lpstr>
      <vt:lpstr>Example 16 – Use of MIN, MAX, AVG</vt:lpstr>
      <vt:lpstr>Select Statement Grouping</vt:lpstr>
      <vt:lpstr>Select Statement Grouping</vt:lpstr>
      <vt:lpstr>Example 17 – Use of GROUP BY</vt:lpstr>
      <vt:lpstr>Restricted Groupings – HAVING clause</vt:lpstr>
      <vt:lpstr>Example 18 – Use of Having</vt:lpstr>
      <vt:lpstr>Subqueries</vt:lpstr>
      <vt:lpstr>Example 19 – Subquery with Equality</vt:lpstr>
      <vt:lpstr>Example 19 – Subquery with Equality</vt:lpstr>
      <vt:lpstr>Example 19 – Subquery with Equality</vt:lpstr>
      <vt:lpstr>Example 20 – Subquery with Aggregate</vt:lpstr>
      <vt:lpstr>Example 20 – Subquery with Aggregate</vt:lpstr>
      <vt:lpstr>Subquery rules</vt:lpstr>
      <vt:lpstr>Example 21 – Nested subquery: use of IN</vt:lpstr>
      <vt:lpstr>Any and all</vt:lpstr>
      <vt:lpstr>Example 22 – use of AnY/SOME</vt:lpstr>
      <vt:lpstr>Example 22 – use of AnY/SOME</vt:lpstr>
      <vt:lpstr>Example 23 – use of ALL</vt:lpstr>
      <vt:lpstr>Multi-Table Queries</vt:lpstr>
      <vt:lpstr>Multi-Table Queries</vt:lpstr>
      <vt:lpstr>Example 24 – Simple join</vt:lpstr>
      <vt:lpstr>Example 24 – Simple join</vt:lpstr>
      <vt:lpstr>Alternative JOIN Constructs</vt:lpstr>
      <vt:lpstr>Example 25 – Sorting a join</vt:lpstr>
      <vt:lpstr>Example 25 – Sorting a join</vt:lpstr>
      <vt:lpstr>Example 26 – Three Table Join</vt:lpstr>
      <vt:lpstr>Example 26 – Three Table Join</vt:lpstr>
      <vt:lpstr>Example 27 – Multiple Grouping Columns</vt:lpstr>
      <vt:lpstr>Example 27 – Multiple Grouping Columns</vt:lpstr>
      <vt:lpstr>Computing a Join</vt:lpstr>
      <vt:lpstr>Outer Join</vt:lpstr>
      <vt:lpstr>Outer Join</vt:lpstr>
      <vt:lpstr>Outer Join</vt:lpstr>
      <vt:lpstr>Example 28 – Left Outer Join</vt:lpstr>
      <vt:lpstr>Example 28 – Left Outer Join</vt:lpstr>
      <vt:lpstr>Example 29 – Right Outer Join</vt:lpstr>
      <vt:lpstr>Example 29 – Right Outer Join</vt:lpstr>
      <vt:lpstr>Example 30 – Full Outer Join</vt:lpstr>
      <vt:lpstr>Example 30 – Full Outer Join</vt:lpstr>
      <vt:lpstr>Exists and not exists</vt:lpstr>
      <vt:lpstr>Example 31 – Query using EXISTS</vt:lpstr>
      <vt:lpstr>Example 31 – Query using EXISTS</vt:lpstr>
      <vt:lpstr>Example 31 – Query using EXISTS</vt:lpstr>
      <vt:lpstr>Union, Intersect, and Difference (Except)</vt:lpstr>
      <vt:lpstr>Union, Intersect, and Difference (Except)</vt:lpstr>
      <vt:lpstr>Union, Intersect, and Difference (Except)</vt:lpstr>
      <vt:lpstr>Example 32 – Use of union</vt:lpstr>
      <vt:lpstr>Example 32 – Use of union</vt:lpstr>
      <vt:lpstr>Example 32 – Use of union</vt:lpstr>
      <vt:lpstr>Example 33 – Use of intersect</vt:lpstr>
      <vt:lpstr>Example 33 – Use of intersect</vt:lpstr>
      <vt:lpstr>Example 33 – Use of intersect</vt:lpstr>
      <vt:lpstr>Example 34 – Use of Except</vt:lpstr>
      <vt:lpstr>Example 34 – Use of Except</vt:lpstr>
      <vt:lpstr>Insert</vt:lpstr>
      <vt:lpstr>Insert</vt:lpstr>
      <vt:lpstr>Example 35 – Insert into … values</vt:lpstr>
      <vt:lpstr>Example 36 – Insert using defaults</vt:lpstr>
      <vt:lpstr>Insert…select</vt:lpstr>
      <vt:lpstr>Example 37 – Insert … select</vt:lpstr>
      <vt:lpstr>Example 37 – Insert … select</vt:lpstr>
      <vt:lpstr>Example 37 – Insert … select</vt:lpstr>
      <vt:lpstr>update</vt:lpstr>
      <vt:lpstr>update</vt:lpstr>
      <vt:lpstr>Example 38/39 – Update</vt:lpstr>
      <vt:lpstr>Example 40 – Update</vt:lpstr>
      <vt:lpstr>delete</vt:lpstr>
      <vt:lpstr>Example 41/42 – delete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2024-03-07T09:45:56Z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