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74" autoAdjust="0"/>
    <p:restoredTop sz="95274" autoAdjust="0"/>
  </p:normalViewPr>
  <p:slideViewPr>
    <p:cSldViewPr>
      <p:cViewPr varScale="1">
        <p:scale>
          <a:sx n="60" d="100"/>
          <a:sy n="60" d="100"/>
        </p:scale>
        <p:origin x="422" y="3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ustomXml" Target="../customXml/item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21-Mar-19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21-Mar-19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0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1CABC-466D-0C45-AC1E-3D9A8261A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2033" y="4753522"/>
            <a:ext cx="1556792" cy="1556792"/>
          </a:xfrm>
          <a:prstGeom prst="rect">
            <a:avLst/>
          </a:prstGeom>
          <a:effectLst>
            <a:reflection stA="520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1828799"/>
            <a:ext cx="10637440" cy="3048001"/>
          </a:xfrm>
        </p:spPr>
        <p:txBody>
          <a:bodyPr/>
          <a:lstStyle/>
          <a:p>
            <a:r>
              <a:rPr lang="en-US" dirty="0"/>
              <a:t>CS</a:t>
            </a:r>
            <a:r>
              <a:rPr lang="tr-TR" dirty="0"/>
              <a:t>E</a:t>
            </a:r>
            <a:r>
              <a:rPr lang="en-US" dirty="0"/>
              <a:t> </a:t>
            </a:r>
            <a:r>
              <a:rPr lang="tr-TR" dirty="0"/>
              <a:t>204 -</a:t>
            </a:r>
            <a:r>
              <a:rPr lang="en-US" dirty="0"/>
              <a:t> INTRO TO Database Systems</a:t>
            </a:r>
            <a:br>
              <a:rPr lang="en-US" dirty="0"/>
            </a:br>
            <a:r>
              <a:rPr lang="en-US" dirty="0"/>
              <a:t>Conceptual Database </a:t>
            </a:r>
            <a:r>
              <a:rPr lang="en-US" dirty="0" err="1"/>
              <a:t>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Joseph LEDET</a:t>
            </a:r>
          </a:p>
          <a:p>
            <a:r>
              <a:rPr lang="en-US" dirty="0"/>
              <a:t>Department of Computer Engineering</a:t>
            </a:r>
          </a:p>
          <a:p>
            <a:r>
              <a:rPr lang="tr-TR" dirty="0"/>
              <a:t>Akdeniz</a:t>
            </a:r>
            <a:r>
              <a:rPr lang="en-US" dirty="0"/>
              <a:t> University</a:t>
            </a:r>
          </a:p>
          <a:p>
            <a:r>
              <a:rPr lang="en-US" dirty="0" err="1"/>
              <a:t>josephledet</a:t>
            </a:r>
            <a:r>
              <a:rPr lang="en-US" dirty="0"/>
              <a:t>@</a:t>
            </a:r>
            <a:r>
              <a:rPr lang="tr-TR" dirty="0" err="1"/>
              <a:t>akdeniz</a:t>
            </a:r>
            <a:r>
              <a:rPr lang="en-US" dirty="0"/>
              <a:t>.</a:t>
            </a:r>
            <a:r>
              <a:rPr lang="en-US" dirty="0" err="1"/>
              <a:t>edu.tr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1F16D-1D93-4D42-9521-71FAA39AC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5"/>
            <a:ext cx="3498913" cy="34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Database Design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Physical database </a:t>
            </a:r>
            <a:r>
              <a:rPr lang="en-US" dirty="0"/>
              <a:t>design</a:t>
            </a:r>
          </a:p>
          <a:p>
            <a:r>
              <a:rPr lang="en-US" dirty="0"/>
              <a:t>Step 3  Translate logical data model for target DBMS</a:t>
            </a:r>
          </a:p>
          <a:p>
            <a:pPr lvl="1"/>
            <a:r>
              <a:rPr lang="en-US" dirty="0"/>
              <a:t>Step 3.1  Design base relations</a:t>
            </a:r>
          </a:p>
          <a:p>
            <a:pPr lvl="1"/>
            <a:r>
              <a:rPr lang="en-US" dirty="0"/>
              <a:t>Step 3.2  Design representation of derived data </a:t>
            </a:r>
          </a:p>
          <a:p>
            <a:pPr lvl="1"/>
            <a:r>
              <a:rPr lang="en-US" dirty="0"/>
              <a:t>Step 3.3  Design general constraints </a:t>
            </a:r>
          </a:p>
          <a:p>
            <a:r>
              <a:rPr lang="en-US" dirty="0"/>
              <a:t>Step 4  Design file organizations and indexes</a:t>
            </a:r>
          </a:p>
          <a:p>
            <a:pPr lvl="1"/>
            <a:r>
              <a:rPr lang="en-US" dirty="0"/>
              <a:t>Step 4.1  Analyze transactions</a:t>
            </a:r>
          </a:p>
          <a:p>
            <a:pPr lvl="1"/>
            <a:r>
              <a:rPr lang="en-US" dirty="0"/>
              <a:t>Step 4.2  Choose file organization</a:t>
            </a:r>
          </a:p>
          <a:p>
            <a:pPr lvl="1"/>
            <a:r>
              <a:rPr lang="en-US" dirty="0"/>
              <a:t>Step 4.3  Choose indexes</a:t>
            </a:r>
          </a:p>
          <a:p>
            <a:pPr lvl="1"/>
            <a:r>
              <a:rPr lang="en-US" dirty="0"/>
              <a:t>Step 4.4  Estimate disk space requirements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Database Design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5  Design user views</a:t>
            </a:r>
          </a:p>
          <a:p>
            <a:r>
              <a:rPr lang="en-US" dirty="0"/>
              <a:t>Step 6  Design security mechanisms </a:t>
            </a:r>
          </a:p>
          <a:p>
            <a:r>
              <a:rPr lang="en-US" dirty="0"/>
              <a:t>Step 7  Consider the introduction of controlled redundancy </a:t>
            </a:r>
          </a:p>
          <a:p>
            <a:r>
              <a:rPr lang="en-US" dirty="0"/>
              <a:t>Step 8  Monitor and tune the operational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0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Build Conceptual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build a conceptual data model of the data requirements of the enterprise.</a:t>
            </a:r>
          </a:p>
          <a:p>
            <a:pPr lvl="1"/>
            <a:r>
              <a:rPr lang="en-US" dirty="0"/>
              <a:t>Model comprises entity types, relationship types, attributes and attribute domains, primary and alternate keys, and integrity constraints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Step 1.1  Identify entity types</a:t>
            </a:r>
          </a:p>
          <a:p>
            <a:pPr lvl="1"/>
            <a:r>
              <a:rPr lang="en-US" dirty="0"/>
              <a:t>To identify the required entity types.</a:t>
            </a:r>
          </a:p>
          <a:p>
            <a:r>
              <a:rPr lang="en-US" dirty="0" smtClean="0"/>
              <a:t>Step </a:t>
            </a:r>
            <a:r>
              <a:rPr lang="en-US" dirty="0"/>
              <a:t>1.2  Identify relationship types</a:t>
            </a:r>
          </a:p>
          <a:p>
            <a:pPr lvl="1"/>
            <a:r>
              <a:rPr lang="en-US" dirty="0"/>
              <a:t>To identify the important relationships that exist between the entity types.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6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Build Conceptual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Step 1.3  Identify and associate attributes with entity or relationship types</a:t>
            </a:r>
          </a:p>
          <a:p>
            <a:pPr lvl="1"/>
            <a:r>
              <a:rPr lang="en-US" dirty="0"/>
              <a:t>To associate attributes with the appropriate entity or relationship types and document the details of each attribute.</a:t>
            </a:r>
          </a:p>
          <a:p>
            <a:r>
              <a:rPr lang="en-US" dirty="0"/>
              <a:t>Step 1.4  Determine attribute domains</a:t>
            </a:r>
          </a:p>
          <a:p>
            <a:pPr lvl="1"/>
            <a:r>
              <a:rPr lang="en-US" dirty="0"/>
              <a:t>To determine domains for the attributes in the data model and document the details of each </a:t>
            </a:r>
            <a:r>
              <a:rPr lang="en-US" dirty="0" smtClean="0"/>
              <a:t>domain.</a:t>
            </a:r>
          </a:p>
          <a:p>
            <a:r>
              <a:rPr lang="en-US" dirty="0"/>
              <a:t>Step 1.5  Determine candidate, primary, and alternate key attributes</a:t>
            </a:r>
          </a:p>
          <a:p>
            <a:pPr lvl="1"/>
            <a:r>
              <a:rPr lang="en-US" dirty="0"/>
              <a:t>To identify the candidate key(s) for each entity and if there is more than one candidate key, to choose one to be the primary key and the others as alternate keys.</a:t>
            </a:r>
          </a:p>
          <a:p>
            <a:r>
              <a:rPr lang="en-US" dirty="0"/>
              <a:t>Step 1.6  Consider use of enhanced modeling concepts (optional step) </a:t>
            </a:r>
          </a:p>
          <a:p>
            <a:pPr lvl="1"/>
            <a:r>
              <a:rPr lang="en-US" dirty="0"/>
              <a:t>To consider the use of enhanced modeling concepts, such as specialization / generalization, aggregation, and composition.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3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Build Conceptual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1.7  Check model for redundancy </a:t>
            </a:r>
          </a:p>
          <a:p>
            <a:pPr lvl="1"/>
            <a:r>
              <a:rPr lang="en-US" dirty="0"/>
              <a:t>To check for the presence of any redundancy in the model and to remove any that does exist. </a:t>
            </a:r>
          </a:p>
          <a:p>
            <a:r>
              <a:rPr lang="en-US" dirty="0"/>
              <a:t>Step 1.8  Validate conceptual model against user transactions </a:t>
            </a:r>
          </a:p>
          <a:p>
            <a:pPr lvl="1"/>
            <a:r>
              <a:rPr lang="en-US" dirty="0"/>
              <a:t>To ensure that the conceptual model supports the required transactions. </a:t>
            </a:r>
          </a:p>
          <a:p>
            <a:r>
              <a:rPr lang="en-US" dirty="0"/>
              <a:t>Step1.9   Review conceptual data model with user</a:t>
            </a:r>
          </a:p>
          <a:p>
            <a:pPr lvl="1"/>
            <a:r>
              <a:rPr lang="en-US" dirty="0"/>
              <a:t>To review the conceptual data model with the user to ensure that the model is a ‘true’ representation of the data requirements of the enterprise.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6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Extract from data dictionary for Staff user views of </a:t>
            </a:r>
            <a:r>
              <a:rPr lang="en-US" dirty="0" err="1"/>
              <a:t>DreamHome</a:t>
            </a:r>
            <a:r>
              <a:rPr lang="en-US" dirty="0"/>
              <a:t> showing description of entities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7" descr="C15NF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4" t="591"/>
          <a:stretch>
            <a:fillRect/>
          </a:stretch>
        </p:blipFill>
        <p:spPr>
          <a:xfrm>
            <a:off x="1217613" y="1905853"/>
            <a:ext cx="9753600" cy="4189294"/>
          </a:xfrm>
          <a:noFill/>
        </p:spPr>
      </p:pic>
    </p:spTree>
    <p:extLst>
      <p:ext uri="{BB962C8B-B14F-4D97-AF65-F5344CB8AC3E}">
        <p14:creationId xmlns:p14="http://schemas.microsoft.com/office/powerpoint/2010/main" val="304436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First-cut ER diagram for Staff user views of </a:t>
            </a:r>
            <a:r>
              <a:rPr lang="en-US" dirty="0" err="1"/>
              <a:t>DreamHome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8" descr="C15NF0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" b="6674"/>
          <a:stretch>
            <a:fillRect/>
          </a:stretch>
        </p:blipFill>
        <p:spPr>
          <a:xfrm>
            <a:off x="1975890" y="1600199"/>
            <a:ext cx="8629287" cy="5029201"/>
          </a:xfrm>
          <a:noFill/>
        </p:spPr>
      </p:pic>
    </p:spTree>
    <p:extLst>
      <p:ext uri="{BB962C8B-B14F-4D97-AF65-F5344CB8AC3E}">
        <p14:creationId xmlns:p14="http://schemas.microsoft.com/office/powerpoint/2010/main" val="244929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Extract from data dictionary for Staff user views of </a:t>
            </a:r>
            <a:r>
              <a:rPr lang="en-US" dirty="0" err="1"/>
              <a:t>DreamHome</a:t>
            </a:r>
            <a:r>
              <a:rPr lang="en-US" dirty="0"/>
              <a:t> showing description of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8" descr="C15NF0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6" r="19762"/>
          <a:stretch>
            <a:fillRect/>
          </a:stretch>
        </p:blipFill>
        <p:spPr>
          <a:xfrm>
            <a:off x="1217613" y="2390721"/>
            <a:ext cx="9753600" cy="3219558"/>
          </a:xfrm>
          <a:noFill/>
        </p:spPr>
      </p:pic>
    </p:spTree>
    <p:extLst>
      <p:ext uri="{BB962C8B-B14F-4D97-AF65-F5344CB8AC3E}">
        <p14:creationId xmlns:p14="http://schemas.microsoft.com/office/powerpoint/2010/main" val="250973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Extract from data dictionary for Staff user views of </a:t>
            </a:r>
            <a:r>
              <a:rPr lang="en-US" dirty="0" err="1"/>
              <a:t>DreamHome</a:t>
            </a:r>
            <a:r>
              <a:rPr lang="en-US" dirty="0"/>
              <a:t> showing description of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8" descr="C15NF0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" b="8191"/>
          <a:stretch>
            <a:fillRect/>
          </a:stretch>
        </p:blipFill>
        <p:spPr>
          <a:xfrm>
            <a:off x="1217613" y="2224334"/>
            <a:ext cx="9753600" cy="3552331"/>
          </a:xfrm>
          <a:noFill/>
        </p:spPr>
      </p:pic>
    </p:spTree>
    <p:extLst>
      <p:ext uri="{BB962C8B-B14F-4D97-AF65-F5344CB8AC3E}">
        <p14:creationId xmlns:p14="http://schemas.microsoft.com/office/powerpoint/2010/main" val="301232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 diagram for Staff user views of </a:t>
            </a:r>
            <a:r>
              <a:rPr lang="en-US" dirty="0" err="1"/>
              <a:t>DreamHome</a:t>
            </a:r>
            <a:r>
              <a:rPr lang="en-US" dirty="0"/>
              <a:t> with primary keys added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8" descr="C15NF0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" b="4900"/>
          <a:stretch>
            <a:fillRect/>
          </a:stretch>
        </p:blipFill>
        <p:spPr>
          <a:xfrm>
            <a:off x="1971052" y="1600199"/>
            <a:ext cx="8639426" cy="5029201"/>
          </a:xfrm>
          <a:noFill/>
        </p:spPr>
      </p:pic>
    </p:spTree>
    <p:extLst>
      <p:ext uri="{BB962C8B-B14F-4D97-AF65-F5344CB8AC3E}">
        <p14:creationId xmlns:p14="http://schemas.microsoft.com/office/powerpoint/2010/main" val="407472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purpose of a design methodology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Database design has three main phases: conceptual, logical, and  physical design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How to decompose the scope of the design into specific views of the enterprise</a:t>
            </a:r>
            <a:r>
              <a:rPr lang="en-US" dirty="0" smtClean="0"/>
              <a:t>.</a:t>
            </a:r>
          </a:p>
          <a:p>
            <a:r>
              <a:rPr lang="en-US" dirty="0"/>
              <a:t>How to use Entity–Relationship (ER) modeling to build a conceptual data model based on the data requirements of an enterprise. </a:t>
            </a:r>
          </a:p>
          <a:p>
            <a:r>
              <a:rPr lang="en-US" dirty="0"/>
              <a:t>How to validate the resultant conceptual model to ensure it is a true and accurate representation of the data requirements enterprise. </a:t>
            </a:r>
            <a:endParaRPr lang="en-US" dirty="0" smtClean="0"/>
          </a:p>
          <a:p>
            <a:r>
              <a:rPr lang="en-US" dirty="0"/>
              <a:t>How to document the process of conceptual database design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End-users play an integral role throughout the process of conceptual database design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2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Revised ER diagram for Staff user views of </a:t>
            </a:r>
            <a:r>
              <a:rPr lang="en-US" dirty="0" err="1"/>
              <a:t>DreamHome</a:t>
            </a:r>
            <a:r>
              <a:rPr lang="en-US" dirty="0"/>
              <a:t> with specialization / generalization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8" descr="C15NF0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" b="4900"/>
          <a:stretch>
            <a:fillRect/>
          </a:stretch>
        </p:blipFill>
        <p:spPr>
          <a:xfrm>
            <a:off x="2710036" y="1481659"/>
            <a:ext cx="6916634" cy="5147742"/>
          </a:xfrm>
          <a:noFill/>
        </p:spPr>
      </p:pic>
    </p:spTree>
    <p:extLst>
      <p:ext uri="{BB962C8B-B14F-4D97-AF65-F5344CB8AC3E}">
        <p14:creationId xmlns:p14="http://schemas.microsoft.com/office/powerpoint/2010/main" val="155045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removing a redundant relationship called Rents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9" descr="C15NF0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90" r="32806"/>
          <a:stretch>
            <a:fillRect/>
          </a:stretch>
        </p:blipFill>
        <p:spPr>
          <a:xfrm>
            <a:off x="2635401" y="1600199"/>
            <a:ext cx="7247453" cy="5029201"/>
          </a:xfrm>
          <a:noFill/>
        </p:spPr>
      </p:pic>
    </p:spTree>
    <p:extLst>
      <p:ext uri="{BB962C8B-B14F-4D97-AF65-F5344CB8AC3E}">
        <p14:creationId xmlns:p14="http://schemas.microsoft.com/office/powerpoint/2010/main" val="367456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non-redundant relationship </a:t>
            </a:r>
            <a:r>
              <a:rPr lang="en-US" dirty="0" err="1"/>
              <a:t>FatherOf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7" descr="C15NF0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7" t="679"/>
          <a:stretch>
            <a:fillRect/>
          </a:stretch>
        </p:blipFill>
        <p:spPr>
          <a:xfrm>
            <a:off x="1927966" y="1600199"/>
            <a:ext cx="8415565" cy="4848227"/>
          </a:xfrm>
          <a:noFill/>
        </p:spPr>
      </p:pic>
    </p:spTree>
    <p:extLst>
      <p:ext uri="{BB962C8B-B14F-4D97-AF65-F5344CB8AC3E}">
        <p14:creationId xmlns:p14="http://schemas.microsoft.com/office/powerpoint/2010/main" val="389431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pathways to check that the conceptual model supports the user transactions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8" descr="C15NF0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68" b="4900"/>
          <a:stretch>
            <a:fillRect/>
          </a:stretch>
        </p:blipFill>
        <p:spPr>
          <a:xfrm>
            <a:off x="2655273" y="1484783"/>
            <a:ext cx="7033012" cy="5144617"/>
          </a:xfrm>
          <a:noFill/>
        </p:spPr>
      </p:pic>
    </p:spTree>
    <p:extLst>
      <p:ext uri="{BB962C8B-B14F-4D97-AF65-F5344CB8AC3E}">
        <p14:creationId xmlns:p14="http://schemas.microsoft.com/office/powerpoint/2010/main" val="94004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structured approach that uses procedures, techniques, tools, and documentation aids to support and facilitate the process of design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7613" y="2492896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Database Design Methodology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17613" y="4047058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Three main phases</a:t>
            </a:r>
          </a:p>
          <a:p>
            <a:pPr lvl="1"/>
            <a:r>
              <a:rPr lang="en-US" dirty="0"/>
              <a:t>Conceptual database design</a:t>
            </a:r>
          </a:p>
          <a:p>
            <a:pPr lvl="1"/>
            <a:r>
              <a:rPr lang="en-US" dirty="0"/>
              <a:t>Logical database design</a:t>
            </a:r>
          </a:p>
          <a:p>
            <a:pPr lvl="1"/>
            <a:r>
              <a:rPr lang="en-US" dirty="0"/>
              <a:t>Physical 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80595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constructing a model of the data used in an enterprise, independent of all physical considerations.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17613" y="2204864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Logical Database Design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17613" y="3759026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process of constructing a model of the data used in an enterprise based on a specific data model (e.g. relational), but independent of a particular DBMS and other physical considerations.</a:t>
            </a:r>
          </a:p>
        </p:txBody>
      </p:sp>
    </p:spTree>
    <p:extLst>
      <p:ext uri="{BB962C8B-B14F-4D97-AF65-F5344CB8AC3E}">
        <p14:creationId xmlns:p14="http://schemas.microsoft.com/office/powerpoint/2010/main" val="251627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producing a description of the implementation of the database on secondary storage; it describes the base relations, file organizations, and indexes design used to achieve efficient access to the data, and any associated integrity constraints and security measures.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9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Success Factors in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interactively with the users as much as possible.</a:t>
            </a:r>
          </a:p>
          <a:p>
            <a:r>
              <a:rPr lang="en-US" dirty="0"/>
              <a:t>Follow a structured methodology throughout the data modeling process.</a:t>
            </a:r>
          </a:p>
          <a:p>
            <a:r>
              <a:rPr lang="en-US" dirty="0"/>
              <a:t>Employ a data-driven approach.</a:t>
            </a:r>
          </a:p>
          <a:p>
            <a:r>
              <a:rPr lang="en-US" dirty="0"/>
              <a:t>Incorporate structural and integrity considerations into the data models.</a:t>
            </a:r>
          </a:p>
          <a:p>
            <a:r>
              <a:rPr lang="en-US" dirty="0"/>
              <a:t>Combine conceptualization, normalization, and transaction validation techniques into the data modeling methodology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5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Success Factors in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diagrams to represent as much of the data models as possible.</a:t>
            </a:r>
          </a:p>
          <a:p>
            <a:r>
              <a:rPr lang="en-US" dirty="0"/>
              <a:t>Use a Database Design Language (DBDL) to represent additional data semantics.</a:t>
            </a:r>
          </a:p>
          <a:p>
            <a:r>
              <a:rPr lang="en-US" dirty="0"/>
              <a:t>Build a data dictionary to supplement the data model diagrams.</a:t>
            </a:r>
          </a:p>
          <a:p>
            <a:r>
              <a:rPr lang="en-US" dirty="0"/>
              <a:t>Be willing to repeat 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Database Design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Conceptual database design</a:t>
            </a:r>
          </a:p>
          <a:p>
            <a:r>
              <a:rPr lang="en-US" dirty="0"/>
              <a:t>Step 1   Build conceptual data  model</a:t>
            </a:r>
          </a:p>
          <a:p>
            <a:pPr lvl="1"/>
            <a:r>
              <a:rPr lang="en-US" dirty="0"/>
              <a:t>Step 1.1  Identify entity types</a:t>
            </a:r>
          </a:p>
          <a:p>
            <a:pPr lvl="1"/>
            <a:r>
              <a:rPr lang="en-US" dirty="0"/>
              <a:t>Step 1.2  Identify relationship types</a:t>
            </a:r>
          </a:p>
          <a:p>
            <a:pPr lvl="1"/>
            <a:r>
              <a:rPr lang="en-US" dirty="0"/>
              <a:t>Step 1.3  Identify and associate attributes with entity or relationship types</a:t>
            </a:r>
          </a:p>
          <a:p>
            <a:pPr lvl="1"/>
            <a:r>
              <a:rPr lang="en-US" dirty="0"/>
              <a:t>Step 1.4  Determine attribute domains</a:t>
            </a:r>
          </a:p>
          <a:p>
            <a:pPr lvl="1"/>
            <a:r>
              <a:rPr lang="en-US" dirty="0"/>
              <a:t>Step 1.5  Determine candidate, primary, and alternate key attributes</a:t>
            </a:r>
          </a:p>
          <a:p>
            <a:pPr lvl="1"/>
            <a:r>
              <a:rPr lang="en-US" dirty="0"/>
              <a:t>Step 1.6  Consider use of enhanced modeling concepts (optional step)</a:t>
            </a:r>
          </a:p>
          <a:p>
            <a:pPr lvl="1"/>
            <a:r>
              <a:rPr lang="en-US" dirty="0" smtClean="0"/>
              <a:t>Step </a:t>
            </a:r>
            <a:r>
              <a:rPr lang="en-US" dirty="0"/>
              <a:t>1.7   Check model for redundancy </a:t>
            </a:r>
          </a:p>
          <a:p>
            <a:pPr lvl="1"/>
            <a:r>
              <a:rPr lang="en-US" dirty="0"/>
              <a:t>Step 1.8   Validate conceptual model against user transactions </a:t>
            </a:r>
          </a:p>
          <a:p>
            <a:pPr lvl="1"/>
            <a:r>
              <a:rPr lang="en-US" dirty="0"/>
              <a:t>Step 1.9   Review conceptual data model with user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9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Database Design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Logical database </a:t>
            </a:r>
            <a:r>
              <a:rPr lang="en-US" dirty="0"/>
              <a:t>design</a:t>
            </a:r>
          </a:p>
          <a:p>
            <a:r>
              <a:rPr lang="en-US" dirty="0"/>
              <a:t>Step 2   Build and validate logical data model</a:t>
            </a:r>
          </a:p>
          <a:p>
            <a:pPr lvl="1"/>
            <a:r>
              <a:rPr lang="en-US" dirty="0"/>
              <a:t>Step 2.1  Derive relations for logical data model</a:t>
            </a:r>
          </a:p>
          <a:p>
            <a:pPr lvl="1"/>
            <a:r>
              <a:rPr lang="en-US" dirty="0"/>
              <a:t>Step 2.2  Validate relations using normalization</a:t>
            </a:r>
          </a:p>
          <a:p>
            <a:pPr lvl="1"/>
            <a:r>
              <a:rPr lang="en-US" dirty="0"/>
              <a:t>Step 2.3  Validate relations against user transactions</a:t>
            </a:r>
          </a:p>
          <a:p>
            <a:pPr lvl="1"/>
            <a:r>
              <a:rPr lang="en-US" dirty="0"/>
              <a:t>Step 2.4  Define integrity constraints</a:t>
            </a:r>
          </a:p>
          <a:p>
            <a:pPr lvl="1"/>
            <a:r>
              <a:rPr lang="en-US" dirty="0"/>
              <a:t>Step 2.5  Review logical data model with user</a:t>
            </a:r>
          </a:p>
          <a:p>
            <a:pPr lvl="1"/>
            <a:r>
              <a:rPr lang="en-US" dirty="0"/>
              <a:t>Step 2.6  Merge logical data models into global model (optional step)</a:t>
            </a:r>
          </a:p>
          <a:p>
            <a:pPr lvl="1"/>
            <a:r>
              <a:rPr lang="en-US" dirty="0"/>
              <a:t>Step 2.7  Check for future growth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7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C300D8B4DE9F104D9C840F5E4234F958" ma:contentTypeVersion="13" ma:contentTypeDescription="Yeni belge oluşturun." ma:contentTypeScope="" ma:versionID="16c56c65506cd909c47ec82910fd2a34">
  <xsd:schema xmlns:xsd="http://www.w3.org/2001/XMLSchema" xmlns:xs="http://www.w3.org/2001/XMLSchema" xmlns:p="http://schemas.microsoft.com/office/2006/metadata/properties" xmlns:ns2="3a1efcd7-4c6f-4346-b594-b159f0746fb9" xmlns:ns3="fdcb6c8f-1aca-460c-ad04-846a354f9be9" targetNamespace="http://schemas.microsoft.com/office/2006/metadata/properties" ma:root="true" ma:fieldsID="fb97cd5ddacadc2f591c0d857c07d302" ns2:_="" ns3:_="">
    <xsd:import namespace="3a1efcd7-4c6f-4346-b594-b159f0746fb9"/>
    <xsd:import namespace="fdcb6c8f-1aca-460c-ad04-846a354f9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1efcd7-4c6f-4346-b594-b159f0746f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Resim Etiketleri" ma:readOnly="false" ma:fieldId="{5cf76f15-5ced-4ddc-b409-7134ff3c332f}" ma:taxonomyMulti="true" ma:sspId="5a0a6f44-de11-413a-9cdf-a61c5364bc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cb6c8f-1aca-460c-ad04-846a354f9be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ylaşılanla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Ayrıntıları ile Paylaşıld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16894736-79b9-4d7c-aba9-8b09d5e310dc}" ma:internalName="TaxCatchAll" ma:showField="CatchAllData" ma:web="fdcb6c8f-1aca-460c-ad04-846a354f9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a1efcd7-4c6f-4346-b594-b159f0746fb9">
      <Terms xmlns="http://schemas.microsoft.com/office/infopath/2007/PartnerControls"/>
    </lcf76f155ced4ddcb4097134ff3c332f>
    <TaxCatchAll xmlns="fdcb6c8f-1aca-460c-ad04-846a354f9be9" xsi:nil="true"/>
  </documentManagement>
</p:properties>
</file>

<file path=customXml/itemProps1.xml><?xml version="1.0" encoding="utf-8"?>
<ds:datastoreItem xmlns:ds="http://schemas.openxmlformats.org/officeDocument/2006/customXml" ds:itemID="{E3456DCF-564C-40CC-8CA9-0F0CC29632D0}"/>
</file>

<file path=customXml/itemProps2.xml><?xml version="1.0" encoding="utf-8"?>
<ds:datastoreItem xmlns:ds="http://schemas.openxmlformats.org/officeDocument/2006/customXml" ds:itemID="{2242E7EC-212F-462C-9E6F-3E7997B5A745}"/>
</file>

<file path=customXml/itemProps3.xml><?xml version="1.0" encoding="utf-8"?>
<ds:datastoreItem xmlns:ds="http://schemas.openxmlformats.org/officeDocument/2006/customXml" ds:itemID="{9C2B75BA-1822-4843-81D5-CA719497D32B}"/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1035</Words>
  <Application>Microsoft Office PowerPoint</Application>
  <PresentationFormat>Custom</PresentationFormat>
  <Paragraphs>130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Century Gothic</vt:lpstr>
      <vt:lpstr>Continental World 16x9</vt:lpstr>
      <vt:lpstr>CSE 204 - INTRO TO Database Systems Conceptual Database DEsign</vt:lpstr>
      <vt:lpstr>Outline</vt:lpstr>
      <vt:lpstr>Design Methodology</vt:lpstr>
      <vt:lpstr>Conceptual Database Design</vt:lpstr>
      <vt:lpstr>Physical Database Design</vt:lpstr>
      <vt:lpstr>Critical Success Factors in Database Design</vt:lpstr>
      <vt:lpstr>Critical Success Factors in Database Design</vt:lpstr>
      <vt:lpstr>Overview Database Design Methodology</vt:lpstr>
      <vt:lpstr>Overview Database Design Methodology</vt:lpstr>
      <vt:lpstr>Overview Database Design Methodology</vt:lpstr>
      <vt:lpstr>Overview Database Design Methodology</vt:lpstr>
      <vt:lpstr>Step 1 Build Conceptual Data</vt:lpstr>
      <vt:lpstr>Step 1 Build Conceptual Data</vt:lpstr>
      <vt:lpstr>Step 1 Build Conceptual Data</vt:lpstr>
      <vt:lpstr>Extract from data dictionary for Staff user views of DreamHome showing description of entities</vt:lpstr>
      <vt:lpstr>First-cut ER diagram for Staff user views of DreamHome</vt:lpstr>
      <vt:lpstr>Extract from data dictionary for Staff user views of DreamHome showing description of relationships</vt:lpstr>
      <vt:lpstr>Extract from data dictionary for Staff user views of DreamHome showing description of attributes</vt:lpstr>
      <vt:lpstr>ER diagram for Staff user views of DreamHome with primary keys added </vt:lpstr>
      <vt:lpstr>Revised ER diagram for Staff user views of DreamHome with specialization / generalization</vt:lpstr>
      <vt:lpstr>Example of removing a redundant relationship called Rents </vt:lpstr>
      <vt:lpstr>Example of a non-redundant relationship FatherOf </vt:lpstr>
      <vt:lpstr>Using pathways to check that the conceptual model supports the user transactions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2015-09-11T13:16:30Z</dcterms:created>
  <dcterms:modified xsi:type="dcterms:W3CDTF">2019-03-21T09:31:16Z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ContentTypeId">
    <vt:lpwstr>0x010100C300D8B4DE9F104D9C840F5E4234F958</vt:lpwstr>
  </property>
</Properties>
</file>