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307" r:id="rId8"/>
    <p:sldId id="282" r:id="rId9"/>
    <p:sldId id="296" r:id="rId10"/>
    <p:sldId id="297" r:id="rId11"/>
    <p:sldId id="298" r:id="rId12"/>
    <p:sldId id="299" r:id="rId13"/>
    <p:sldId id="300" r:id="rId14"/>
    <p:sldId id="301" r:id="rId15"/>
    <p:sldId id="302" r:id="rId16"/>
    <p:sldId id="305" r:id="rId17"/>
    <p:sldId id="306" r:id="rId18"/>
    <p:sldId id="303" r:id="rId19"/>
    <p:sldId id="304" r:id="rId20"/>
    <p:sldId id="265" r:id="rId21"/>
    <p:sldId id="294" r:id="rId22"/>
    <p:sldId id="267" r:id="rId23"/>
    <p:sldId id="290" r:id="rId24"/>
    <p:sldId id="292" r:id="rId25"/>
    <p:sldId id="269" r:id="rId26"/>
    <p:sldId id="270" r:id="rId27"/>
    <p:sldId id="295" r:id="rId28"/>
    <p:sldId id="291" r:id="rId29"/>
    <p:sldId id="284" r:id="rId30"/>
    <p:sldId id="283" r:id="rId31"/>
    <p:sldId id="285" r:id="rId32"/>
    <p:sldId id="286" r:id="rId33"/>
    <p:sldId id="287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54443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441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27563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45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715563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5942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825705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5834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852799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324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1647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F6FA2B21-3FCD-4721-B95C-427943F61125}" type="datetime1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018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1.jp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3.jp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680B5D0-24EC-465A-A0E6-C4DF951E0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88952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0BF1B50-A83E-4ED6-A2AA-C943C1F89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928117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F31E8B2-210B-4B90-83BB-3B180732EF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85470" y="1110053"/>
            <a:ext cx="3386371" cy="4580301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9F1D46E2-8DCB-481E-865B-10AC58C7E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0102" y="1432223"/>
            <a:ext cx="2818417" cy="3357976"/>
          </a:xfrm>
        </p:spPr>
        <p:txBody>
          <a:bodyPr>
            <a:normAutofit/>
          </a:bodyPr>
          <a:lstStyle/>
          <a:p>
            <a:r>
              <a:rPr lang="en-US" sz="4200" dirty="0"/>
              <a:t>Database management system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387409-2B98-40F8-A65F-EF7CF989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20834" y="5780565"/>
            <a:ext cx="10351008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C9E5F284-A588-4AE7-A36D-1C93E4FD02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646920" y="5257800"/>
            <a:ext cx="1080904" cy="1080902"/>
            <a:chOff x="9685338" y="4460675"/>
            <a:chExt cx="1080904" cy="1080902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5D7D540-5CF2-4FC1-BE53-277CC22C0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16C9AA0-DC0C-49A1-ACDF-10BD6D7399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3" name="Alt Başlık 2">
            <a:extLst>
              <a:ext uri="{FF2B5EF4-FFF2-40B4-BE49-F238E27FC236}">
                <a16:creationId xmlns:a16="http://schemas.microsoft.com/office/drawing/2014/main" id="{732A8993-DEEC-4152-BF86-0C1153EEBB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00102" y="4790198"/>
            <a:ext cx="2818418" cy="687058"/>
          </a:xfrm>
        </p:spPr>
        <p:txBody>
          <a:bodyPr>
            <a:norm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Group-</a:t>
            </a:r>
            <a:r>
              <a:rPr lang="tr-TR" sz="1600" dirty="0">
                <a:solidFill>
                  <a:srgbClr val="000000"/>
                </a:solidFill>
              </a:rPr>
              <a:t>11</a:t>
            </a:r>
            <a:r>
              <a:rPr lang="en-US" sz="1600" dirty="0">
                <a:solidFill>
                  <a:srgbClr val="000000"/>
                </a:solidFill>
              </a:rPr>
              <a:t> (</a:t>
            </a:r>
            <a:r>
              <a:rPr lang="tr-TR" sz="1600" dirty="0">
                <a:solidFill>
                  <a:srgbClr val="000000"/>
                </a:solidFill>
              </a:rPr>
              <a:t>Budget Application</a:t>
            </a:r>
            <a:r>
              <a:rPr lang="en-US" sz="1600" dirty="0">
                <a:solidFill>
                  <a:srgbClr val="000000"/>
                </a:solidFill>
              </a:rPr>
              <a:t>) </a:t>
            </a:r>
          </a:p>
        </p:txBody>
      </p:sp>
      <p:pic>
        <p:nvPicPr>
          <p:cNvPr id="7" name="Graphic 6" descr="Veri tabanı">
            <a:extLst>
              <a:ext uri="{FF2B5EF4-FFF2-40B4-BE49-F238E27FC236}">
                <a16:creationId xmlns:a16="http://schemas.microsoft.com/office/drawing/2014/main" id="{44BFFC93-B186-C2D8-E48B-3737EF4B12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230934" y="1388911"/>
            <a:ext cx="4011543" cy="401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66467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399FEFC-C567-9F6F-4A81-D01E76B67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USER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6F05C29-3C81-BFD4-D123-F77042576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tr-TR" dirty="0"/>
              <a:t>CREATE TABLE User AS </a:t>
            </a:r>
          </a:p>
          <a:p>
            <a:pPr marL="0" indent="0">
              <a:buNone/>
            </a:pPr>
            <a:r>
              <a:rPr lang="tr-TR" dirty="0"/>
              <a:t>SELECT </a:t>
            </a:r>
            <a:r>
              <a:rPr lang="tr-TR" dirty="0" err="1"/>
              <a:t>first_name</a:t>
            </a:r>
            <a:r>
              <a:rPr lang="tr-TR" dirty="0"/>
              <a:t>, </a:t>
            </a:r>
            <a:r>
              <a:rPr lang="tr-TR" dirty="0" err="1"/>
              <a:t>last_name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dirty="0" err="1"/>
              <a:t>username</a:t>
            </a:r>
            <a:r>
              <a:rPr lang="tr-TR" dirty="0"/>
              <a:t>, </a:t>
            </a:r>
            <a:r>
              <a:rPr lang="tr-TR" dirty="0" err="1"/>
              <a:t>gender,email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dirty="0" err="1"/>
              <a:t>phone</a:t>
            </a:r>
            <a:r>
              <a:rPr lang="tr-TR" dirty="0"/>
              <a:t>, </a:t>
            </a:r>
            <a:r>
              <a:rPr lang="tr-TR" dirty="0" err="1"/>
              <a:t>password</a:t>
            </a:r>
            <a:r>
              <a:rPr lang="tr-TR" dirty="0"/>
              <a:t>, </a:t>
            </a:r>
            <a:r>
              <a:rPr lang="tr-TR" dirty="0" err="1"/>
              <a:t>income_frequency</a:t>
            </a:r>
            <a:r>
              <a:rPr lang="tr-TR" dirty="0"/>
              <a:t>, </a:t>
            </a:r>
            <a:r>
              <a:rPr lang="tr-TR" dirty="0" err="1"/>
              <a:t>expense_frequency</a:t>
            </a:r>
            <a:r>
              <a:rPr lang="tr-TR" dirty="0"/>
              <a:t> , </a:t>
            </a:r>
            <a:r>
              <a:rPr lang="tr-TR" dirty="0" err="1"/>
              <a:t>user_total_balance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FROM UNF;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ALTER TABLE User</a:t>
            </a:r>
          </a:p>
          <a:p>
            <a:pPr marL="0" indent="0">
              <a:buNone/>
            </a:pPr>
            <a:r>
              <a:rPr lang="tr-TR" dirty="0"/>
              <a:t>ADD COLUMN </a:t>
            </a:r>
            <a:r>
              <a:rPr lang="tr-TR" dirty="0" err="1"/>
              <a:t>profile_image</a:t>
            </a:r>
            <a:r>
              <a:rPr lang="tr-TR" dirty="0"/>
              <a:t> MEDIUMBLOB,</a:t>
            </a:r>
          </a:p>
          <a:p>
            <a:pPr marL="0" indent="0">
              <a:buNone/>
            </a:pPr>
            <a:r>
              <a:rPr lang="tr-TR" dirty="0"/>
              <a:t>ADD COLUMN </a:t>
            </a:r>
            <a:r>
              <a:rPr lang="tr-TR" dirty="0" err="1"/>
              <a:t>job</a:t>
            </a:r>
            <a:r>
              <a:rPr lang="tr-TR" dirty="0"/>
              <a:t> VARCHAR(255),</a:t>
            </a:r>
          </a:p>
          <a:p>
            <a:pPr marL="0" indent="0">
              <a:buNone/>
            </a:pPr>
            <a:r>
              <a:rPr lang="tr-TR" dirty="0"/>
              <a:t>ADD COLUMN </a:t>
            </a:r>
            <a:r>
              <a:rPr lang="tr-TR" dirty="0" err="1"/>
              <a:t>user_id</a:t>
            </a:r>
            <a:r>
              <a:rPr lang="tr-TR" dirty="0"/>
              <a:t> BIGINT NOT NULL PRIMARY KEY AUTO_INCREMENT;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ALTER TABLE User</a:t>
            </a:r>
          </a:p>
          <a:p>
            <a:pPr marL="0" indent="0">
              <a:buNone/>
            </a:pPr>
            <a:r>
              <a:rPr lang="tr-TR" dirty="0"/>
              <a:t>ADD UNIQUE (</a:t>
            </a:r>
            <a:r>
              <a:rPr lang="tr-TR" dirty="0" err="1"/>
              <a:t>username</a:t>
            </a:r>
            <a:r>
              <a:rPr lang="tr-TR" dirty="0"/>
              <a:t>);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ALTER TABLE UNF</a:t>
            </a:r>
          </a:p>
          <a:p>
            <a:pPr marL="0" indent="0">
              <a:buNone/>
            </a:pPr>
            <a:r>
              <a:rPr lang="tr-TR" dirty="0"/>
              <a:t>DROP COLUMN </a:t>
            </a:r>
            <a:r>
              <a:rPr lang="tr-TR" dirty="0" err="1"/>
              <a:t>first_name,last_name</a:t>
            </a:r>
            <a:r>
              <a:rPr lang="tr-TR" dirty="0"/>
              <a:t>, </a:t>
            </a:r>
            <a:r>
              <a:rPr lang="tr-TR" dirty="0" err="1"/>
              <a:t>username</a:t>
            </a:r>
            <a:r>
              <a:rPr lang="tr-TR" dirty="0"/>
              <a:t>, </a:t>
            </a:r>
            <a:r>
              <a:rPr lang="tr-TR" dirty="0" err="1"/>
              <a:t>gender,email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dirty="0" err="1"/>
              <a:t>phone</a:t>
            </a:r>
            <a:r>
              <a:rPr lang="tr-TR" dirty="0"/>
              <a:t>, </a:t>
            </a:r>
            <a:r>
              <a:rPr lang="tr-TR" dirty="0" err="1"/>
              <a:t>password</a:t>
            </a:r>
            <a:r>
              <a:rPr lang="tr-TR" dirty="0"/>
              <a:t>, </a:t>
            </a:r>
            <a:r>
              <a:rPr lang="tr-TR" dirty="0" err="1"/>
              <a:t>income_frequency</a:t>
            </a:r>
            <a:r>
              <a:rPr lang="tr-TR" dirty="0"/>
              <a:t>, </a:t>
            </a:r>
            <a:r>
              <a:rPr lang="tr-TR" dirty="0" err="1"/>
              <a:t>expense_frequency</a:t>
            </a:r>
            <a:r>
              <a:rPr lang="tr-TR" dirty="0"/>
              <a:t> , </a:t>
            </a:r>
            <a:r>
              <a:rPr lang="tr-TR" dirty="0" err="1"/>
              <a:t>user_total_balance</a:t>
            </a:r>
            <a:r>
              <a:rPr lang="tr-TR" dirty="0"/>
              <a:t>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825291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DC2772A-6052-1790-9134-D5BA809B1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Goal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6CB97BFE-07DF-362F-A667-BEF66897D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CREATE table goal AS</a:t>
            </a:r>
          </a:p>
          <a:p>
            <a:pPr marL="0" indent="0">
              <a:buNone/>
            </a:pPr>
            <a:r>
              <a:rPr lang="en-US" dirty="0"/>
              <a:t>SELECT  </a:t>
            </a:r>
            <a:r>
              <a:rPr lang="en-US" dirty="0" err="1"/>
              <a:t>name_of_goal</a:t>
            </a:r>
            <a:r>
              <a:rPr lang="en-US" dirty="0"/>
              <a:t>, </a:t>
            </a:r>
            <a:r>
              <a:rPr lang="en-US" dirty="0" err="1"/>
              <a:t>target_amount</a:t>
            </a:r>
            <a:r>
              <a:rPr lang="en-US" dirty="0"/>
              <a:t>, </a:t>
            </a:r>
            <a:r>
              <a:rPr lang="en-US" dirty="0" err="1"/>
              <a:t>start_date_goal</a:t>
            </a:r>
            <a:r>
              <a:rPr lang="en-US" dirty="0"/>
              <a:t>, </a:t>
            </a:r>
            <a:r>
              <a:rPr lang="en-US" dirty="0" err="1"/>
              <a:t>end_date_goal</a:t>
            </a:r>
            <a:r>
              <a:rPr lang="en-US" dirty="0"/>
              <a:t>, </a:t>
            </a:r>
            <a:r>
              <a:rPr lang="en-US" dirty="0" err="1"/>
              <a:t>goal_current_balance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from </a:t>
            </a:r>
            <a:r>
              <a:rPr lang="en-US" dirty="0" err="1"/>
              <a:t>unf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goal</a:t>
            </a:r>
          </a:p>
          <a:p>
            <a:pPr marL="0" indent="0">
              <a:buNone/>
            </a:pPr>
            <a:r>
              <a:rPr lang="en-US" dirty="0"/>
              <a:t>ADD COLUMN </a:t>
            </a:r>
            <a:r>
              <a:rPr lang="en-US" dirty="0" err="1"/>
              <a:t>user_id</a:t>
            </a:r>
            <a:r>
              <a:rPr lang="en-US" dirty="0"/>
              <a:t> BIGINT NOT NULL,</a:t>
            </a:r>
          </a:p>
          <a:p>
            <a:pPr marL="0" indent="0">
              <a:buNone/>
            </a:pPr>
            <a:r>
              <a:rPr lang="en-US" dirty="0"/>
              <a:t>ADD COLUMN </a:t>
            </a:r>
            <a:r>
              <a:rPr lang="en-US" dirty="0" err="1"/>
              <a:t>goal_id</a:t>
            </a:r>
            <a:r>
              <a:rPr lang="en-US" dirty="0"/>
              <a:t> </a:t>
            </a:r>
            <a:r>
              <a:rPr lang="en-US" dirty="0" err="1"/>
              <a:t>bigint</a:t>
            </a:r>
            <a:r>
              <a:rPr lang="en-US" dirty="0"/>
              <a:t> not null  PRIMARY key AUTO_INCREMENT;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goal ADD CONSTRAINT </a:t>
            </a:r>
            <a:r>
              <a:rPr lang="en-US" dirty="0" err="1"/>
              <a:t>user_id</a:t>
            </a:r>
            <a:r>
              <a:rPr lang="en-US" dirty="0"/>
              <a:t> FOREIGN KEY (</a:t>
            </a:r>
            <a:r>
              <a:rPr lang="en-US" dirty="0" err="1"/>
              <a:t>user_id</a:t>
            </a:r>
            <a:r>
              <a:rPr lang="en-US" dirty="0"/>
              <a:t>) REFERENCES user(</a:t>
            </a:r>
            <a:r>
              <a:rPr lang="en-US" dirty="0" err="1"/>
              <a:t>user_id</a:t>
            </a:r>
            <a:r>
              <a:rPr lang="en-US" dirty="0"/>
              <a:t>) ON UPDATE CASCADE;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UNF DROP COLUMN </a:t>
            </a:r>
            <a:r>
              <a:rPr lang="en-US" dirty="0" err="1"/>
              <a:t>name_of_goal</a:t>
            </a:r>
            <a:r>
              <a:rPr lang="en-US" dirty="0"/>
              <a:t>, </a:t>
            </a:r>
            <a:r>
              <a:rPr lang="en-US" dirty="0" err="1"/>
              <a:t>target_amount</a:t>
            </a:r>
            <a:r>
              <a:rPr lang="en-US" dirty="0"/>
              <a:t>, </a:t>
            </a:r>
            <a:r>
              <a:rPr lang="en-US" dirty="0" err="1"/>
              <a:t>start_date_goal</a:t>
            </a:r>
            <a:r>
              <a:rPr lang="en-US" dirty="0"/>
              <a:t>, </a:t>
            </a:r>
            <a:r>
              <a:rPr lang="en-US" dirty="0" err="1"/>
              <a:t>end_date_goal</a:t>
            </a:r>
            <a:r>
              <a:rPr lang="en-US" dirty="0"/>
              <a:t>, </a:t>
            </a:r>
            <a:r>
              <a:rPr lang="en-US" dirty="0" err="1"/>
              <a:t>goal_current_balance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234170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CA3C527-84BF-BFC7-D295-928124D30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budget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A12734B-0A1C-C0D2-FB41-A681BB2F8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CREATE TABLE Budget  AS </a:t>
            </a:r>
          </a:p>
          <a:p>
            <a:pPr marL="0" indent="0">
              <a:buNone/>
            </a:pPr>
            <a:r>
              <a:rPr lang="tr-TR" dirty="0"/>
              <a:t>SELECT </a:t>
            </a:r>
            <a:r>
              <a:rPr lang="tr-TR" dirty="0" err="1"/>
              <a:t>budgeted_amount</a:t>
            </a:r>
            <a:r>
              <a:rPr lang="tr-TR" dirty="0"/>
              <a:t>, </a:t>
            </a:r>
            <a:r>
              <a:rPr lang="tr-TR" dirty="0" err="1"/>
              <a:t>start_date_budget</a:t>
            </a:r>
            <a:r>
              <a:rPr lang="tr-TR" dirty="0"/>
              <a:t>,</a:t>
            </a:r>
          </a:p>
          <a:p>
            <a:pPr marL="0" indent="0">
              <a:buNone/>
            </a:pPr>
            <a:r>
              <a:rPr lang="tr-TR" dirty="0" err="1"/>
              <a:t>end_date_budget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FROM UNF;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ALTER TABLE Budget</a:t>
            </a:r>
          </a:p>
          <a:p>
            <a:pPr marL="0" indent="0">
              <a:buNone/>
            </a:pPr>
            <a:r>
              <a:rPr lang="tr-TR" dirty="0"/>
              <a:t>ADD COLUMN </a:t>
            </a:r>
            <a:r>
              <a:rPr lang="tr-TR" dirty="0" err="1"/>
              <a:t>user_id</a:t>
            </a:r>
            <a:r>
              <a:rPr lang="tr-TR" dirty="0"/>
              <a:t> BIGINT NOT NULL,</a:t>
            </a:r>
          </a:p>
          <a:p>
            <a:pPr marL="0" indent="0">
              <a:buNone/>
            </a:pPr>
            <a:r>
              <a:rPr lang="tr-TR" dirty="0"/>
              <a:t>ADD COLUMN </a:t>
            </a:r>
            <a:r>
              <a:rPr lang="tr-TR" dirty="0" err="1"/>
              <a:t>budget_id</a:t>
            </a:r>
            <a:r>
              <a:rPr lang="tr-TR" dirty="0"/>
              <a:t> BIGINT NOT NULL AUTO_INCREMENT PRIMARY KEY,</a:t>
            </a:r>
          </a:p>
          <a:p>
            <a:pPr marL="0" indent="0">
              <a:buNone/>
            </a:pPr>
            <a:r>
              <a:rPr lang="tr-TR" dirty="0"/>
              <a:t>ADD COLUMN </a:t>
            </a:r>
            <a:r>
              <a:rPr lang="tr-TR" dirty="0" err="1"/>
              <a:t>expected_budget</a:t>
            </a:r>
            <a:r>
              <a:rPr lang="tr-TR" dirty="0"/>
              <a:t> INT;</a:t>
            </a:r>
          </a:p>
          <a:p>
            <a:pPr marL="0" indent="0">
              <a:buNone/>
            </a:pPr>
            <a:r>
              <a:rPr lang="tr-TR" dirty="0"/>
              <a:t>ALTER TABLE Budget </a:t>
            </a:r>
          </a:p>
          <a:p>
            <a:pPr marL="0" indent="0">
              <a:buNone/>
            </a:pPr>
            <a:r>
              <a:rPr lang="tr-TR" dirty="0"/>
              <a:t>ADD CONSTRAINT </a:t>
            </a:r>
            <a:r>
              <a:rPr lang="tr-TR" dirty="0" err="1"/>
              <a:t>PK_budget_user_id</a:t>
            </a:r>
            <a:r>
              <a:rPr lang="tr-TR" dirty="0"/>
              <a:t> FOREIGN KEY (</a:t>
            </a:r>
            <a:r>
              <a:rPr lang="tr-TR" dirty="0" err="1"/>
              <a:t>user_id</a:t>
            </a:r>
            <a:r>
              <a:rPr lang="tr-TR" dirty="0"/>
              <a:t>) REFERENCES User (</a:t>
            </a:r>
            <a:r>
              <a:rPr lang="tr-TR" dirty="0" err="1"/>
              <a:t>user_id</a:t>
            </a:r>
            <a:r>
              <a:rPr lang="tr-TR" dirty="0"/>
              <a:t>) ON UPDATE CASCADE;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ALTER TABLE UNF DROP COLUMN </a:t>
            </a:r>
            <a:r>
              <a:rPr lang="tr-TR" dirty="0" err="1"/>
              <a:t>budgeted_amount</a:t>
            </a:r>
            <a:r>
              <a:rPr lang="tr-TR" dirty="0"/>
              <a:t>, </a:t>
            </a:r>
            <a:r>
              <a:rPr lang="tr-TR" dirty="0" err="1"/>
              <a:t>start_date_budget,end_date_budget</a:t>
            </a:r>
            <a:r>
              <a:rPr lang="tr-TR" dirty="0"/>
              <a:t> 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70495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8EB2CF-E5B2-44C6-0DE9-021A0F579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ıncome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B7446E-E534-8041-0A9F-A2F2B37DC7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CREATE TABLE income AS SELECT </a:t>
            </a:r>
            <a:r>
              <a:rPr lang="en-US" dirty="0" err="1"/>
              <a:t>source_name</a:t>
            </a:r>
            <a:r>
              <a:rPr lang="en-US" dirty="0"/>
              <a:t>, </a:t>
            </a:r>
            <a:r>
              <a:rPr lang="en-US" dirty="0" err="1"/>
              <a:t>date_received</a:t>
            </a:r>
            <a:r>
              <a:rPr lang="en-US" dirty="0"/>
              <a:t>, </a:t>
            </a:r>
            <a:r>
              <a:rPr lang="en-US" dirty="0" err="1"/>
              <a:t>date_recorded</a:t>
            </a:r>
            <a:r>
              <a:rPr lang="en-US" dirty="0"/>
              <a:t>, </a:t>
            </a:r>
            <a:r>
              <a:rPr lang="en-US" dirty="0" err="1"/>
              <a:t>pay_period_start_date</a:t>
            </a:r>
            <a:r>
              <a:rPr lang="en-US" dirty="0"/>
              <a:t>, </a:t>
            </a:r>
            <a:r>
              <a:rPr lang="en-US" dirty="0" err="1"/>
              <a:t>pay_period_end_date,amount_received</a:t>
            </a:r>
            <a:r>
              <a:rPr lang="en-US" dirty="0"/>
              <a:t> FROM UNF;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income </a:t>
            </a:r>
          </a:p>
          <a:p>
            <a:pPr marL="0" indent="0">
              <a:buNone/>
            </a:pPr>
            <a:r>
              <a:rPr lang="en-US" dirty="0"/>
              <a:t>ADD COLUMN </a:t>
            </a:r>
            <a:r>
              <a:rPr lang="en-US" dirty="0" err="1"/>
              <a:t>income_id</a:t>
            </a:r>
            <a:r>
              <a:rPr lang="en-US" dirty="0"/>
              <a:t> </a:t>
            </a:r>
            <a:r>
              <a:rPr lang="en-US" dirty="0" err="1"/>
              <a:t>bigint</a:t>
            </a:r>
            <a:r>
              <a:rPr lang="en-US" dirty="0"/>
              <a:t> NOT NULL AUTO_INCREMENT PRIMARY KEY,</a:t>
            </a:r>
          </a:p>
          <a:p>
            <a:pPr marL="0" indent="0">
              <a:buNone/>
            </a:pPr>
            <a:r>
              <a:rPr lang="en-US" dirty="0"/>
              <a:t>ADD COLUMN </a:t>
            </a:r>
            <a:r>
              <a:rPr lang="en-US" dirty="0" err="1"/>
              <a:t>budget_id</a:t>
            </a:r>
            <a:r>
              <a:rPr lang="en-US" dirty="0"/>
              <a:t> BIGINT NOT NULL;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INCOME ADD CONSTRAINT </a:t>
            </a:r>
            <a:r>
              <a:rPr lang="en-US" dirty="0" err="1"/>
              <a:t>FK_income_budget_id</a:t>
            </a:r>
            <a:r>
              <a:rPr lang="en-US" dirty="0"/>
              <a:t> FOREIGN KEY (</a:t>
            </a:r>
            <a:r>
              <a:rPr lang="en-US" dirty="0" err="1"/>
              <a:t>budget_id</a:t>
            </a:r>
            <a:r>
              <a:rPr lang="en-US" dirty="0"/>
              <a:t>) REFERENCES Budget (</a:t>
            </a:r>
            <a:r>
              <a:rPr lang="en-US" dirty="0" err="1"/>
              <a:t>budget_id</a:t>
            </a:r>
            <a:r>
              <a:rPr lang="en-US" dirty="0"/>
              <a:t>) ON UPDATE CASCADE;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UNF DROP COLUMN </a:t>
            </a:r>
            <a:r>
              <a:rPr lang="en-US" dirty="0" err="1"/>
              <a:t>source_name</a:t>
            </a:r>
            <a:r>
              <a:rPr lang="en-US" dirty="0"/>
              <a:t>, </a:t>
            </a:r>
            <a:r>
              <a:rPr lang="en-US" dirty="0" err="1"/>
              <a:t>date_received</a:t>
            </a:r>
            <a:r>
              <a:rPr lang="en-US" dirty="0"/>
              <a:t>, </a:t>
            </a:r>
            <a:r>
              <a:rPr lang="en-US" dirty="0" err="1"/>
              <a:t>date_recorded</a:t>
            </a:r>
            <a:r>
              <a:rPr lang="en-US" dirty="0"/>
              <a:t>, </a:t>
            </a:r>
            <a:r>
              <a:rPr lang="en-US" dirty="0" err="1"/>
              <a:t>pay_period_start_date</a:t>
            </a:r>
            <a:r>
              <a:rPr lang="en-US" dirty="0"/>
              <a:t>, </a:t>
            </a:r>
            <a:r>
              <a:rPr lang="en-US" dirty="0" err="1"/>
              <a:t>pay_period_end_date,amount_received</a:t>
            </a:r>
            <a:r>
              <a:rPr lang="en-US" dirty="0"/>
              <a:t>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98982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F1EFD45-5BA2-074F-086C-F91603180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EXPENSE CATEGORY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4043198-2CD6-6FB2-4799-01F48C8497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tr-TR" dirty="0"/>
              <a:t>CREATE TABLE </a:t>
            </a:r>
            <a:r>
              <a:rPr lang="tr-TR" dirty="0" err="1"/>
              <a:t>Expense_Category</a:t>
            </a:r>
            <a:r>
              <a:rPr lang="tr-TR" dirty="0"/>
              <a:t>  AS </a:t>
            </a:r>
          </a:p>
          <a:p>
            <a:pPr marL="0" indent="0">
              <a:buNone/>
            </a:pPr>
            <a:r>
              <a:rPr lang="tr-TR" dirty="0"/>
              <a:t>SELECT </a:t>
            </a:r>
            <a:r>
              <a:rPr lang="tr-TR" dirty="0" err="1"/>
              <a:t>budget_type</a:t>
            </a:r>
            <a:r>
              <a:rPr lang="tr-TR" dirty="0"/>
              <a:t>, </a:t>
            </a:r>
            <a:r>
              <a:rPr lang="tr-TR" dirty="0" err="1"/>
              <a:t>exp_category_name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FROM UNF;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ALTER TABLE </a:t>
            </a:r>
            <a:r>
              <a:rPr lang="tr-TR" dirty="0" err="1"/>
              <a:t>Expense_Category</a:t>
            </a:r>
            <a:endParaRPr lang="tr-TR" dirty="0"/>
          </a:p>
          <a:p>
            <a:pPr marL="0" indent="0">
              <a:buNone/>
            </a:pPr>
            <a:r>
              <a:rPr lang="tr-TR" dirty="0"/>
              <a:t>ADD COLUMN </a:t>
            </a:r>
            <a:r>
              <a:rPr lang="tr-TR" dirty="0" err="1"/>
              <a:t>category_id</a:t>
            </a:r>
            <a:r>
              <a:rPr lang="tr-TR" dirty="0"/>
              <a:t> BIGINT NOT NULL AUTO_INCREMENT PRIMARY KEY,</a:t>
            </a:r>
          </a:p>
          <a:p>
            <a:pPr marL="0" indent="0">
              <a:buNone/>
            </a:pPr>
            <a:r>
              <a:rPr lang="tr-TR" dirty="0"/>
              <a:t>ADD COLUMN </a:t>
            </a:r>
            <a:r>
              <a:rPr lang="tr-TR" dirty="0" err="1"/>
              <a:t>budget_id</a:t>
            </a:r>
            <a:r>
              <a:rPr lang="tr-TR" dirty="0"/>
              <a:t> BIGINT NOT NULL,;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ALTER TABLE </a:t>
            </a:r>
            <a:r>
              <a:rPr lang="tr-TR" dirty="0" err="1"/>
              <a:t>Expense_Category</a:t>
            </a:r>
            <a:r>
              <a:rPr lang="tr-TR" dirty="0"/>
              <a:t> ADD CONSTRAINT </a:t>
            </a:r>
            <a:r>
              <a:rPr lang="tr-TR" dirty="0" err="1"/>
              <a:t>FK_expense_category_budget_id</a:t>
            </a:r>
            <a:r>
              <a:rPr lang="tr-TR" dirty="0"/>
              <a:t> FOREIGN KEY (</a:t>
            </a:r>
            <a:r>
              <a:rPr lang="tr-TR" dirty="0" err="1"/>
              <a:t>budget_id</a:t>
            </a:r>
            <a:r>
              <a:rPr lang="tr-TR" dirty="0"/>
              <a:t>) REFERENCES Budget (</a:t>
            </a:r>
            <a:r>
              <a:rPr lang="tr-TR" dirty="0" err="1"/>
              <a:t>budget_id</a:t>
            </a:r>
            <a:r>
              <a:rPr lang="tr-TR" dirty="0"/>
              <a:t>) ON UPDATE CASCADE;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/>
              <a:t>ALTER TABLE UNF DROP COLUMN </a:t>
            </a:r>
            <a:r>
              <a:rPr lang="tr-TR" dirty="0" err="1"/>
              <a:t>budget_type</a:t>
            </a:r>
            <a:r>
              <a:rPr lang="tr-TR" dirty="0"/>
              <a:t>, </a:t>
            </a:r>
            <a:r>
              <a:rPr lang="tr-TR" dirty="0" err="1"/>
              <a:t>exp_category_name</a:t>
            </a:r>
            <a:r>
              <a:rPr lang="tr-TR" dirty="0"/>
              <a:t>;</a:t>
            </a:r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663539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A389533-F6B7-93D4-E9A8-B58B0362C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EXPENSE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243C953-3F3B-0F00-B52F-5D2FDBFBE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CREATE TABLE Expense AS </a:t>
            </a:r>
          </a:p>
          <a:p>
            <a:pPr marL="0" indent="0">
              <a:buNone/>
            </a:pPr>
            <a:r>
              <a:rPr lang="en-US" dirty="0"/>
              <a:t>SELECT </a:t>
            </a:r>
            <a:r>
              <a:rPr lang="en-US" dirty="0" err="1"/>
              <a:t>name_of_expense</a:t>
            </a:r>
            <a:r>
              <a:rPr lang="en-US" dirty="0"/>
              <a:t>, </a:t>
            </a:r>
            <a:r>
              <a:rPr lang="en-US" dirty="0" err="1"/>
              <a:t>date_of_expense</a:t>
            </a:r>
            <a:r>
              <a:rPr lang="en-US" dirty="0"/>
              <a:t>, </a:t>
            </a:r>
            <a:r>
              <a:rPr lang="en-US" dirty="0" err="1"/>
              <a:t>amount_expense,payment_method</a:t>
            </a:r>
            <a:r>
              <a:rPr lang="en-US" dirty="0"/>
              <a:t>, recurring</a:t>
            </a:r>
          </a:p>
          <a:p>
            <a:pPr marL="0" indent="0">
              <a:buNone/>
            </a:pPr>
            <a:r>
              <a:rPr lang="en-US" dirty="0"/>
              <a:t>FROM UNF;</a:t>
            </a:r>
            <a:endParaRPr lang="tr-T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ALTER TABLE Expense</a:t>
            </a:r>
          </a:p>
          <a:p>
            <a:pPr marL="0" indent="0">
              <a:buNone/>
            </a:pPr>
            <a:r>
              <a:rPr lang="en-US" dirty="0"/>
              <a:t>ADD COLUMN </a:t>
            </a:r>
            <a:r>
              <a:rPr lang="en-US" dirty="0" err="1"/>
              <a:t>category_id</a:t>
            </a:r>
            <a:r>
              <a:rPr lang="en-US" dirty="0"/>
              <a:t> BIGINT,</a:t>
            </a:r>
          </a:p>
          <a:p>
            <a:pPr marL="0" indent="0">
              <a:buNone/>
            </a:pPr>
            <a:r>
              <a:rPr lang="en-US" dirty="0"/>
              <a:t>ADD COLUMN </a:t>
            </a:r>
            <a:r>
              <a:rPr lang="en-US" dirty="0" err="1"/>
              <a:t>budget_id</a:t>
            </a:r>
            <a:r>
              <a:rPr lang="en-US" dirty="0"/>
              <a:t> BIGINT NOT NULL,</a:t>
            </a:r>
          </a:p>
          <a:p>
            <a:pPr marL="0" indent="0">
              <a:buNone/>
            </a:pPr>
            <a:r>
              <a:rPr lang="en-US" dirty="0"/>
              <a:t>ADD COLUMN </a:t>
            </a:r>
            <a:r>
              <a:rPr lang="tr-TR" dirty="0" err="1"/>
              <a:t>payment_method</a:t>
            </a:r>
            <a:r>
              <a:rPr lang="en-US" dirty="0"/>
              <a:t>_id BIGINT NOT NULL,</a:t>
            </a:r>
          </a:p>
          <a:p>
            <a:pPr marL="0" indent="0">
              <a:buNone/>
            </a:pPr>
            <a:r>
              <a:rPr lang="en-US" dirty="0"/>
              <a:t>ADD COLUMN </a:t>
            </a:r>
            <a:r>
              <a:rPr lang="en-US" dirty="0" err="1"/>
              <a:t>expense_id</a:t>
            </a:r>
            <a:r>
              <a:rPr lang="en-US" dirty="0"/>
              <a:t> BIGINT NOT NULL AUTO_INCREMENT PRIMARY KEY;</a:t>
            </a:r>
          </a:p>
          <a:p>
            <a:pPr marL="0" indent="0">
              <a:buNone/>
            </a:pPr>
            <a:r>
              <a:rPr lang="en-US" dirty="0"/>
              <a:t>ALTER TABLE expense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ADD CONSTRAINT </a:t>
            </a:r>
            <a:r>
              <a:rPr lang="en-US" dirty="0" err="1"/>
              <a:t>FK_exps_cat_id</a:t>
            </a:r>
            <a:r>
              <a:rPr lang="en-US" dirty="0"/>
              <a:t> FOREIGN KEY (</a:t>
            </a:r>
            <a:r>
              <a:rPr lang="en-US" dirty="0" err="1"/>
              <a:t>category_id</a:t>
            </a:r>
            <a:r>
              <a:rPr lang="en-US" dirty="0"/>
              <a:t>) REFERENCES </a:t>
            </a:r>
            <a:r>
              <a:rPr lang="en-US" dirty="0" err="1"/>
              <a:t>Expense_Category</a:t>
            </a:r>
            <a:r>
              <a:rPr lang="en-US" dirty="0"/>
              <a:t> (</a:t>
            </a:r>
            <a:r>
              <a:rPr lang="en-US" dirty="0" err="1"/>
              <a:t>category_id</a:t>
            </a:r>
            <a:r>
              <a:rPr lang="en-US" dirty="0"/>
              <a:t>) ON DELETE SET NULL;</a:t>
            </a:r>
          </a:p>
          <a:p>
            <a:pPr marL="0" indent="0">
              <a:buNone/>
            </a:pPr>
            <a:r>
              <a:rPr lang="en-US" dirty="0"/>
              <a:t>ALTER TABLE expense</a:t>
            </a:r>
          </a:p>
          <a:p>
            <a:pPr marL="0" indent="0">
              <a:buNone/>
            </a:pPr>
            <a:r>
              <a:rPr lang="en-US" dirty="0"/>
              <a:t>ADD CONSTRAINT </a:t>
            </a:r>
            <a:r>
              <a:rPr lang="en-US" dirty="0" err="1"/>
              <a:t>FK_budget_id</a:t>
            </a:r>
            <a:r>
              <a:rPr lang="en-US" dirty="0"/>
              <a:t> FOREIGN KEY (</a:t>
            </a:r>
            <a:r>
              <a:rPr lang="en-US" dirty="0" err="1"/>
              <a:t>budget_id</a:t>
            </a:r>
            <a:r>
              <a:rPr lang="en-US" dirty="0"/>
              <a:t>) REFERENCES Budget (</a:t>
            </a:r>
            <a:r>
              <a:rPr lang="en-US" dirty="0" err="1"/>
              <a:t>budget_id</a:t>
            </a:r>
            <a:r>
              <a:rPr lang="en-US" dirty="0"/>
              <a:t>);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ALTER TABLE expense</a:t>
            </a:r>
          </a:p>
          <a:p>
            <a:pPr marL="0" indent="0">
              <a:buNone/>
            </a:pPr>
            <a:r>
              <a:rPr lang="en-US" dirty="0"/>
              <a:t>ADD CONSTRAINT FK_</a:t>
            </a:r>
            <a:r>
              <a:rPr lang="tr-TR" dirty="0" err="1"/>
              <a:t>payment_method_id</a:t>
            </a:r>
            <a:r>
              <a:rPr lang="tr-TR" dirty="0"/>
              <a:t> </a:t>
            </a:r>
            <a:r>
              <a:rPr lang="en-US" dirty="0"/>
              <a:t>FOREIGN KEY (</a:t>
            </a:r>
            <a:r>
              <a:rPr lang="tr-TR" dirty="0" err="1"/>
              <a:t>payment_method</a:t>
            </a:r>
            <a:r>
              <a:rPr lang="tr-TR" dirty="0"/>
              <a:t> </a:t>
            </a:r>
            <a:r>
              <a:rPr lang="en-US" dirty="0"/>
              <a:t>_id) REFERENCES </a:t>
            </a:r>
            <a:r>
              <a:rPr lang="tr-TR" dirty="0" err="1"/>
              <a:t>Payment_Method</a:t>
            </a:r>
            <a:r>
              <a:rPr lang="en-US" dirty="0"/>
              <a:t>(</a:t>
            </a:r>
            <a:r>
              <a:rPr lang="tr-TR" dirty="0" err="1"/>
              <a:t>payment_method</a:t>
            </a:r>
            <a:r>
              <a:rPr lang="en-US" dirty="0"/>
              <a:t>_id);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5240507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040223-DEAE-D3EC-402A-226C9FBE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Planned</a:t>
            </a:r>
            <a:r>
              <a:rPr lang="tr-TR" dirty="0"/>
              <a:t> </a:t>
            </a:r>
            <a:r>
              <a:rPr lang="tr-TR" dirty="0" err="1"/>
              <a:t>Expense</a:t>
            </a: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AE0BD0A-FE90-C08E-3927-C2206AE25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CREATE TABLE </a:t>
            </a:r>
            <a:r>
              <a:rPr lang="tr-TR" dirty="0" err="1"/>
              <a:t>Planned_Expense</a:t>
            </a:r>
            <a:r>
              <a:rPr lang="tr-TR" dirty="0"/>
              <a:t> (</a:t>
            </a:r>
          </a:p>
          <a:p>
            <a:pPr marL="0" indent="0">
              <a:buNone/>
            </a:pPr>
            <a:r>
              <a:rPr lang="tr-TR" dirty="0" err="1"/>
              <a:t>planned_date</a:t>
            </a:r>
            <a:r>
              <a:rPr lang="tr-TR" dirty="0"/>
              <a:t> DATE,</a:t>
            </a:r>
          </a:p>
          <a:p>
            <a:pPr marL="0" indent="0">
              <a:buNone/>
            </a:pPr>
            <a:r>
              <a:rPr lang="tr-TR" dirty="0" err="1"/>
              <a:t>planned_amount</a:t>
            </a:r>
            <a:r>
              <a:rPr lang="tr-TR" dirty="0"/>
              <a:t> INT,</a:t>
            </a:r>
          </a:p>
          <a:p>
            <a:pPr marL="0" indent="0">
              <a:buNone/>
            </a:pPr>
            <a:r>
              <a:rPr lang="tr-TR" dirty="0" err="1"/>
              <a:t>description</a:t>
            </a:r>
            <a:r>
              <a:rPr lang="tr-TR" dirty="0"/>
              <a:t> </a:t>
            </a:r>
            <a:r>
              <a:rPr lang="tr-TR" dirty="0" err="1"/>
              <a:t>varchar</a:t>
            </a:r>
            <a:r>
              <a:rPr lang="tr-TR" dirty="0"/>
              <a:t>(255),</a:t>
            </a:r>
          </a:p>
          <a:p>
            <a:pPr marL="0" indent="0">
              <a:buNone/>
            </a:pPr>
            <a:r>
              <a:rPr lang="tr-TR" dirty="0" err="1"/>
              <a:t>planned_expense_id</a:t>
            </a:r>
            <a:r>
              <a:rPr lang="tr-TR" dirty="0"/>
              <a:t> BIGINT AUTO_INCREMENT PRIMARY KEY,</a:t>
            </a:r>
          </a:p>
          <a:p>
            <a:pPr marL="0" indent="0">
              <a:buNone/>
            </a:pPr>
            <a:r>
              <a:rPr lang="tr-TR" dirty="0" err="1"/>
              <a:t>expense_id</a:t>
            </a:r>
            <a:r>
              <a:rPr lang="tr-TR" dirty="0"/>
              <a:t> BIGINT NOT NULL);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ALTER TABLE </a:t>
            </a:r>
            <a:r>
              <a:rPr lang="tr-TR" dirty="0" err="1"/>
              <a:t>Planned_Expense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ADD CONSTRAINT FK_</a:t>
            </a:r>
            <a:r>
              <a:rPr lang="tr-TR" dirty="0" err="1"/>
              <a:t>expense</a:t>
            </a:r>
            <a:r>
              <a:rPr lang="en-US" dirty="0"/>
              <a:t>_id FOREIGN KEY (</a:t>
            </a:r>
            <a:r>
              <a:rPr lang="tr-TR" dirty="0" err="1"/>
              <a:t>expense</a:t>
            </a:r>
            <a:r>
              <a:rPr lang="en-US" dirty="0"/>
              <a:t>_id) REFERENCES </a:t>
            </a:r>
            <a:r>
              <a:rPr lang="tr-TR" dirty="0" err="1"/>
              <a:t>Expense</a:t>
            </a:r>
            <a:r>
              <a:rPr lang="en-US" dirty="0"/>
              <a:t> (</a:t>
            </a:r>
            <a:r>
              <a:rPr lang="tr-TR" dirty="0" err="1"/>
              <a:t>expense</a:t>
            </a:r>
            <a:r>
              <a:rPr lang="en-US" dirty="0"/>
              <a:t>_id)</a:t>
            </a:r>
            <a:r>
              <a:rPr lang="tr-TR" dirty="0"/>
              <a:t> ON UPDATE CASCADE;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5114887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6F2A440-C3CB-DA3A-7135-8261ADADE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ACTUAL EXPENSE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28377E1-44E5-32EF-EAD1-B421DDD4C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CREATE TABLE </a:t>
            </a:r>
            <a:r>
              <a:rPr lang="tr-TR" dirty="0" err="1"/>
              <a:t>Planned_Expense</a:t>
            </a:r>
            <a:r>
              <a:rPr lang="tr-TR" dirty="0"/>
              <a:t> (</a:t>
            </a:r>
          </a:p>
          <a:p>
            <a:pPr marL="0" indent="0">
              <a:buNone/>
            </a:pPr>
            <a:r>
              <a:rPr lang="tr-TR" dirty="0" err="1"/>
              <a:t>difference</a:t>
            </a:r>
            <a:r>
              <a:rPr lang="tr-TR" dirty="0"/>
              <a:t> DOUBLE,</a:t>
            </a:r>
          </a:p>
          <a:p>
            <a:pPr marL="0" indent="0">
              <a:buNone/>
            </a:pPr>
            <a:r>
              <a:rPr lang="tr-TR" dirty="0" err="1"/>
              <a:t>description</a:t>
            </a:r>
            <a:r>
              <a:rPr lang="tr-TR" dirty="0"/>
              <a:t> </a:t>
            </a:r>
            <a:r>
              <a:rPr lang="tr-TR" dirty="0" err="1"/>
              <a:t>varchar</a:t>
            </a:r>
            <a:r>
              <a:rPr lang="tr-TR" dirty="0"/>
              <a:t>(255),</a:t>
            </a:r>
          </a:p>
          <a:p>
            <a:pPr marL="0" indent="0">
              <a:buNone/>
            </a:pPr>
            <a:r>
              <a:rPr lang="tr-TR" dirty="0" err="1"/>
              <a:t>actual_expense_id</a:t>
            </a:r>
            <a:r>
              <a:rPr lang="tr-TR" dirty="0"/>
              <a:t> BIGINT AUTO_INCREMENT PRIMARY KEY,</a:t>
            </a:r>
          </a:p>
          <a:p>
            <a:pPr marL="0" indent="0">
              <a:buNone/>
            </a:pPr>
            <a:r>
              <a:rPr lang="tr-TR" dirty="0" err="1"/>
              <a:t>expense_id</a:t>
            </a:r>
            <a:r>
              <a:rPr lang="tr-TR" dirty="0"/>
              <a:t> BIGINT NOT NULL);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en-US" dirty="0"/>
              <a:t>ALTER TABLE</a:t>
            </a:r>
            <a:r>
              <a:rPr lang="tr-TR" dirty="0"/>
              <a:t> </a:t>
            </a:r>
            <a:r>
              <a:rPr lang="tr-TR" dirty="0" err="1"/>
              <a:t>Actual_Expense</a:t>
            </a:r>
            <a:endParaRPr lang="tr-TR" dirty="0"/>
          </a:p>
          <a:p>
            <a:pPr marL="0" indent="0">
              <a:buNone/>
            </a:pPr>
            <a:r>
              <a:rPr lang="en-US" dirty="0"/>
              <a:t>ADD CONSTRAINT FK_</a:t>
            </a:r>
            <a:r>
              <a:rPr lang="tr-TR" dirty="0" err="1"/>
              <a:t>expense</a:t>
            </a:r>
            <a:r>
              <a:rPr lang="en-US" dirty="0"/>
              <a:t>_id FOREIGN KEY (</a:t>
            </a:r>
            <a:r>
              <a:rPr lang="tr-TR" dirty="0" err="1"/>
              <a:t>expense</a:t>
            </a:r>
            <a:r>
              <a:rPr lang="en-US" dirty="0"/>
              <a:t>_id) REFERENCES </a:t>
            </a:r>
            <a:r>
              <a:rPr lang="tr-TR" dirty="0" err="1"/>
              <a:t>Expense</a:t>
            </a:r>
            <a:r>
              <a:rPr lang="en-US" dirty="0"/>
              <a:t> (</a:t>
            </a:r>
            <a:r>
              <a:rPr lang="tr-TR" dirty="0" err="1"/>
              <a:t>expense</a:t>
            </a:r>
            <a:r>
              <a:rPr lang="en-US" dirty="0"/>
              <a:t>_id)</a:t>
            </a:r>
            <a:r>
              <a:rPr lang="tr-TR" dirty="0"/>
              <a:t> ON UPDATE CASCADE;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069532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248361-F4A8-AF0A-4963-FC0F82720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PAYMENT METHOD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7BF5BDE-00C4-9774-E81C-B5EB1C5AB2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CREATE TABLE </a:t>
            </a:r>
            <a:r>
              <a:rPr lang="tr-TR" dirty="0" err="1"/>
              <a:t>Payment_Method</a:t>
            </a:r>
            <a:r>
              <a:rPr lang="tr-TR" dirty="0"/>
              <a:t> (</a:t>
            </a:r>
          </a:p>
          <a:p>
            <a:pPr lvl="1"/>
            <a:r>
              <a:rPr lang="tr-TR" dirty="0" err="1"/>
              <a:t>payment_method_id</a:t>
            </a:r>
            <a:r>
              <a:rPr lang="tr-TR" dirty="0"/>
              <a:t> BIGINT NOT NULL AUTO_INCREMENT PRIMARY KEY,</a:t>
            </a:r>
          </a:p>
          <a:p>
            <a:pPr lvl="1"/>
            <a:r>
              <a:rPr lang="tr-TR" dirty="0" err="1"/>
              <a:t>payment_type</a:t>
            </a:r>
            <a:r>
              <a:rPr lang="tr-TR" dirty="0"/>
              <a:t>  </a:t>
            </a:r>
            <a:r>
              <a:rPr lang="tr-TR" dirty="0" err="1"/>
              <a:t>varchar</a:t>
            </a:r>
            <a:r>
              <a:rPr lang="tr-TR" dirty="0"/>
              <a:t>(255));</a:t>
            </a:r>
          </a:p>
          <a:p>
            <a:pPr lvl="1"/>
            <a:endParaRPr lang="tr-TR" dirty="0"/>
          </a:p>
          <a:p>
            <a:pPr marL="274320" lvl="1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901109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F3B1E1-5310-A022-6E4F-FAEEC3F3C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DROPPING UNF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CF88B0E-3E71-7AB3-A53C-3343F5AA1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tr-TR" dirty="0"/>
              <a:t>DROP TABLE UNF;</a:t>
            </a:r>
          </a:p>
        </p:txBody>
      </p:sp>
    </p:spTree>
    <p:extLst>
      <p:ext uri="{BB962C8B-B14F-4D97-AF65-F5344CB8AC3E}">
        <p14:creationId xmlns:p14="http://schemas.microsoft.com/office/powerpoint/2010/main" val="4012207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40B1205-26ED-4631-9576-FE3D6B02B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Group Members</a:t>
            </a:r>
          </a:p>
        </p:txBody>
      </p:sp>
      <p:sp>
        <p:nvSpPr>
          <p:cNvPr id="15" name="İçerik Yer Tutucusu 2">
            <a:extLst>
              <a:ext uri="{FF2B5EF4-FFF2-40B4-BE49-F238E27FC236}">
                <a16:creationId xmlns:a16="http://schemas.microsoft.com/office/drawing/2014/main" id="{C2D11783-F776-4C31-B049-AE123939C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3691" y="1000370"/>
            <a:ext cx="6212310" cy="4857262"/>
          </a:xfrm>
        </p:spPr>
        <p:txBody>
          <a:bodyPr anchor="ctr">
            <a:normAutofit/>
          </a:bodyPr>
          <a:lstStyle/>
          <a:p>
            <a:r>
              <a:rPr lang="tr-TR" sz="2500" dirty="0"/>
              <a:t>EMRE TOPCU</a:t>
            </a:r>
          </a:p>
          <a:p>
            <a:r>
              <a:rPr lang="tr-TR" sz="2500" dirty="0"/>
              <a:t>İSMAİL TEMÜROĞLU</a:t>
            </a:r>
          </a:p>
          <a:p>
            <a:r>
              <a:rPr lang="tr-TR" sz="2500" dirty="0"/>
              <a:t>DENİZ EREN ARICI</a:t>
            </a:r>
          </a:p>
          <a:p>
            <a:r>
              <a:rPr lang="tr-TR" sz="2500" dirty="0"/>
              <a:t>BURAK DERE</a:t>
            </a:r>
          </a:p>
          <a:p>
            <a:r>
              <a:rPr lang="tr-TR" sz="2500" dirty="0"/>
              <a:t>UMUT ALTUN</a:t>
            </a:r>
          </a:p>
          <a:p>
            <a:r>
              <a:rPr lang="tr-TR" sz="2500" dirty="0"/>
              <a:t>MUHARREM KOCABIYIK</a:t>
            </a:r>
          </a:p>
        </p:txBody>
      </p:sp>
    </p:spTree>
    <p:extLst>
      <p:ext uri="{BB962C8B-B14F-4D97-AF65-F5344CB8AC3E}">
        <p14:creationId xmlns:p14="http://schemas.microsoft.com/office/powerpoint/2010/main" val="23700223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0021773-31B0-4A39-8592-E79CF1467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64" y="894521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Tasks given to us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D5A57C72-962C-D5B6-9103-674DA6A1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>
                <a:effectLst/>
              </a:rPr>
              <a:t>List all planned expenses for the next month</a:t>
            </a:r>
            <a:br>
              <a:rPr lang="en-US" dirty="0"/>
            </a:br>
            <a:endParaRPr lang="tr-TR" dirty="0"/>
          </a:p>
          <a:p>
            <a:pPr marL="457200" indent="-457200">
              <a:buAutoNum type="arabicPeriod"/>
            </a:pPr>
            <a:r>
              <a:rPr lang="en-US" dirty="0">
                <a:effectLst/>
              </a:rPr>
              <a:t>Show total amount spent per month on each category for the previous year</a:t>
            </a:r>
            <a:br>
              <a:rPr lang="en-US" dirty="0"/>
            </a:br>
            <a:endParaRPr lang="tr-TR" dirty="0"/>
          </a:p>
          <a:p>
            <a:pPr marL="457200" indent="-457200">
              <a:buAutoNum type="arabicPeriod"/>
            </a:pPr>
            <a:r>
              <a:rPr lang="en-US" dirty="0">
                <a:effectLst/>
              </a:rPr>
              <a:t>Change an amount budgeted for a particular expense</a:t>
            </a:r>
            <a:br>
              <a:rPr lang="en-US" dirty="0"/>
            </a:br>
            <a:endParaRPr lang="tr-TR" dirty="0"/>
          </a:p>
          <a:p>
            <a:pPr marL="457200" indent="-457200">
              <a:buAutoNum type="arabicPeriod"/>
            </a:pPr>
            <a:r>
              <a:rPr lang="en-US" dirty="0">
                <a:effectLst/>
              </a:rPr>
              <a:t>Add a new budget expectation for next month based on previous month's expenses</a:t>
            </a:r>
            <a:br>
              <a:rPr lang="en-US" dirty="0"/>
            </a:br>
            <a:endParaRPr lang="tr-TR" dirty="0"/>
          </a:p>
          <a:p>
            <a:pPr marL="457200" indent="-457200">
              <a:buAutoNum type="arabicPeriod"/>
            </a:pPr>
            <a:r>
              <a:rPr lang="en-US" dirty="0">
                <a:effectLst/>
              </a:rPr>
              <a:t>Remove a category from the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5032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29B2AFF6-8CEF-081D-469D-F74733993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1. List all planned expenses for the next month</a:t>
            </a:r>
            <a:endParaRPr lang="en-US" sz="3200" dirty="0"/>
          </a:p>
        </p:txBody>
      </p:sp>
      <p:pic>
        <p:nvPicPr>
          <p:cNvPr id="4" name="İçerik Yer Tutucusu 5">
            <a:extLst>
              <a:ext uri="{FF2B5EF4-FFF2-40B4-BE49-F238E27FC236}">
                <a16:creationId xmlns:a16="http://schemas.microsoft.com/office/drawing/2014/main" id="{1663FC03-7A85-C4DC-38FB-94504965A0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143" y="-26521"/>
            <a:ext cx="3810000" cy="6895929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00CF0E3-5196-AC4F-F9CE-C28EAE765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endParaRPr lang="tr-TR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</a:t>
            </a: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dirty="0" err="1">
                <a:latin typeface="Consolas" panose="020B0609020204030204" pitchFamily="49" charset="0"/>
              </a:rPr>
              <a:t>name_of_expense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effectLst/>
                <a:latin typeface="Consolas" panose="020B0609020204030204" pitchFamily="49" charset="0"/>
              </a:rPr>
              <a:t>planned_amount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, </a:t>
            </a:r>
            <a:r>
              <a:rPr lang="tr-TR" sz="1600" dirty="0" err="1">
                <a:latin typeface="Consolas" panose="020B0609020204030204" pitchFamily="49" charset="0"/>
              </a:rPr>
              <a:t>planned_date</a:t>
            </a:r>
            <a:endParaRPr lang="tr-TR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 </a:t>
            </a:r>
            <a:endParaRPr lang="tr-TR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Expense</a:t>
            </a:r>
            <a:r>
              <a:rPr lang="tr-TR" sz="1600" dirty="0">
                <a:latin typeface="Consolas" panose="020B0609020204030204" pitchFamily="49" charset="0"/>
              </a:rPr>
              <a:t>, </a:t>
            </a:r>
            <a:r>
              <a:rPr lang="tr-TR" sz="1600" dirty="0" err="1">
                <a:latin typeface="Consolas" panose="020B0609020204030204" pitchFamily="49" charset="0"/>
              </a:rPr>
              <a:t>Planned_Expense</a:t>
            </a:r>
            <a:endParaRPr lang="tr-TR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 </a:t>
            </a:r>
            <a:endParaRPr lang="tr-TR" sz="1600" b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sz="1600" b="0" dirty="0" err="1">
                <a:effectLst/>
                <a:latin typeface="Consolas" panose="020B0609020204030204" pitchFamily="49" charset="0"/>
              </a:rPr>
              <a:t>Expense.expense_id</a:t>
            </a:r>
            <a:r>
              <a:rPr lang="tr-TR" sz="1600" b="0" dirty="0">
                <a:effectLst/>
                <a:latin typeface="Consolas" panose="020B0609020204030204" pitchFamily="49" charset="0"/>
              </a:rPr>
              <a:t> = </a:t>
            </a:r>
            <a:r>
              <a:rPr lang="tr-TR" sz="1600" b="0" dirty="0" err="1">
                <a:effectLst/>
                <a:latin typeface="Consolas" panose="020B0609020204030204" pitchFamily="49" charset="0"/>
              </a:rPr>
              <a:t>Planned_Expense.expense_id</a:t>
            </a:r>
            <a:r>
              <a:rPr lang="tr-TR" sz="1600" b="0" dirty="0">
                <a:effectLst/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tr-TR" sz="1600" b="0" dirty="0">
                <a:effectLst/>
                <a:latin typeface="Consolas" panose="020B0609020204030204" pitchFamily="49" charset="0"/>
              </a:rPr>
              <a:t>AND 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MONTH(</a:t>
            </a:r>
            <a:r>
              <a:rPr lang="tr-TR" sz="1600" dirty="0" err="1">
                <a:latin typeface="Consolas" panose="020B0609020204030204" pitchFamily="49" charset="0"/>
              </a:rPr>
              <a:t>planned_date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 = MONTH(CURDATE() + INTERVAL 1 MONTH) </a:t>
            </a:r>
            <a:endParaRPr lang="tr-TR" sz="16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effectLst/>
                <a:latin typeface="Consolas" panose="020B0609020204030204" pitchFamily="49" charset="0"/>
              </a:rPr>
              <a:t>AND YEAR(</a:t>
            </a:r>
            <a:r>
              <a:rPr lang="tr-TR" sz="1600" dirty="0" err="1">
                <a:latin typeface="Consolas" panose="020B0609020204030204" pitchFamily="49" charset="0"/>
              </a:rPr>
              <a:t>planned_date</a:t>
            </a:r>
            <a:r>
              <a:rPr lang="en-US" sz="1600" b="0" dirty="0">
                <a:effectLst/>
                <a:latin typeface="Consolas" panose="020B0609020204030204" pitchFamily="49" charset="0"/>
              </a:rPr>
              <a:t>) = YEAR(CURDATE() + INTERVAL 1 MONTH);</a:t>
            </a:r>
            <a:endParaRPr lang="en-US" sz="1600" dirty="0"/>
          </a:p>
          <a:p>
            <a:endParaRPr lang="en-US" sz="16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4204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738820B-9AD9-42C0-9A0F-2FD66DB73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2. Show total amount spent per month on each category for the previous year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4805EC7-A905-4C3E-B30E-911A63F800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 </a:t>
            </a:r>
            <a:r>
              <a:rPr lang="tr-TR" b="0" dirty="0" err="1">
                <a:effectLst/>
                <a:latin typeface="Consolas" panose="020B0609020204030204" pitchFamily="49" charset="0"/>
              </a:rPr>
              <a:t>exp</a:t>
            </a:r>
            <a:r>
              <a:rPr lang="tr-TR" b="0" dirty="0">
                <a:effectLst/>
                <a:latin typeface="Consolas" panose="020B0609020204030204" pitchFamily="49" charset="0"/>
              </a:rPr>
              <a:t>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category_name</a:t>
            </a:r>
            <a:r>
              <a:rPr lang="en-US" b="0" dirty="0">
                <a:effectLst/>
                <a:latin typeface="Consolas" panose="020B0609020204030204" pitchFamily="49" charset="0"/>
              </a:rPr>
              <a:t>, MONTHNAME(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date_of_expense</a:t>
            </a:r>
            <a:r>
              <a:rPr lang="en-US" b="0" dirty="0">
                <a:effectLst/>
                <a:latin typeface="Consolas" panose="020B0609020204030204" pitchFamily="49" charset="0"/>
              </a:rPr>
              <a:t>), SUM(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amount_expense</a:t>
            </a:r>
            <a:r>
              <a:rPr lang="en-US" b="0" dirty="0">
                <a:effectLst/>
                <a:latin typeface="Consolas" panose="020B0609020204030204" pitchFamily="49" charset="0"/>
              </a:rPr>
              <a:t>) AS 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total_spent</a:t>
            </a:r>
            <a:endParaRPr lang="tr-TR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FROM </a:t>
            </a:r>
            <a:r>
              <a:rPr lang="tr-TR" b="0" dirty="0" err="1">
                <a:effectLst/>
                <a:latin typeface="Consolas" panose="020B0609020204030204" pitchFamily="49" charset="0"/>
              </a:rPr>
              <a:t>Expense</a:t>
            </a:r>
            <a:r>
              <a:rPr lang="tr-TR" dirty="0" err="1">
                <a:latin typeface="Consolas" panose="020B0609020204030204" pitchFamily="49" charset="0"/>
              </a:rPr>
              <a:t>_</a:t>
            </a:r>
            <a:r>
              <a:rPr lang="tr-TR" b="0" dirty="0" err="1">
                <a:effectLst/>
                <a:latin typeface="Consolas" panose="020B0609020204030204" pitchFamily="49" charset="0"/>
              </a:rPr>
              <a:t>Category,Expense</a:t>
            </a:r>
            <a:endParaRPr lang="tr-TR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 </a:t>
            </a:r>
            <a:r>
              <a:rPr lang="tr-TR" b="0" dirty="0" err="1">
                <a:effectLst/>
                <a:latin typeface="Consolas" panose="020B0609020204030204" pitchFamily="49" charset="0"/>
              </a:rPr>
              <a:t>Expense</a:t>
            </a:r>
            <a:r>
              <a:rPr lang="tr-TR" dirty="0" err="1">
                <a:latin typeface="Consolas" panose="020B0609020204030204" pitchFamily="49" charset="0"/>
              </a:rPr>
              <a:t>_Category.category_id</a:t>
            </a:r>
            <a:r>
              <a:rPr lang="tr-TR" dirty="0">
                <a:latin typeface="Consolas" panose="020B0609020204030204" pitchFamily="49" charset="0"/>
              </a:rPr>
              <a:t> = </a:t>
            </a:r>
            <a:r>
              <a:rPr lang="tr-TR" dirty="0" err="1">
                <a:latin typeface="Consolas" panose="020B0609020204030204" pitchFamily="49" charset="0"/>
              </a:rPr>
              <a:t>Expense.category_id</a:t>
            </a:r>
            <a:r>
              <a:rPr lang="tr-TR" dirty="0">
                <a:latin typeface="Consolas" panose="020B0609020204030204" pitchFamily="49" charset="0"/>
              </a:rPr>
              <a:t> AND </a:t>
            </a:r>
            <a:r>
              <a:rPr lang="en-US" b="0" dirty="0">
                <a:effectLst/>
                <a:latin typeface="Consolas" panose="020B0609020204030204" pitchFamily="49" charset="0"/>
              </a:rPr>
              <a:t>YEAR(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date_of_expense</a:t>
            </a:r>
            <a:r>
              <a:rPr lang="en-US" b="0" dirty="0">
                <a:effectLst/>
                <a:latin typeface="Consolas" panose="020B0609020204030204" pitchFamily="49" charset="0"/>
              </a:rPr>
              <a:t>) = YEAR(CURDATE() - INTERVAL 1 YEAR)</a:t>
            </a:r>
            <a:endParaRPr lang="tr-TR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GROUP BY </a:t>
            </a:r>
            <a:r>
              <a:rPr lang="tr-TR" dirty="0" err="1">
                <a:latin typeface="Consolas" panose="020B0609020204030204" pitchFamily="49" charset="0"/>
              </a:rPr>
              <a:t>exp</a:t>
            </a:r>
            <a:r>
              <a:rPr lang="tr-TR" dirty="0">
                <a:latin typeface="Consolas" panose="020B0609020204030204" pitchFamily="49" charset="0"/>
              </a:rPr>
              <a:t>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category_name</a:t>
            </a:r>
            <a:r>
              <a:rPr lang="en-US" b="0" dirty="0">
                <a:effectLst/>
                <a:latin typeface="Consolas" panose="020B0609020204030204" pitchFamily="49" charset="0"/>
              </a:rPr>
              <a:t>, MONTH(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date_of_expense</a:t>
            </a:r>
            <a:r>
              <a:rPr lang="en-US" b="0" dirty="0">
                <a:effectLst/>
                <a:latin typeface="Consolas" panose="020B0609020204030204" pitchFamily="49" charset="0"/>
              </a:rPr>
              <a:t>)</a:t>
            </a:r>
            <a:endParaRPr lang="tr-TR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ORDER BY </a:t>
            </a:r>
            <a:r>
              <a:rPr lang="tr-TR" dirty="0" err="1">
                <a:latin typeface="Consolas" panose="020B0609020204030204" pitchFamily="49" charset="0"/>
              </a:rPr>
              <a:t>exp</a:t>
            </a:r>
            <a:r>
              <a:rPr lang="tr-TR" dirty="0">
                <a:latin typeface="Consolas" panose="020B0609020204030204" pitchFamily="49" charset="0"/>
              </a:rPr>
              <a:t>_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category_name</a:t>
            </a:r>
            <a:r>
              <a:rPr lang="en-US" b="0" dirty="0">
                <a:effectLst/>
                <a:latin typeface="Consolas" panose="020B0609020204030204" pitchFamily="49" charset="0"/>
              </a:rPr>
              <a:t>, MONTH(</a:t>
            </a:r>
            <a:r>
              <a:rPr lang="en-US" b="0" dirty="0" err="1">
                <a:effectLst/>
                <a:latin typeface="Consolas" panose="020B0609020204030204" pitchFamily="49" charset="0"/>
              </a:rPr>
              <a:t>date_of_expense</a:t>
            </a:r>
            <a:r>
              <a:rPr lang="en-US" b="0" dirty="0">
                <a:effectLst/>
                <a:latin typeface="Consolas" panose="020B0609020204030204" pitchFamily="49" charset="0"/>
              </a:rPr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54041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35410C-EB4D-0822-6759-F7E15391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metin, ekran görüntüsü, diyagram içeren bir resim&#10;&#10;Açıklama otomatik olarak oluşturuldu">
            <a:extLst>
              <a:ext uri="{FF2B5EF4-FFF2-40B4-BE49-F238E27FC236}">
                <a16:creationId xmlns:a16="http://schemas.microsoft.com/office/drawing/2014/main" id="{4083D726-32A6-F609-65DA-05A9A0E8D2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-5500"/>
            <a:ext cx="3788229" cy="6870998"/>
          </a:xfrm>
        </p:spPr>
      </p:pic>
    </p:spTree>
    <p:extLst>
      <p:ext uri="{BB962C8B-B14F-4D97-AF65-F5344CB8AC3E}">
        <p14:creationId xmlns:p14="http://schemas.microsoft.com/office/powerpoint/2010/main" val="22536674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7694E7F1-4440-656A-B48D-6AB1EF289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3. Change an amount budgeted for a particular expense</a:t>
            </a:r>
          </a:p>
        </p:txBody>
      </p:sp>
      <p:pic>
        <p:nvPicPr>
          <p:cNvPr id="9" name="İçerik Yer Tutucusu 8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CCDA26FA-31AA-DAAD-0B7C-B44B277844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28800" y="-18049"/>
            <a:ext cx="3770334" cy="6824135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490ABFA-3171-8931-9B34-2C655C4DF9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UPDATE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Budget</a:t>
            </a:r>
            <a:endParaRPr lang="tr-TR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SET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budgeted_amount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tr-TR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Specified</a:t>
            </a:r>
            <a:r>
              <a:rPr lang="tr-T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tr-T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/</a:t>
            </a:r>
            <a:endParaRPr lang="tr-TR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budget_id</a:t>
            </a:r>
            <a:r>
              <a:rPr lang="en-US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tr-T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tr-T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lang="tr-T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tr-TR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budget_id</a:t>
            </a:r>
            <a:r>
              <a:rPr lang="tr-T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FR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OM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Expense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	</a:t>
            </a:r>
            <a:r>
              <a:rPr lang="tr-TR" sz="1600" dirty="0">
                <a:solidFill>
                  <a:srgbClr val="FF0000"/>
                </a:solidFill>
                <a:latin typeface="Consolas" panose="020B0609020204030204" pitchFamily="49" charset="0"/>
              </a:rPr>
              <a:t>WHERE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tr-TR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expense_id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 = 	</a:t>
            </a:r>
            <a:r>
              <a:rPr lang="tr-T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tr-TR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Specified</a:t>
            </a:r>
            <a:r>
              <a:rPr lang="tr-T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tr-TR" sz="1600" b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Expense</a:t>
            </a:r>
            <a:r>
              <a:rPr lang="tr-TR" sz="1600" b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tr-TR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Consolas" panose="020B0609020204030204" pitchFamily="49" charset="0"/>
              </a:rPr>
              <a:t>/);</a:t>
            </a:r>
            <a:endParaRPr lang="en-US" sz="1600" b="0" dirty="0">
              <a:solidFill>
                <a:schemeClr val="tx1">
                  <a:lumMod val="95000"/>
                  <a:lumOff val="5000"/>
                </a:schemeClr>
              </a:solidFill>
              <a:effectLst/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813065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CAE20D8D-5710-4CA9-8573-2408874B7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</a:t>
            </a:r>
            <a:r>
              <a:rPr lang="tr-TR" sz="2800" dirty="0"/>
              <a:t>1 </a:t>
            </a:r>
            <a:r>
              <a:rPr lang="en-US" sz="2800" dirty="0"/>
              <a:t>Add a new budget expectation for next month based on previous month's expenses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E4269E4-E80C-4D11-B4AA-C647770B41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SELECT</a:t>
            </a:r>
            <a:r>
              <a:rPr lang="tr-TR" dirty="0"/>
              <a:t> </a:t>
            </a:r>
            <a:r>
              <a:rPr lang="en-US" dirty="0"/>
              <a:t> </a:t>
            </a:r>
            <a:r>
              <a:rPr lang="en-US" dirty="0" err="1"/>
              <a:t>exp_category_name</a:t>
            </a:r>
            <a:r>
              <a:rPr lang="en-US" dirty="0"/>
              <a:t>, SUM(</a:t>
            </a:r>
            <a:r>
              <a:rPr lang="en-US" dirty="0" err="1"/>
              <a:t>amount_expense</a:t>
            </a:r>
            <a:r>
              <a:rPr lang="en-US" dirty="0"/>
              <a:t>) AS </a:t>
            </a:r>
            <a:r>
              <a:rPr lang="en-US" dirty="0" err="1"/>
              <a:t>total_spent_last_month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FROM</a:t>
            </a:r>
            <a:r>
              <a:rPr lang="en-US" dirty="0"/>
              <a:t> </a:t>
            </a:r>
            <a:r>
              <a:rPr lang="en-US" dirty="0" err="1"/>
              <a:t>Expense_Category</a:t>
            </a:r>
            <a:r>
              <a:rPr lang="en-US" dirty="0"/>
              <a:t>, </a:t>
            </a:r>
            <a:r>
              <a:rPr lang="en-US" dirty="0" err="1"/>
              <a:t>Expense,Budget</a:t>
            </a:r>
            <a:r>
              <a:rPr lang="en-US" dirty="0"/>
              <a:t>,</a:t>
            </a:r>
            <a:r>
              <a:rPr lang="tr-TR" dirty="0"/>
              <a:t>User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</a:t>
            </a:r>
            <a:r>
              <a:rPr lang="en-US" dirty="0"/>
              <a:t>  </a:t>
            </a:r>
            <a:r>
              <a:rPr lang="en-US" dirty="0" err="1"/>
              <a:t>budget.user_id</a:t>
            </a:r>
            <a:r>
              <a:rPr lang="en-US" dirty="0"/>
              <a:t> = </a:t>
            </a:r>
            <a:r>
              <a:rPr lang="tr-TR" dirty="0"/>
              <a:t>/*  </a:t>
            </a:r>
            <a:r>
              <a:rPr lang="tr-TR" dirty="0" err="1"/>
              <a:t>Specified</a:t>
            </a:r>
            <a:r>
              <a:rPr lang="tr-TR" dirty="0"/>
              <a:t> User */</a:t>
            </a:r>
            <a:r>
              <a:rPr lang="en-US" dirty="0"/>
              <a:t> AND </a:t>
            </a:r>
          </a:p>
          <a:p>
            <a:pPr marL="0" indent="0">
              <a:buNone/>
            </a:pPr>
            <a:r>
              <a:rPr lang="tr-TR" dirty="0"/>
              <a:t>User</a:t>
            </a:r>
            <a:r>
              <a:rPr lang="en-US" dirty="0"/>
              <a:t>.</a:t>
            </a:r>
            <a:r>
              <a:rPr lang="en-US" dirty="0" err="1"/>
              <a:t>user_id</a:t>
            </a:r>
            <a:r>
              <a:rPr lang="en-US" dirty="0"/>
              <a:t> = </a:t>
            </a:r>
            <a:r>
              <a:rPr lang="en-US" dirty="0" err="1"/>
              <a:t>budget.user_id</a:t>
            </a:r>
            <a:r>
              <a:rPr lang="en-US" dirty="0"/>
              <a:t> AND</a:t>
            </a:r>
          </a:p>
          <a:p>
            <a:pPr marL="0" indent="0">
              <a:buNone/>
            </a:pPr>
            <a:r>
              <a:rPr lang="en-US" dirty="0" err="1"/>
              <a:t>Expense.budget_id</a:t>
            </a:r>
            <a:r>
              <a:rPr lang="en-US" dirty="0"/>
              <a:t> = </a:t>
            </a:r>
            <a:r>
              <a:rPr lang="en-US" dirty="0" err="1"/>
              <a:t>budget.budget_id</a:t>
            </a:r>
            <a:r>
              <a:rPr lang="en-US" dirty="0"/>
              <a:t> AND </a:t>
            </a:r>
          </a:p>
          <a:p>
            <a:pPr marL="0" indent="0">
              <a:buNone/>
            </a:pPr>
            <a:r>
              <a:rPr lang="en-US" dirty="0" err="1"/>
              <a:t>Expense_Category.category_id</a:t>
            </a:r>
            <a:r>
              <a:rPr lang="en-US" dirty="0"/>
              <a:t> = </a:t>
            </a:r>
            <a:r>
              <a:rPr lang="en-US" dirty="0" err="1"/>
              <a:t>Expense.category_id</a:t>
            </a:r>
            <a:r>
              <a:rPr lang="en-US" dirty="0"/>
              <a:t> AND </a:t>
            </a:r>
          </a:p>
          <a:p>
            <a:pPr marL="0" indent="0">
              <a:buNone/>
            </a:pPr>
            <a:r>
              <a:rPr lang="en-US" dirty="0"/>
              <a:t>YEAR(</a:t>
            </a:r>
            <a:r>
              <a:rPr lang="en-US" dirty="0" err="1"/>
              <a:t>date_of_expsense</a:t>
            </a:r>
            <a:r>
              <a:rPr lang="en-US" dirty="0"/>
              <a:t>) = YEAR(CURDATE() - INTERVAL 1 MONTH) AND</a:t>
            </a:r>
          </a:p>
          <a:p>
            <a:pPr marL="0" indent="0">
              <a:buNone/>
            </a:pPr>
            <a:r>
              <a:rPr lang="en-US" dirty="0"/>
              <a:t>MONTH(</a:t>
            </a:r>
            <a:r>
              <a:rPr lang="en-US" dirty="0" err="1"/>
              <a:t>date_of_expsense</a:t>
            </a:r>
            <a:r>
              <a:rPr lang="en-US" dirty="0"/>
              <a:t>) = MONTH(CURDATE() - INTERVAL 1 MONTH)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GROUP BY </a:t>
            </a:r>
            <a:r>
              <a:rPr lang="en-US" dirty="0" err="1"/>
              <a:t>exp_category_name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121211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4FFB28BF-7958-4428-92F0-3BC2AE2D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4.</a:t>
            </a:r>
            <a:r>
              <a:rPr lang="tr-TR" sz="2800" dirty="0"/>
              <a:t>2 </a:t>
            </a:r>
            <a:r>
              <a:rPr lang="en-US" sz="2800" dirty="0"/>
              <a:t>Add a new budget expectation for next month based on previous month's expenses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4F05FA9-DAB9-4D81-8B0D-BB4A7E31C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INSERT INTO</a:t>
            </a:r>
            <a:r>
              <a:rPr lang="en-US" dirty="0">
                <a:latin typeface="Consolas" panose="020B0609020204030204" pitchFamily="49" charset="0"/>
              </a:rPr>
              <a:t> Budget (</a:t>
            </a:r>
            <a:r>
              <a:rPr lang="en-US" dirty="0" err="1">
                <a:latin typeface="Consolas" panose="020B0609020204030204" pitchFamily="49" charset="0"/>
              </a:rPr>
              <a:t>user_id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budgeted_amount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start_date_budget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end_date_budget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expected_budget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VALUES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user_id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total_spent_last_month</a:t>
            </a:r>
            <a:r>
              <a:rPr lang="en-US" dirty="0">
                <a:latin typeface="Consolas" panose="020B0609020204030204" pitchFamily="49" charset="0"/>
              </a:rPr>
              <a:t>, CURDATE() + INTERVAL 1 MONTH, CURDATE() + INTERVAL 2 MONTH, 'Planned');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Expense (budget_id,category_id,payment_method_id,name_of_expense,date_of_expense,amount_expense,recurring)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budget_id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category_id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payment_method_id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name_of_expense</a:t>
            </a:r>
            <a:r>
              <a:rPr lang="en-US" dirty="0">
                <a:latin typeface="Consolas" panose="020B0609020204030204" pitchFamily="49" charset="0"/>
              </a:rPr>
              <a:t>, CURDATE() + INTERVAL 1 MONTH, </a:t>
            </a:r>
            <a:r>
              <a:rPr lang="en-US" dirty="0" err="1">
                <a:latin typeface="Consolas" panose="020B0609020204030204" pitchFamily="49" charset="0"/>
              </a:rPr>
              <a:t>total_spent_last_month</a:t>
            </a:r>
            <a:r>
              <a:rPr lang="en-US" dirty="0">
                <a:latin typeface="Consolas" panose="020B0609020204030204" pitchFamily="49" charset="0"/>
              </a:rPr>
              <a:t>, recurring)</a:t>
            </a:r>
            <a:r>
              <a:rPr lang="tr-TR" dirty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4492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255BB6-802F-00ED-1D66-21DFD3F6F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İçerik Yer Tutucusu 4" descr="metin, ekran görüntüsü, yazı tipi, sayı, numara içeren bir resim&#10;&#10;Açıklama otomatik olarak oluşturuldu">
            <a:extLst>
              <a:ext uri="{FF2B5EF4-FFF2-40B4-BE49-F238E27FC236}">
                <a16:creationId xmlns:a16="http://schemas.microsoft.com/office/drawing/2014/main" id="{1EAEC441-8400-FEBF-C129-FBBB4B790B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-5500"/>
            <a:ext cx="3788229" cy="6870998"/>
          </a:xfrm>
        </p:spPr>
      </p:pic>
    </p:spTree>
    <p:extLst>
      <p:ext uri="{BB962C8B-B14F-4D97-AF65-F5344CB8AC3E}">
        <p14:creationId xmlns:p14="http://schemas.microsoft.com/office/powerpoint/2010/main" val="16113816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F3AF35CD-DA30-4E34-B0F3-32C27766D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36310" y="0"/>
            <a:ext cx="435568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40FB9392-BDB5-750A-3595-974D8CD40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6350" y="484632"/>
            <a:ext cx="3544035" cy="160934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sz="3200" dirty="0"/>
              <a:t>5. Remove a category from the database</a:t>
            </a:r>
          </a:p>
        </p:txBody>
      </p:sp>
      <p:pic>
        <p:nvPicPr>
          <p:cNvPr id="5" name="İçerik Yer Tutucusu 4" descr="metin, ekran görüntüsü, grafik, yazı tipi içeren bir resim&#10;&#10;Açıklama otomatik olarak oluşturuldu">
            <a:extLst>
              <a:ext uri="{FF2B5EF4-FFF2-40B4-BE49-F238E27FC236}">
                <a16:creationId xmlns:a16="http://schemas.microsoft.com/office/drawing/2014/main" id="{82756741-6E99-0179-D622-2BFDB87837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1421" y="640080"/>
            <a:ext cx="3087425" cy="5588101"/>
          </a:xfrm>
          <a:prstGeom prst="rect">
            <a:avLst/>
          </a:prstGeom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F29E47E-FBC1-0A0C-01EA-9DA32ADC1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56351" y="2121408"/>
            <a:ext cx="3544034" cy="405079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DELETE FROM </a:t>
            </a:r>
            <a:r>
              <a:rPr lang="tr-TR" dirty="0" err="1">
                <a:latin typeface="Consolas" panose="020B0609020204030204" pitchFamily="49" charset="0"/>
              </a:rPr>
              <a:t>Expense_Category</a:t>
            </a: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 </a:t>
            </a:r>
            <a:r>
              <a:rPr lang="tr-TR" dirty="0" err="1">
                <a:latin typeface="Consolas" panose="020B0609020204030204" pitchFamily="49" charset="0"/>
              </a:rPr>
              <a:t>category_id</a:t>
            </a:r>
            <a:r>
              <a:rPr lang="tr-TR" dirty="0">
                <a:latin typeface="Consolas" panose="020B0609020204030204" pitchFamily="49" charset="0"/>
              </a:rPr>
              <a:t> = /*</a:t>
            </a:r>
            <a:r>
              <a:rPr lang="tr-TR" dirty="0" err="1">
                <a:latin typeface="Consolas" panose="020B0609020204030204" pitchFamily="49" charset="0"/>
              </a:rPr>
              <a:t>Desired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Category</a:t>
            </a:r>
            <a:r>
              <a:rPr lang="tr-TR" dirty="0">
                <a:latin typeface="Consolas" panose="020B0609020204030204" pitchFamily="49" charset="0"/>
              </a:rPr>
              <a:t> ID </a:t>
            </a:r>
            <a:r>
              <a:rPr lang="tr-TR" dirty="0" err="1">
                <a:latin typeface="Consolas" panose="020B0609020204030204" pitchFamily="49" charset="0"/>
              </a:rPr>
              <a:t>to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Remove</a:t>
            </a:r>
            <a:r>
              <a:rPr lang="tr-TR" dirty="0">
                <a:latin typeface="Consolas" panose="020B0609020204030204" pitchFamily="49" charset="0"/>
              </a:rPr>
              <a:t>*/</a:t>
            </a:r>
            <a:r>
              <a:rPr lang="en-US" dirty="0">
                <a:latin typeface="Consolas" panose="020B0609020204030204" pitchFamily="49" charset="0"/>
              </a:rPr>
              <a:t>; </a:t>
            </a:r>
            <a:endParaRPr lang="tr-TR" dirty="0"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BCFC42DC-2C46-47C4-BC61-530557385D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4B91A37-AA1F-4966-8ACF-93023547D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7B17AC5-0931-432F-9A4A-DDCFAA010A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209821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803C203-BE14-0BFA-AE77-C2D80C029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af-ZA" dirty="0"/>
              <a:t>SOME OF THE </a:t>
            </a:r>
            <a:r>
              <a:rPr lang="tr-TR" dirty="0" err="1"/>
              <a:t>Extra</a:t>
            </a:r>
            <a:r>
              <a:rPr lang="tr-TR" dirty="0"/>
              <a:t> QUERIES OUR TEAM WANTED TO IMPLEMENT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186D701B-0F76-2F07-9F96-7C2A9EC44F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327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B3D17405-024E-4408-81C1-3A7C184FE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pPr algn="ctr"/>
            <a:r>
              <a:rPr lang="tr-TR" sz="6000" dirty="0" err="1"/>
              <a:t>Who</a:t>
            </a:r>
            <a:r>
              <a:rPr lang="tr-TR" sz="6000" dirty="0"/>
              <a:t> I</a:t>
            </a:r>
            <a:r>
              <a:rPr lang="az-Latn-AZ" sz="6000" dirty="0"/>
              <a:t>s our target aud</a:t>
            </a:r>
            <a:r>
              <a:rPr lang="tr-TR" sz="6000" dirty="0"/>
              <a:t>I</a:t>
            </a:r>
            <a:r>
              <a:rPr lang="az-Latn-AZ" sz="6000" dirty="0"/>
              <a:t>ence</a:t>
            </a:r>
            <a:r>
              <a:rPr lang="en-US" sz="6000" dirty="0"/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8771E5A0-1BC1-484D-9A5B-55B5C072B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Our app targets a wide range from young adults seeking basic tools to busy families and investors needing advanced features. But mainly, our app targets those</a:t>
            </a:r>
            <a:r>
              <a:rPr lang="tr-TR" sz="2400" dirty="0"/>
              <a:t> </a:t>
            </a:r>
            <a:r>
              <a:rPr lang="tr-TR" sz="2400" dirty="0" err="1"/>
              <a:t>who</a:t>
            </a:r>
            <a:r>
              <a:rPr lang="en-US" sz="2400" dirty="0"/>
              <a:t> want their financial independence and want to take charge of their financial status.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044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A9CC919-7483-1AB0-3BD7-6D32FF235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/>
              <a:t>C</a:t>
            </a:r>
            <a:r>
              <a:rPr lang="tr-TR" sz="5400" dirty="0" err="1"/>
              <a:t>hange</a:t>
            </a:r>
            <a:r>
              <a:rPr lang="tr-TR" sz="5400" dirty="0"/>
              <a:t> </a:t>
            </a:r>
            <a:r>
              <a:rPr lang="tr-TR" sz="5400" dirty="0" err="1"/>
              <a:t>username</a:t>
            </a:r>
            <a:r>
              <a:rPr lang="tr-TR" sz="5400" dirty="0"/>
              <a:t> of a User.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69F0207-8100-1F97-EFFF-F468118FC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>
                <a:latin typeface="Consolas" panose="020B0609020204030204" pitchFamily="49" charset="0"/>
              </a:rPr>
              <a:t>User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user</a:t>
            </a:r>
            <a:r>
              <a:rPr lang="tr-TR" dirty="0">
                <a:latin typeface="Consolas" panose="020B0609020204030204" pitchFamily="49" charset="0"/>
              </a:rPr>
              <a:t>n</a:t>
            </a:r>
            <a:r>
              <a:rPr lang="en-US" dirty="0" err="1">
                <a:latin typeface="Consolas" panose="020B0609020204030204" pitchFamily="49" charset="0"/>
              </a:rPr>
              <a:t>ame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tr-TR" dirty="0">
                <a:latin typeface="Consolas" panose="020B0609020204030204" pitchFamily="49" charset="0"/>
              </a:rPr>
              <a:t>/*</a:t>
            </a:r>
            <a:r>
              <a:rPr lang="tr-TR" dirty="0" err="1">
                <a:latin typeface="Consolas" panose="020B0609020204030204" pitchFamily="49" charset="0"/>
              </a:rPr>
              <a:t>Desired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Username</a:t>
            </a:r>
            <a:r>
              <a:rPr lang="tr-TR" dirty="0">
                <a:latin typeface="Consolas" panose="020B0609020204030204" pitchFamily="49" charset="0"/>
              </a:rPr>
              <a:t>*/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user</a:t>
            </a:r>
            <a:r>
              <a:rPr lang="tr-TR" dirty="0">
                <a:latin typeface="Consolas" panose="020B0609020204030204" pitchFamily="49" charset="0"/>
              </a:rPr>
              <a:t>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tr-TR" dirty="0">
                <a:latin typeface="Consolas" panose="020B0609020204030204" pitchFamily="49" charset="0"/>
              </a:rPr>
              <a:t>/*</a:t>
            </a:r>
            <a:r>
              <a:rPr lang="tr-TR" dirty="0" err="1">
                <a:latin typeface="Consolas" panose="020B0609020204030204" pitchFamily="49" charset="0"/>
              </a:rPr>
              <a:t>Desired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UserID</a:t>
            </a:r>
            <a:r>
              <a:rPr lang="tr-TR" dirty="0">
                <a:latin typeface="Consolas" panose="020B0609020204030204" pitchFamily="49" charset="0"/>
              </a:rPr>
              <a:t>*/;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0691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DB0DB8E-26CA-DC15-AD26-FC0B6E60FC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FOR A SPECIFIED USER, BUDGET LIST FOR </a:t>
            </a:r>
            <a:br>
              <a:rPr lang="tr-TR" dirty="0"/>
            </a:br>
            <a:r>
              <a:rPr lang="tr-TR" dirty="0"/>
              <a:t>RECENT YEAR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FA7250EF-C42E-7D21-9515-D07975376F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budget_id</a:t>
            </a:r>
            <a:r>
              <a:rPr lang="en-US" dirty="0">
                <a:latin typeface="Consolas" panose="020B0609020204030204" pitchFamily="49" charset="0"/>
              </a:rPr>
              <a:t> ,</a:t>
            </a:r>
            <a:r>
              <a:rPr lang="en-US" dirty="0" err="1">
                <a:latin typeface="Consolas" panose="020B0609020204030204" pitchFamily="49" charset="0"/>
              </a:rPr>
              <a:t>budgeted_amount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Budget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Budget.user_id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tr-TR" dirty="0">
                <a:latin typeface="Consolas" panose="020B0609020204030204" pitchFamily="49" charset="0"/>
              </a:rPr>
              <a:t>/* </a:t>
            </a:r>
            <a:r>
              <a:rPr lang="tr-TR" dirty="0" err="1">
                <a:latin typeface="Consolas" panose="020B0609020204030204" pitchFamily="49" charset="0"/>
              </a:rPr>
              <a:t>Selected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user</a:t>
            </a:r>
            <a:r>
              <a:rPr lang="tr-TR" dirty="0">
                <a:latin typeface="Consolas" panose="020B0609020204030204" pitchFamily="49" charset="0"/>
              </a:rPr>
              <a:t> */ 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AND DATEDIFF(CURDATE(),</a:t>
            </a:r>
            <a:r>
              <a:rPr lang="en-US" dirty="0" err="1">
                <a:latin typeface="Consolas" panose="020B0609020204030204" pitchFamily="49" charset="0"/>
              </a:rPr>
              <a:t>start_date_budget</a:t>
            </a:r>
            <a:r>
              <a:rPr lang="en-US" dirty="0">
                <a:latin typeface="Consolas" panose="020B0609020204030204" pitchFamily="49" charset="0"/>
              </a:rPr>
              <a:t>) &lt;= 365;</a:t>
            </a:r>
            <a:endParaRPr lang="af-ZA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tr-TR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87728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71DE85F0-1442-AAF8-81AC-E3BAC0EA3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tr-TR" dirty="0" err="1"/>
              <a:t>Lıst</a:t>
            </a:r>
            <a:r>
              <a:rPr lang="tr-TR" dirty="0"/>
              <a:t> </a:t>
            </a:r>
            <a:r>
              <a:rPr lang="tr-TR" dirty="0" err="1"/>
              <a:t>all</a:t>
            </a:r>
            <a:r>
              <a:rPr lang="tr-TR" dirty="0"/>
              <a:t> </a:t>
            </a:r>
            <a:r>
              <a:rPr lang="tr-TR" dirty="0" err="1"/>
              <a:t>the</a:t>
            </a:r>
            <a:r>
              <a:rPr lang="tr-TR" dirty="0"/>
              <a:t> </a:t>
            </a:r>
            <a:r>
              <a:rPr lang="tr-TR" dirty="0" err="1"/>
              <a:t>ıncomes</a:t>
            </a:r>
            <a:r>
              <a:rPr lang="tr-TR" dirty="0"/>
              <a:t> </a:t>
            </a:r>
            <a:r>
              <a:rPr lang="tr-TR" dirty="0" err="1"/>
              <a:t>per</a:t>
            </a:r>
            <a:r>
              <a:rPr lang="tr-TR" dirty="0"/>
              <a:t> </a:t>
            </a:r>
            <a:r>
              <a:rPr lang="tr-TR" dirty="0" err="1"/>
              <a:t>specıfıc</a:t>
            </a:r>
            <a:r>
              <a:rPr lang="tr-TR" dirty="0"/>
              <a:t> </a:t>
            </a:r>
            <a:r>
              <a:rPr lang="tr-TR" dirty="0" err="1"/>
              <a:t>user</a:t>
            </a:r>
            <a:r>
              <a:rPr lang="tr-TR" dirty="0"/>
              <a:t> Per </a:t>
            </a:r>
            <a:r>
              <a:rPr lang="tr-TR" dirty="0" err="1"/>
              <a:t>Specıfıc</a:t>
            </a:r>
            <a:r>
              <a:rPr lang="tr-TR" dirty="0"/>
              <a:t> AMOUNT </a:t>
            </a:r>
            <a:r>
              <a:rPr lang="tr-TR" dirty="0" err="1"/>
              <a:t>Greater</a:t>
            </a:r>
            <a:r>
              <a:rPr lang="tr-TR" dirty="0"/>
              <a:t> </a:t>
            </a:r>
            <a:r>
              <a:rPr lang="tr-TR" dirty="0" err="1"/>
              <a:t>or</a:t>
            </a:r>
            <a:r>
              <a:rPr lang="tr-TR" dirty="0"/>
              <a:t> </a:t>
            </a:r>
            <a:r>
              <a:rPr lang="tr-TR" dirty="0" err="1"/>
              <a:t>equal</a:t>
            </a:r>
            <a:r>
              <a:rPr lang="tr-TR" dirty="0"/>
              <a:t> </a:t>
            </a:r>
            <a:r>
              <a:rPr lang="tr-TR" dirty="0" err="1"/>
              <a:t>than</a:t>
            </a:r>
            <a:r>
              <a:rPr lang="tr-TR" dirty="0"/>
              <a:t> </a:t>
            </a:r>
            <a:r>
              <a:rPr lang="tr-TR" dirty="0" err="1"/>
              <a:t>other</a:t>
            </a:r>
            <a:endParaRPr lang="en-US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DFFEA059-0643-60C0-9A52-33E2CDB88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537790"/>
            <a:ext cx="10058400" cy="3634409"/>
          </a:xfrm>
        </p:spPr>
        <p:txBody>
          <a:bodyPr/>
          <a:lstStyle/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income_id,source_name,amount_received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Income</a:t>
            </a:r>
            <a:r>
              <a:rPr lang="tr-TR" dirty="0">
                <a:latin typeface="Consolas" panose="020B0609020204030204" pitchFamily="49" charset="0"/>
              </a:rPr>
              <a:t>, Budget, User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Income.budget_id</a:t>
            </a:r>
            <a:r>
              <a:rPr lang="tr-TR" dirty="0">
                <a:latin typeface="Consolas" panose="020B0609020204030204" pitchFamily="49" charset="0"/>
              </a:rPr>
              <a:t> = </a:t>
            </a:r>
            <a:r>
              <a:rPr lang="tr-TR" dirty="0" err="1">
                <a:latin typeface="Consolas" panose="020B0609020204030204" pitchFamily="49" charset="0"/>
              </a:rPr>
              <a:t>Budget.budget_id</a:t>
            </a:r>
            <a:r>
              <a:rPr lang="tr-TR" dirty="0">
                <a:latin typeface="Consolas" panose="020B0609020204030204" pitchFamily="49" charset="0"/>
              </a:rPr>
              <a:t> AND </a:t>
            </a:r>
            <a:r>
              <a:rPr lang="tr-TR" dirty="0" err="1">
                <a:latin typeface="Consolas" panose="020B0609020204030204" pitchFamily="49" charset="0"/>
              </a:rPr>
              <a:t>Budget.user_id</a:t>
            </a:r>
            <a:r>
              <a:rPr lang="tr-TR" dirty="0">
                <a:latin typeface="Consolas" panose="020B0609020204030204" pitchFamily="49" charset="0"/>
              </a:rPr>
              <a:t> = </a:t>
            </a:r>
            <a:r>
              <a:rPr lang="tr-TR" dirty="0" err="1">
                <a:latin typeface="Consolas" panose="020B0609020204030204" pitchFamily="49" charset="0"/>
              </a:rPr>
              <a:t>User.user_id</a:t>
            </a:r>
            <a:r>
              <a:rPr lang="tr-TR" dirty="0">
                <a:latin typeface="Consolas" panose="020B0609020204030204" pitchFamily="49" charset="0"/>
              </a:rPr>
              <a:t> AND </a:t>
            </a:r>
            <a:r>
              <a:rPr lang="tr-TR" dirty="0" err="1">
                <a:latin typeface="Consolas" panose="020B0609020204030204" pitchFamily="49" charset="0"/>
              </a:rPr>
              <a:t>User.user_id</a:t>
            </a:r>
            <a:r>
              <a:rPr lang="tr-TR" dirty="0">
                <a:latin typeface="Consolas" panose="020B0609020204030204" pitchFamily="49" charset="0"/>
              </a:rPr>
              <a:t> = /*</a:t>
            </a:r>
            <a:r>
              <a:rPr lang="tr-TR" dirty="0" err="1">
                <a:latin typeface="Consolas" panose="020B0609020204030204" pitchFamily="49" charset="0"/>
              </a:rPr>
              <a:t>Specified</a:t>
            </a:r>
            <a:r>
              <a:rPr lang="tr-TR" dirty="0">
                <a:latin typeface="Consolas" panose="020B0609020204030204" pitchFamily="49" charset="0"/>
              </a:rPr>
              <a:t> User*/ AND </a:t>
            </a:r>
            <a:r>
              <a:rPr lang="tr-TR" dirty="0" err="1">
                <a:latin typeface="Consolas" panose="020B0609020204030204" pitchFamily="49" charset="0"/>
              </a:rPr>
              <a:t>Income.amount_received</a:t>
            </a:r>
            <a:r>
              <a:rPr lang="tr-TR" dirty="0">
                <a:latin typeface="Consolas" panose="020B0609020204030204" pitchFamily="49" charset="0"/>
              </a:rPr>
              <a:t> &gt;= /* </a:t>
            </a:r>
            <a:r>
              <a:rPr lang="tr-TR" dirty="0" err="1">
                <a:latin typeface="Consolas" panose="020B0609020204030204" pitchFamily="49" charset="0"/>
              </a:rPr>
              <a:t>Specified</a:t>
            </a:r>
            <a:r>
              <a:rPr lang="tr-TR" dirty="0">
                <a:latin typeface="Consolas" panose="020B0609020204030204" pitchFamily="49" charset="0"/>
              </a:rPr>
              <a:t> </a:t>
            </a:r>
            <a:r>
              <a:rPr lang="tr-TR" dirty="0" err="1">
                <a:latin typeface="Consolas" panose="020B0609020204030204" pitchFamily="49" charset="0"/>
              </a:rPr>
              <a:t>Amount</a:t>
            </a:r>
            <a:r>
              <a:rPr lang="tr-TR" dirty="0">
                <a:latin typeface="Consolas" panose="020B0609020204030204" pitchFamily="49" charset="0"/>
              </a:rPr>
              <a:t> */</a:t>
            </a:r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  <a:latin typeface="Consolas" panose="020B0609020204030204" pitchFamily="49" charset="0"/>
              </a:rPr>
              <a:t>ORDER BY </a:t>
            </a:r>
            <a:r>
              <a:rPr lang="tr-TR" dirty="0" err="1">
                <a:latin typeface="Consolas" panose="020B0609020204030204" pitchFamily="49" charset="0"/>
              </a:rPr>
              <a:t>amount_received</a:t>
            </a:r>
            <a:r>
              <a:rPr lang="tr-TR" dirty="0">
                <a:latin typeface="Consolas" panose="020B0609020204030204" pitchFamily="49" charset="0"/>
              </a:rPr>
              <a:t>;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32527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97AF19DA-E300-9FB0-7409-CEB39BE9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7793" y="2624328"/>
            <a:ext cx="6616413" cy="1609344"/>
          </a:xfrm>
        </p:spPr>
        <p:txBody>
          <a:bodyPr/>
          <a:lstStyle/>
          <a:p>
            <a:r>
              <a:rPr lang="af-ZA" dirty="0"/>
              <a:t>Thank you for your tıme!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236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BF9D0FD-8300-4B85-805B-276F010B9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40" y="1000370"/>
            <a:ext cx="3462079" cy="4857262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What is</a:t>
            </a:r>
            <a:r>
              <a:rPr lang="tr-TR" sz="6000" dirty="0">
                <a:solidFill>
                  <a:schemeClr val="tx1"/>
                </a:solidFill>
              </a:rPr>
              <a:t> OUR</a:t>
            </a:r>
            <a:r>
              <a:rPr lang="en-US" sz="6000" dirty="0">
                <a:solidFill>
                  <a:schemeClr val="tx1"/>
                </a:solidFill>
              </a:rPr>
              <a:t> </a:t>
            </a:r>
            <a:r>
              <a:rPr lang="tr-TR" sz="6000" dirty="0">
                <a:solidFill>
                  <a:schemeClr val="tx1"/>
                </a:solidFill>
              </a:rPr>
              <a:t>MISSION STATEMENT</a:t>
            </a:r>
            <a:r>
              <a:rPr lang="en-US" sz="60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3EEADA0-D87B-484B-A71A-632BB3001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0555" y="1268082"/>
            <a:ext cx="6224769" cy="4563670"/>
          </a:xfrm>
        </p:spPr>
        <p:txBody>
          <a:bodyPr anchor="ctr">
            <a:normAutofit/>
          </a:bodyPr>
          <a:lstStyle/>
          <a:p>
            <a:r>
              <a:rPr lang="en-US" sz="2500" dirty="0"/>
              <a:t>Our mission</a:t>
            </a:r>
            <a:r>
              <a:rPr lang="tr-TR" sz="2500" dirty="0"/>
              <a:t> </a:t>
            </a:r>
            <a:r>
              <a:rPr lang="en-US" sz="2500" dirty="0"/>
              <a:t>is to enable people and businesses to attain financial well-being by providing them with smart budget analysis and effective management. </a:t>
            </a:r>
          </a:p>
        </p:txBody>
      </p:sp>
    </p:spTree>
    <p:extLst>
      <p:ext uri="{BB962C8B-B14F-4D97-AF65-F5344CB8AC3E}">
        <p14:creationId xmlns:p14="http://schemas.microsoft.com/office/powerpoint/2010/main" val="36754193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96AE0BF-5F35-4AA6-8A49-8E36E5BC8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2625" y="1420706"/>
            <a:ext cx="3466540" cy="4016587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What did we do for our goal?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7E4C0C0-1872-460B-9B63-FC278D0822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6723" y="1420706"/>
            <a:ext cx="5514758" cy="401658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We designed a database that keeps</a:t>
            </a:r>
            <a:r>
              <a:rPr lang="tr-TR" sz="2400" dirty="0"/>
              <a:t> User, </a:t>
            </a:r>
            <a:r>
              <a:rPr lang="tr-TR" sz="2400" dirty="0" err="1"/>
              <a:t>Goal</a:t>
            </a:r>
            <a:r>
              <a:rPr lang="tr-TR" sz="2400" dirty="0"/>
              <a:t>, </a:t>
            </a:r>
            <a:r>
              <a:rPr lang="tr-TR" sz="2400" dirty="0" err="1"/>
              <a:t>Payment</a:t>
            </a:r>
            <a:r>
              <a:rPr lang="tr-TR" sz="2400" dirty="0"/>
              <a:t> </a:t>
            </a:r>
            <a:r>
              <a:rPr lang="tr-TR" sz="2400" dirty="0" err="1"/>
              <a:t>Method</a:t>
            </a:r>
            <a:r>
              <a:rPr lang="tr-TR" sz="2400" dirty="0"/>
              <a:t>, Budget, </a:t>
            </a:r>
            <a:r>
              <a:rPr lang="tr-TR" sz="2400" dirty="0" err="1"/>
              <a:t>Expense</a:t>
            </a:r>
            <a:r>
              <a:rPr lang="tr-TR" sz="2400" dirty="0"/>
              <a:t>, </a:t>
            </a:r>
            <a:r>
              <a:rPr lang="tr-TR" sz="2400" dirty="0" err="1"/>
              <a:t>Expense</a:t>
            </a:r>
            <a:r>
              <a:rPr lang="tr-TR" sz="2400" dirty="0"/>
              <a:t> </a:t>
            </a:r>
            <a:r>
              <a:rPr lang="tr-TR" sz="2400" dirty="0" err="1"/>
              <a:t>Category</a:t>
            </a:r>
            <a:r>
              <a:rPr lang="tr-TR" sz="2400" dirty="0"/>
              <a:t>, </a:t>
            </a:r>
            <a:r>
              <a:rPr lang="tr-TR" sz="2400" dirty="0" err="1"/>
              <a:t>Income</a:t>
            </a:r>
            <a:r>
              <a:rPr lang="tr-TR" sz="2400" dirty="0"/>
              <a:t> </a:t>
            </a:r>
            <a:r>
              <a:rPr lang="tr-TR" sz="2400" dirty="0" err="1"/>
              <a:t>information</a:t>
            </a:r>
            <a:r>
              <a:rPr lang="tr-TR" sz="2400" dirty="0"/>
              <a:t> in a </a:t>
            </a:r>
            <a:r>
              <a:rPr lang="tr-TR" sz="2400" dirty="0" err="1"/>
              <a:t>responsive</a:t>
            </a:r>
            <a:r>
              <a:rPr lang="tr-TR" sz="2400" dirty="0"/>
              <a:t> </a:t>
            </a:r>
            <a:r>
              <a:rPr lang="tr-TR" sz="2400" dirty="0" err="1"/>
              <a:t>database</a:t>
            </a:r>
            <a:r>
              <a:rPr lang="tr-TR" sz="2400" dirty="0"/>
              <a:t> </a:t>
            </a:r>
            <a:r>
              <a:rPr lang="tr-TR" sz="2400" dirty="0" err="1"/>
              <a:t>with</a:t>
            </a:r>
            <a:r>
              <a:rPr lang="tr-TR" sz="2400" dirty="0"/>
              <a:t> </a:t>
            </a:r>
            <a:r>
              <a:rPr lang="tr-TR" sz="2400" dirty="0" err="1"/>
              <a:t>related</a:t>
            </a:r>
            <a:r>
              <a:rPr lang="tr-TR" sz="2400" dirty="0"/>
              <a:t> MYSQL </a:t>
            </a:r>
            <a:r>
              <a:rPr lang="tr-TR" sz="2400" dirty="0" err="1"/>
              <a:t>queries</a:t>
            </a:r>
            <a:r>
              <a:rPr lang="tr-TR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09636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11BC9E3-0649-4AAE-B316-37B01FB6D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Fact Finding Techniques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53667935-D564-417F-E7F1-590CB34DD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Research</a:t>
            </a:r>
            <a:endParaRPr lang="tr-TR" dirty="0"/>
          </a:p>
          <a:p>
            <a:pPr lvl="1"/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have</a:t>
            </a:r>
            <a:r>
              <a:rPr lang="tr-TR" dirty="0"/>
              <a:t> </a:t>
            </a:r>
            <a:r>
              <a:rPr lang="tr-TR" dirty="0" err="1"/>
              <a:t>searched</a:t>
            </a:r>
            <a:r>
              <a:rPr lang="tr-TR" dirty="0"/>
              <a:t>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similar</a:t>
            </a:r>
            <a:r>
              <a:rPr lang="tr-TR" dirty="0"/>
              <a:t> </a:t>
            </a:r>
            <a:r>
              <a:rPr lang="tr-TR" dirty="0" err="1"/>
              <a:t>application</a:t>
            </a:r>
            <a:r>
              <a:rPr lang="tr-TR" dirty="0"/>
              <a:t> </a:t>
            </a:r>
            <a:r>
              <a:rPr lang="tr-TR" dirty="0" err="1"/>
              <a:t>databases</a:t>
            </a:r>
            <a:r>
              <a:rPr lang="tr-TR" dirty="0"/>
              <a:t> in </a:t>
            </a:r>
            <a:r>
              <a:rPr lang="tr-TR" dirty="0" err="1"/>
              <a:t>order</a:t>
            </a:r>
            <a:r>
              <a:rPr lang="tr-TR" dirty="0"/>
              <a:t> </a:t>
            </a:r>
            <a:r>
              <a:rPr lang="tr-TR" dirty="0" err="1"/>
              <a:t>to</a:t>
            </a:r>
            <a:r>
              <a:rPr lang="tr-TR" dirty="0"/>
              <a:t> </a:t>
            </a:r>
            <a:r>
              <a:rPr lang="tr-TR" dirty="0" err="1"/>
              <a:t>find</a:t>
            </a:r>
            <a:r>
              <a:rPr lang="tr-TR" dirty="0"/>
              <a:t> </a:t>
            </a:r>
            <a:r>
              <a:rPr lang="tr-TR" dirty="0" err="1"/>
              <a:t>similarities</a:t>
            </a:r>
            <a:r>
              <a:rPr lang="tr-TR" dirty="0"/>
              <a:t> </a:t>
            </a:r>
            <a:r>
              <a:rPr lang="tr-TR" dirty="0" err="1"/>
              <a:t>and</a:t>
            </a:r>
            <a:r>
              <a:rPr lang="tr-TR" dirty="0"/>
              <a:t> </a:t>
            </a:r>
            <a:r>
              <a:rPr lang="tr-TR" dirty="0" err="1"/>
              <a:t>key</a:t>
            </a:r>
            <a:r>
              <a:rPr lang="tr-TR" dirty="0"/>
              <a:t> </a:t>
            </a:r>
            <a:r>
              <a:rPr lang="tr-TR" dirty="0" err="1"/>
              <a:t>concepts</a:t>
            </a:r>
            <a:r>
              <a:rPr lang="tr-TR" dirty="0"/>
              <a:t> of </a:t>
            </a:r>
            <a:r>
              <a:rPr lang="tr-TR" dirty="0" err="1"/>
              <a:t>budget</a:t>
            </a:r>
            <a:r>
              <a:rPr lang="tr-TR" dirty="0"/>
              <a:t> </a:t>
            </a:r>
            <a:r>
              <a:rPr lang="tr-TR" dirty="0" err="1"/>
              <a:t>management</a:t>
            </a:r>
            <a:r>
              <a:rPr lang="tr-TR" dirty="0"/>
              <a:t> </a:t>
            </a:r>
            <a:r>
              <a:rPr lang="en-US" dirty="0"/>
              <a:t>application</a:t>
            </a:r>
            <a:r>
              <a:rPr lang="tr-TR" dirty="0"/>
              <a:t>.</a:t>
            </a:r>
          </a:p>
          <a:p>
            <a:pPr lvl="1"/>
            <a:endParaRPr lang="tr-TR" dirty="0"/>
          </a:p>
          <a:p>
            <a:r>
              <a:rPr lang="tr-TR" dirty="0" err="1"/>
              <a:t>Survey</a:t>
            </a:r>
            <a:endParaRPr lang="tr-TR" dirty="0"/>
          </a:p>
          <a:p>
            <a:pPr lvl="1"/>
            <a:r>
              <a:rPr lang="tr-TR" dirty="0" err="1"/>
              <a:t>We</a:t>
            </a:r>
            <a:r>
              <a:rPr lang="tr-TR" dirty="0"/>
              <a:t> </a:t>
            </a:r>
            <a:r>
              <a:rPr lang="tr-TR" dirty="0" err="1"/>
              <a:t>made</a:t>
            </a:r>
            <a:r>
              <a:rPr lang="tr-TR" dirty="0"/>
              <a:t> a </a:t>
            </a:r>
            <a:r>
              <a:rPr lang="tr-TR" dirty="0" err="1"/>
              <a:t>survey</a:t>
            </a:r>
            <a:r>
              <a:rPr lang="tr-TR" dirty="0"/>
              <a:t> in </a:t>
            </a:r>
            <a:r>
              <a:rPr lang="en-US" dirty="0"/>
              <a:t>order</a:t>
            </a:r>
            <a:r>
              <a:rPr lang="tr-TR" dirty="0"/>
              <a:t> </a:t>
            </a:r>
            <a:r>
              <a:rPr lang="en-US" dirty="0"/>
              <a:t>to understand </a:t>
            </a:r>
            <a:r>
              <a:rPr lang="tr-TR" dirty="0" err="1"/>
              <a:t>users</a:t>
            </a:r>
            <a:r>
              <a:rPr lang="en-US" dirty="0"/>
              <a:t> financial habits and preferences to create a user-friendly and effective tool for managing </a:t>
            </a:r>
            <a:r>
              <a:rPr lang="tr-TR" dirty="0" err="1"/>
              <a:t>their</a:t>
            </a:r>
            <a:r>
              <a:rPr lang="en-US" dirty="0"/>
              <a:t> money.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06153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2329695-AA86-D183-E346-BAA6A999A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İçerik Yer Tutucusu 8">
            <a:extLst>
              <a:ext uri="{FF2B5EF4-FFF2-40B4-BE49-F238E27FC236}">
                <a16:creationId xmlns:a16="http://schemas.microsoft.com/office/drawing/2014/main" id="{2FD17AC9-AD0B-48B3-1BDB-F15273B44E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F1900FAD-C554-26E2-29D8-9E9C7F574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812" y="580627"/>
            <a:ext cx="5020376" cy="5696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075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E644087E-358C-2022-8851-7D375D34B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0"/>
            <a:ext cx="10058400" cy="1609344"/>
          </a:xfrm>
        </p:spPr>
        <p:txBody>
          <a:bodyPr>
            <a:normAutofit/>
          </a:bodyPr>
          <a:lstStyle/>
          <a:p>
            <a:pPr algn="ctr"/>
            <a:r>
              <a:rPr lang="tr-TR" sz="6000" dirty="0" err="1"/>
              <a:t>Our</a:t>
            </a:r>
            <a:r>
              <a:rPr lang="tr-TR" sz="6000" dirty="0"/>
              <a:t> er </a:t>
            </a:r>
            <a:r>
              <a:rPr lang="tr-TR" sz="6000" dirty="0" err="1"/>
              <a:t>dıagram</a:t>
            </a:r>
            <a:endParaRPr lang="en-US" sz="6000" dirty="0"/>
          </a:p>
        </p:txBody>
      </p:sp>
      <p:pic>
        <p:nvPicPr>
          <p:cNvPr id="7" name="İçerik Yer Tutucusu 6" descr="metin, diyagram, paralel, plan içeren bir resim&#10;&#10;Açıklama otomatik olarak oluşturuldu">
            <a:extLst>
              <a:ext uri="{FF2B5EF4-FFF2-40B4-BE49-F238E27FC236}">
                <a16:creationId xmlns:a16="http://schemas.microsoft.com/office/drawing/2014/main" id="{4B6B6FD9-5523-DD20-4D79-B99CEDDFF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366" y="1475116"/>
            <a:ext cx="7729267" cy="5098211"/>
          </a:xfrm>
        </p:spPr>
      </p:pic>
    </p:spTree>
    <p:extLst>
      <p:ext uri="{BB962C8B-B14F-4D97-AF65-F5344CB8AC3E}">
        <p14:creationId xmlns:p14="http://schemas.microsoft.com/office/powerpoint/2010/main" val="1298255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2104BDCC-6924-6A4A-0332-58FF3FFA2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SQL QUERIES TO CREATE TABLE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9EDC42B4-C355-A08F-0579-97260F71D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414041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ahta Yazı">
  <a:themeElements>
    <a:clrScheme name="Tahta Yazı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Tahta Yazı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ahta Yazı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TM03090434[[fn=Tahta Yazı]]</Template>
  <TotalTime>1442</TotalTime>
  <Words>1895</Words>
  <Application>Microsoft Office PowerPoint</Application>
  <PresentationFormat>Geniş ekran</PresentationFormat>
  <Paragraphs>201</Paragraphs>
  <Slides>33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6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33</vt:i4>
      </vt:variant>
    </vt:vector>
  </HeadingPairs>
  <TitlesOfParts>
    <vt:vector size="40" baseType="lpstr">
      <vt:lpstr>Calibri</vt:lpstr>
      <vt:lpstr>Consolas</vt:lpstr>
      <vt:lpstr>Rockwell</vt:lpstr>
      <vt:lpstr>Rockwell Condensed</vt:lpstr>
      <vt:lpstr>Rockwell Extra Bold</vt:lpstr>
      <vt:lpstr>Wingdings</vt:lpstr>
      <vt:lpstr>Tahta Yazı</vt:lpstr>
      <vt:lpstr>Database management system</vt:lpstr>
      <vt:lpstr>Group Members</vt:lpstr>
      <vt:lpstr>Who Is our target audIence?</vt:lpstr>
      <vt:lpstr>What is OUR MISSION STATEMENT?</vt:lpstr>
      <vt:lpstr>What did we do for our goal?</vt:lpstr>
      <vt:lpstr>Fact Finding Techniques</vt:lpstr>
      <vt:lpstr>PowerPoint Sunusu</vt:lpstr>
      <vt:lpstr>Our er dıagram</vt:lpstr>
      <vt:lpstr>SQL QUERIES TO CREATE TABLE</vt:lpstr>
      <vt:lpstr>USER</vt:lpstr>
      <vt:lpstr>Goal</vt:lpstr>
      <vt:lpstr>budget</vt:lpstr>
      <vt:lpstr>ıncome</vt:lpstr>
      <vt:lpstr>EXPENSE CATEGORY</vt:lpstr>
      <vt:lpstr>EXPENSE</vt:lpstr>
      <vt:lpstr>Planned Expense</vt:lpstr>
      <vt:lpstr>ACTUAL EXPENSE</vt:lpstr>
      <vt:lpstr>PAYMENT METHOD</vt:lpstr>
      <vt:lpstr>DROPPING UNF</vt:lpstr>
      <vt:lpstr>Tasks given to us</vt:lpstr>
      <vt:lpstr>1. List all planned expenses for the next month</vt:lpstr>
      <vt:lpstr>2. Show total amount spent per month on each category for the previous year</vt:lpstr>
      <vt:lpstr>PowerPoint Sunusu</vt:lpstr>
      <vt:lpstr>3. Change an amount budgeted for a particular expense</vt:lpstr>
      <vt:lpstr>4.1 Add a new budget expectation for next month based on previous month's expenses</vt:lpstr>
      <vt:lpstr>4.2 Add a new budget expectation for next month based on previous month's expenses</vt:lpstr>
      <vt:lpstr>PowerPoint Sunusu</vt:lpstr>
      <vt:lpstr>5. Remove a category from the database</vt:lpstr>
      <vt:lpstr>SOME OF THE Extra QUERIES OUR TEAM WANTED TO IMPLEMENT</vt:lpstr>
      <vt:lpstr>Change username of a User.</vt:lpstr>
      <vt:lpstr>FOR A SPECIFIED USER, BUDGET LIST FOR  RECENT YEAR</vt:lpstr>
      <vt:lpstr>Lıst all the ıncomes per specıfıc user Per Specıfıc AMOUNT Greater or equal than other</vt:lpstr>
      <vt:lpstr>Thank you for your tıme!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management system</dc:title>
  <dc:creator>Suleyman DADASHOV</dc:creator>
  <cp:lastModifiedBy>EMRE TOPCU</cp:lastModifiedBy>
  <cp:revision>60</cp:revision>
  <dcterms:created xsi:type="dcterms:W3CDTF">2021-05-26T19:10:13Z</dcterms:created>
  <dcterms:modified xsi:type="dcterms:W3CDTF">2024-05-26T10:09:51Z</dcterms:modified>
</cp:coreProperties>
</file>