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79" r:id="rId4"/>
    <p:sldId id="280" r:id="rId5"/>
    <p:sldId id="281" r:id="rId6"/>
    <p:sldId id="278" r:id="rId7"/>
    <p:sldId id="257" r:id="rId8"/>
    <p:sldId id="258" r:id="rId9"/>
    <p:sldId id="259" r:id="rId10"/>
    <p:sldId id="260" r:id="rId11"/>
    <p:sldId id="264" r:id="rId12"/>
    <p:sldId id="261" r:id="rId13"/>
    <p:sldId id="262" r:id="rId14"/>
    <p:sldId id="263" r:id="rId15"/>
    <p:sldId id="266" r:id="rId16"/>
    <p:sldId id="267" r:id="rId17"/>
    <p:sldId id="268" r:id="rId18"/>
    <p:sldId id="269" r:id="rId19"/>
    <p:sldId id="265" r:id="rId20"/>
    <p:sldId id="271" r:id="rId21"/>
    <p:sldId id="272" r:id="rId22"/>
    <p:sldId id="282" r:id="rId23"/>
    <p:sldId id="276" r:id="rId24"/>
    <p:sldId id="273" r:id="rId25"/>
    <p:sldId id="274" r:id="rId26"/>
    <p:sldId id="275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76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0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4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6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58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1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1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5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F4B14-04A6-F74D-B5E6-D841F2DACEA7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493553F-CE9F-8446-A2F8-D3FA738773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9D82-C8E6-AC4F-B7DC-2C0C0861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Images and Convolutional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AC208-76B5-344E-82D3-DAC460F2A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214A3-F495-2840-89CA-9D2DF72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FFA3-7135-8741-8D1E-810E8458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6164"/>
          </a:xfrm>
        </p:spPr>
        <p:txBody>
          <a:bodyPr/>
          <a:lstStyle/>
          <a:p>
            <a:r>
              <a:rPr lang="en-US" dirty="0"/>
              <a:t>A CNN is a different variation of neural network that does well with images.</a:t>
            </a:r>
          </a:p>
          <a:p>
            <a:pPr lvl="1"/>
            <a:r>
              <a:rPr lang="en-US" dirty="0"/>
              <a:t>Until now we’ve used “standard” dense neural networks. Feed-forward. </a:t>
            </a:r>
          </a:p>
          <a:p>
            <a:r>
              <a:rPr lang="en-US" dirty="0"/>
              <a:t>CNN is based on the concept of “convolution”, a mathematical technique:</a:t>
            </a:r>
          </a:p>
          <a:p>
            <a:pPr lvl="1"/>
            <a:r>
              <a:rPr lang="en-US" dirty="0"/>
              <a:t>Convolution is a mathematical operation on two functions that produces a third function that expresses how the shape of one is modified by the other.</a:t>
            </a:r>
          </a:p>
          <a:p>
            <a:r>
              <a:rPr lang="en-US" dirty="0"/>
              <a:t>For our purposes CNN has a small window (kernel/filter) that looks at one section of an image (e.g. 5 x 5), transforms that for an output, and slides pixel by pixel (stride) over the entire image. </a:t>
            </a:r>
          </a:p>
          <a:p>
            <a:pPr lvl="1"/>
            <a:r>
              <a:rPr lang="en-US" dirty="0"/>
              <a:t>Convoluted definition, simple idea to visualize…</a:t>
            </a:r>
          </a:p>
        </p:txBody>
      </p:sp>
    </p:spTree>
    <p:extLst>
      <p:ext uri="{BB962C8B-B14F-4D97-AF65-F5344CB8AC3E}">
        <p14:creationId xmlns:p14="http://schemas.microsoft.com/office/powerpoint/2010/main" val="19772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60B-126C-1146-9F78-897B0CEF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 Basic CNN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1A93-7A36-3241-93A7-F1953EB2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CNN have different types of layers than the Dense we are used to:</a:t>
            </a:r>
          </a:p>
          <a:p>
            <a:pPr lvl="1"/>
            <a:r>
              <a:rPr lang="en-US" dirty="0"/>
              <a:t>Convolutional layers – do the convolution step just mentioned. </a:t>
            </a:r>
          </a:p>
          <a:p>
            <a:pPr lvl="1"/>
            <a:r>
              <a:rPr lang="en-US" dirty="0"/>
              <a:t>Pooling Layers</a:t>
            </a:r>
          </a:p>
          <a:p>
            <a:pPr lvl="1"/>
            <a:r>
              <a:rPr lang="en-US" dirty="0"/>
              <a:t>“Normal” neural network layers – take the data processed by the convolutional parts and do a “standard” prediction. </a:t>
            </a:r>
          </a:p>
          <a:p>
            <a:r>
              <a:rPr lang="en-US" dirty="0"/>
              <a:t>First, we’ll look at the convolutional layer part. </a:t>
            </a:r>
          </a:p>
          <a:p>
            <a:r>
              <a:rPr lang="en-US" dirty="0"/>
              <a:t>Simple parts:</a:t>
            </a:r>
          </a:p>
          <a:p>
            <a:pPr lvl="1"/>
            <a:r>
              <a:rPr lang="en-US" dirty="0"/>
              <a:t>The stride is how many pixels the filter slides, we have 1 in the example.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4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A085-EEE3-E948-A81F-E3001B8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6205-8567-DF48-B67A-E93D2BFF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does it work? 2 CNN">
            <a:extLst>
              <a:ext uri="{FF2B5EF4-FFF2-40B4-BE49-F238E27FC236}">
                <a16:creationId xmlns:a16="http://schemas.microsoft.com/office/drawing/2014/main" id="{FEA528A6-FC54-D840-A8BE-56FFC4DE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6275"/>
            <a:ext cx="12192000" cy="55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6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413C-0D07-504E-B028-E714B39D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D7C-A951-2C42-9B3D-A45AE3E2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shows what a convolution is">
            <a:extLst>
              <a:ext uri="{FF2B5EF4-FFF2-40B4-BE49-F238E27FC236}">
                <a16:creationId xmlns:a16="http://schemas.microsoft.com/office/drawing/2014/main" id="{0F5A701C-B057-D44F-9313-D6490BD53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8396"/>
            <a:ext cx="9288842" cy="678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0C5-AF29-E541-BCE7-75B62897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ACAE-FEE6-CB49-86A3-19120EA2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39" y="2015732"/>
            <a:ext cx="1069761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filter or kernel looks at each tiny “window” of the image. </a:t>
            </a:r>
          </a:p>
          <a:p>
            <a:r>
              <a:rPr lang="en-US" dirty="0"/>
              <a:t>The data is transformed through the filter into the output. </a:t>
            </a:r>
          </a:p>
          <a:p>
            <a:r>
              <a:rPr lang="en-US" dirty="0"/>
              <a:t>This process is able to identify patterns in the data:</a:t>
            </a:r>
          </a:p>
          <a:p>
            <a:pPr lvl="1"/>
            <a:r>
              <a:rPr lang="en-US" dirty="0"/>
              <a:t>In image data, those patterns correspond to features – edges, lines, shapes,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example, a 3 x 3 filter that can “see” vertical lines:</a:t>
            </a:r>
          </a:p>
          <a:p>
            <a:pPr lvl="1"/>
            <a:r>
              <a:rPr lang="en-US" dirty="0"/>
              <a:t>If a vertical line is in the image it will have data that is vertical. </a:t>
            </a:r>
          </a:p>
          <a:p>
            <a:pPr lvl="1"/>
            <a:r>
              <a:rPr lang="en-US" dirty="0"/>
              <a:t>When transformed, that data get’s “weighted”.</a:t>
            </a:r>
          </a:p>
          <a:p>
            <a:pPr lvl="2"/>
            <a:r>
              <a:rPr lang="en-US" dirty="0"/>
              <a:t>Multiplied by the 1s, not the 0s. </a:t>
            </a:r>
          </a:p>
          <a:p>
            <a:pPr lvl="1"/>
            <a:r>
              <a:rPr lang="en-US" dirty="0"/>
              <a:t>Things that have vertical lines “get transferred” to the next layer. </a:t>
            </a:r>
          </a:p>
          <a:p>
            <a:pPr lvl="1"/>
            <a:r>
              <a:rPr lang="en-US" dirty="0"/>
              <a:t>The network can “see” those lines as features.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319D2-FD02-ED49-BF5B-C20ED2171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4"/>
          <a:stretch/>
        </p:blipFill>
        <p:spPr>
          <a:xfrm>
            <a:off x="8201327" y="4432852"/>
            <a:ext cx="3990674" cy="17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9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0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BA4D-3C47-5B42-84DC-710D812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Edge Detection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896E6-B4EA-0B46-A5F9-9CC70DC5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120" y="1853753"/>
            <a:ext cx="648002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A8F9-F087-004E-9C91-AED746D3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145581" cy="3450613"/>
          </a:xfrm>
        </p:spPr>
        <p:txBody>
          <a:bodyPr>
            <a:normAutofit/>
          </a:bodyPr>
          <a:lstStyle/>
          <a:p>
            <a:r>
              <a:rPr lang="en-US" dirty="0"/>
              <a:t>Taking the vertical line example a bit further, here’s a real type of filter. </a:t>
            </a:r>
          </a:p>
          <a:p>
            <a:r>
              <a:rPr lang="en-US" dirty="0"/>
              <a:t>In images, higher value = more white, lower = black.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7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6192-4779-5949-8C14-44A1E55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First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2BE0-885B-494C-A121-D932A01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3" y="2015734"/>
            <a:ext cx="3978875" cy="3450613"/>
          </a:xfrm>
        </p:spPr>
        <p:txBody>
          <a:bodyPr>
            <a:normAutofit/>
          </a:bodyPr>
          <a:lstStyle/>
          <a:p>
            <a:r>
              <a:rPr lang="en-US" dirty="0"/>
              <a:t>Top left 9 pixels are multiplied by the filter and added. </a:t>
            </a:r>
          </a:p>
          <a:p>
            <a:r>
              <a:rPr lang="en-US" dirty="0"/>
              <a:t>All pixels are white (big number) so they end up cancelling each 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47AFE-BA7A-0040-939F-CAA4AB90E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5" y="1679353"/>
            <a:ext cx="7810946" cy="43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F1F-6CCB-DE4A-A961-40F7FE3E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Second Slice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81004-8FAE-6B40-AA59-D7EF546B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0" y="1853754"/>
            <a:ext cx="7343174" cy="37817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D86E-661F-314A-B889-B2B83EF1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617" y="1952368"/>
            <a:ext cx="4618383" cy="410111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Range of window slides 1 pixel (stride length) to the right. </a:t>
            </a:r>
          </a:p>
          <a:p>
            <a:r>
              <a:rPr lang="en-US" sz="2400" dirty="0"/>
              <a:t>Left pixels are white (big number), right pixels are black (small number). </a:t>
            </a:r>
          </a:p>
          <a:p>
            <a:r>
              <a:rPr lang="en-US" sz="2400" dirty="0"/>
              <a:t>When </a:t>
            </a:r>
            <a:r>
              <a:rPr lang="en-US" sz="2800" dirty="0"/>
              <a:t>added</a:t>
            </a:r>
            <a:r>
              <a:rPr lang="en-US" sz="2400" dirty="0"/>
              <a:t> this means all except left are 0, so we have a </a:t>
            </a:r>
            <a:r>
              <a:rPr lang="en-US" sz="2800" dirty="0"/>
              <a:t>big</a:t>
            </a:r>
            <a:r>
              <a:rPr lang="en-US" sz="2400" dirty="0"/>
              <a:t> number as a result. </a:t>
            </a:r>
          </a:p>
          <a:p>
            <a:r>
              <a:rPr lang="en-US" sz="2400" dirty="0"/>
              <a:t>We found an edge!!</a:t>
            </a:r>
          </a:p>
          <a:p>
            <a:r>
              <a:rPr lang="en-US" sz="2400" dirty="0"/>
              <a:t>The output ”sees” vertical edges.</a:t>
            </a:r>
          </a:p>
        </p:txBody>
      </p:sp>
    </p:spTree>
    <p:extLst>
      <p:ext uri="{BB962C8B-B14F-4D97-AF65-F5344CB8AC3E}">
        <p14:creationId xmlns:p14="http://schemas.microsoft.com/office/powerpoint/2010/main" val="258123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E7D5-9876-9147-8D13-7B001AF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55D5-89A7-EC4B-B589-D9A74A29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other layers in a NN, the filters in a convolutional layer learn during fitting. </a:t>
            </a:r>
          </a:p>
          <a:p>
            <a:r>
              <a:rPr lang="en-US" dirty="0"/>
              <a:t>Each filter learns to identify some aspect of the image. </a:t>
            </a:r>
          </a:p>
          <a:p>
            <a:pPr lvl="1"/>
            <a:r>
              <a:rPr lang="en-US" dirty="0"/>
              <a:t>E.g. a model trained to differentiate cars from trucks might identify the horizontal rectangle shape of a truck bed. Another filter might recognize the slope of a car rear window.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2CCA-4F11-3249-AED9-0D0D7D9D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1 – Sequential vs Functional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2B1B-77A8-6C42-83C7-6FEEC419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7642"/>
          </a:xfrm>
        </p:spPr>
        <p:txBody>
          <a:bodyPr>
            <a:normAutofit/>
          </a:bodyPr>
          <a:lstStyle/>
          <a:p>
            <a:r>
              <a:rPr lang="en-US" dirty="0"/>
              <a:t>Sequential models work sequentially – one layer after the other. </a:t>
            </a:r>
          </a:p>
          <a:p>
            <a:r>
              <a:rPr lang="en-US" dirty="0"/>
              <a:t>Functional neural network types allow for that rule to be broken:</a:t>
            </a:r>
          </a:p>
          <a:p>
            <a:pPr lvl="1"/>
            <a:r>
              <a:rPr lang="en-US" dirty="0"/>
              <a:t>Slicing and concatenating parts of a model. </a:t>
            </a:r>
          </a:p>
          <a:p>
            <a:pPr lvl="1"/>
            <a:r>
              <a:rPr lang="en-US" dirty="0"/>
              <a:t>Looping inputs back to previous layers. </a:t>
            </a:r>
          </a:p>
          <a:p>
            <a:r>
              <a:rPr lang="en-US" dirty="0"/>
              <a:t>Image processing – examine different portions of an image differently. </a:t>
            </a:r>
          </a:p>
          <a:p>
            <a:r>
              <a:rPr lang="en-US" dirty="0"/>
              <a:t>Generally allows for task specific adaptation of the model to the data. </a:t>
            </a:r>
          </a:p>
        </p:txBody>
      </p:sp>
    </p:spTree>
    <p:extLst>
      <p:ext uri="{BB962C8B-B14F-4D97-AF65-F5344CB8AC3E}">
        <p14:creationId xmlns:p14="http://schemas.microsoft.com/office/powerpoint/2010/main" val="3592937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F1C1-41FC-2E40-A08D-984A261C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DCCD-D9B8-EA42-94E9-4CBCFA0D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249" y="1853755"/>
            <a:ext cx="10549053" cy="2398932"/>
          </a:xfrm>
        </p:spPr>
        <p:txBody>
          <a:bodyPr/>
          <a:lstStyle/>
          <a:p>
            <a:r>
              <a:rPr lang="en-US" dirty="0"/>
              <a:t>Padding determines what happens at the edge of an image.</a:t>
            </a:r>
          </a:p>
          <a:p>
            <a:r>
              <a:rPr lang="en-US" dirty="0"/>
              <a:t>The filter window can either:</a:t>
            </a:r>
          </a:p>
          <a:p>
            <a:pPr lvl="1"/>
            <a:r>
              <a:rPr lang="en-US" dirty="0"/>
              <a:t>Stop at the edge. Reduces dimension. Valid padding.</a:t>
            </a:r>
          </a:p>
          <a:p>
            <a:pPr lvl="1"/>
            <a:r>
              <a:rPr lang="en-US" dirty="0"/>
              <a:t>Go over the edge, filling in a border of 0s. Maintaining dimension. Same padding. </a:t>
            </a:r>
          </a:p>
          <a:p>
            <a:r>
              <a:rPr lang="en-US" dirty="0"/>
              <a:t>Padding does what we’d expect, better maintains information in the corners. (Border effects).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2A5F5-BEDF-3B40-973A-D9260A68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4107838"/>
            <a:ext cx="6229960" cy="275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0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B48-B76E-FA43-8931-D350934B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CDE2-7DFA-2140-8B96-BE7B4B18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74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other new type of layer is a pooling layer. </a:t>
            </a:r>
          </a:p>
          <a:p>
            <a:r>
              <a:rPr lang="en-US" dirty="0"/>
              <a:t>Pooling layers “down sample” the images passed to them. </a:t>
            </a:r>
          </a:p>
          <a:p>
            <a:pPr lvl="1"/>
            <a:r>
              <a:rPr lang="en-US" dirty="0"/>
              <a:t>I.e. Reduces the resolution of the image. </a:t>
            </a:r>
          </a:p>
          <a:p>
            <a:r>
              <a:rPr lang="en-US" dirty="0"/>
              <a:t>Reduces amount of data to process, which can be large. </a:t>
            </a:r>
          </a:p>
          <a:p>
            <a:r>
              <a:rPr lang="en-US" dirty="0"/>
              <a:t>Makes features seen in the convolutional layer more generalizable:</a:t>
            </a:r>
          </a:p>
          <a:p>
            <a:pPr lvl="1"/>
            <a:r>
              <a:rPr lang="en-US" dirty="0"/>
              <a:t>E.g. every edge won’t look exactly the same, but they’ll resemble each other. </a:t>
            </a:r>
          </a:p>
          <a:p>
            <a:pPr lvl="1"/>
            <a:r>
              <a:rPr lang="en-US" dirty="0"/>
              <a:t>Intuitively, think of a sharp images of two people, it is easy to differentiate them. Now think of blurrier pictures (e.g. they are in the background of a photo) – the differences fade and they look more similar. </a:t>
            </a:r>
          </a:p>
          <a:p>
            <a:pPr lvl="1"/>
            <a:r>
              <a:rPr lang="en-US" dirty="0"/>
              <a:t>The above is the goal – identify edges, circles, head shapes, </a:t>
            </a:r>
            <a:r>
              <a:rPr lang="en-US" dirty="0" err="1"/>
              <a:t>etc</a:t>
            </a:r>
            <a:r>
              <a:rPr lang="en-US" dirty="0"/>
              <a:t>… in their general form. </a:t>
            </a:r>
          </a:p>
        </p:txBody>
      </p:sp>
    </p:spTree>
    <p:extLst>
      <p:ext uri="{BB962C8B-B14F-4D97-AF65-F5344CB8AC3E}">
        <p14:creationId xmlns:p14="http://schemas.microsoft.com/office/powerpoint/2010/main" val="28572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180D-765D-024B-B502-7E5432F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E718D-D621-A247-A674-26ACBD4E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8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34D-F1B0-8241-A5E2-9406155B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BC4B-532E-B641-9900-2BD7C61B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Batch normalization is a common step used in CNNs. </a:t>
            </a:r>
          </a:p>
          <a:p>
            <a:r>
              <a:rPr lang="en-US" dirty="0"/>
              <a:t>Standardizes the data between layer and activation. </a:t>
            </a:r>
          </a:p>
        </p:txBody>
      </p:sp>
    </p:spTree>
    <p:extLst>
      <p:ext uri="{BB962C8B-B14F-4D97-AF65-F5344CB8AC3E}">
        <p14:creationId xmlns:p14="http://schemas.microsoft.com/office/powerpoint/2010/main" val="255723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A9C-C120-464F-975D-15A7A52C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B6C6-C30E-A34C-80CD-1114FFB7A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convolutional parts of a CNN normally repeat this through several layers:</a:t>
            </a:r>
          </a:p>
          <a:p>
            <a:pPr lvl="1"/>
            <a:r>
              <a:rPr lang="en-US" dirty="0"/>
              <a:t>Convolutional layer finds component image features. </a:t>
            </a:r>
          </a:p>
          <a:p>
            <a:pPr lvl="1"/>
            <a:r>
              <a:rPr lang="en-US" dirty="0"/>
              <a:t>Pooling layer generalizes.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7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446-0940-1C4C-A480-6DE6DD8A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FEB7-076F-EC41-9C59-8B5255F9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the convolutional parts of a CNN have extracted features, it is time to predict. </a:t>
            </a:r>
          </a:p>
          <a:p>
            <a:r>
              <a:rPr lang="en-US" dirty="0"/>
              <a:t>We flatten the data down and use a normal dense network at the end. </a:t>
            </a:r>
          </a:p>
          <a:p>
            <a:r>
              <a:rPr lang="en-US" dirty="0"/>
              <a:t>Overall structure: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CONVOLUTIONAL STUFF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Convolutional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Pooling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Repeat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DENSE NETWORK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Flatten layer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Other stuff (hidden, dropouts, </a:t>
            </a:r>
            <a:r>
              <a:rPr lang="en-US" dirty="0" err="1"/>
              <a:t>etc</a:t>
            </a:r>
            <a:r>
              <a:rPr lang="en-US" dirty="0"/>
              <a:t>… If needed)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6788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3538-DE51-9D43-9B87-A21A03C4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0651-09A5-4248-B991-FA651014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Recall the #1 rule of better predictions – get more data. </a:t>
            </a:r>
          </a:p>
          <a:p>
            <a:r>
              <a:rPr lang="en-US" dirty="0"/>
              <a:t>Images make it easy to generate more data for training. </a:t>
            </a:r>
          </a:p>
          <a:p>
            <a:pPr lvl="1"/>
            <a:r>
              <a:rPr lang="en-US" dirty="0"/>
              <a:t>Flip images. </a:t>
            </a:r>
          </a:p>
          <a:p>
            <a:pPr lvl="1"/>
            <a:r>
              <a:rPr lang="en-US" dirty="0"/>
              <a:t>Shift a window to parts of an image. </a:t>
            </a:r>
          </a:p>
          <a:p>
            <a:r>
              <a:rPr lang="en-US" dirty="0"/>
              <a:t>Easy to do when constructing a dataset. </a:t>
            </a:r>
          </a:p>
        </p:txBody>
      </p:sp>
      <p:pic>
        <p:nvPicPr>
          <p:cNvPr id="2052" name="Picture 4" descr="Data Augmentation: How to use Deep Learning when you have Limited Data -  KDnuggets">
            <a:extLst>
              <a:ext uri="{FF2B5EF4-FFF2-40B4-BE49-F238E27FC236}">
                <a16:creationId xmlns:a16="http://schemas.microsoft.com/office/drawing/2014/main" id="{888CCA9D-637B-7A43-B396-CA12661F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61" y="4043310"/>
            <a:ext cx="5436805" cy="275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4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41D-4AB8-0B49-B199-5B443679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Models and Transferred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7E67-D909-E34E-BA22-3CC2E29D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On common practice with images is to use a pretrained model. </a:t>
            </a:r>
          </a:p>
          <a:p>
            <a:pPr lvl="1"/>
            <a:r>
              <a:rPr lang="en-US" dirty="0"/>
              <a:t>Images are large, datasets can be huge, processing </a:t>
            </a:r>
            <a:r>
              <a:rPr lang="en-US"/>
              <a:t>is demanding. </a:t>
            </a:r>
            <a:endParaRPr lang="en-US" dirty="0"/>
          </a:p>
          <a:p>
            <a:r>
              <a:rPr lang="en-US" dirty="0"/>
              <a:t>Common filtering is built in, since it has been trained with a lot of data. </a:t>
            </a:r>
          </a:p>
          <a:p>
            <a:pPr lvl="1"/>
            <a:r>
              <a:rPr lang="en-US" dirty="0"/>
              <a:t>E.g. for navigation edge detection is very important. Edges are a common feature that is extracted with image processing. </a:t>
            </a:r>
          </a:p>
          <a:p>
            <a:r>
              <a:rPr lang="en-US" dirty="0"/>
              <a:t>Since features are common across images in general, not just ours, we can borrow that learning!</a:t>
            </a:r>
          </a:p>
          <a:p>
            <a:pPr lvl="1"/>
            <a:r>
              <a:rPr lang="en-US" dirty="0"/>
              <a:t>We’ll look at this more in ~2 weeks</a:t>
            </a:r>
          </a:p>
        </p:txBody>
      </p:sp>
    </p:spTree>
    <p:extLst>
      <p:ext uri="{BB962C8B-B14F-4D97-AF65-F5344CB8AC3E}">
        <p14:creationId xmlns:p14="http://schemas.microsoft.com/office/powerpoint/2010/main" val="309296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8D4-416E-484B-8E0D-9522CD4C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2 - Loss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A4C-F5B3-4E47-9AA7-B4A74F9D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Cross entropy is the most common way to measure classification losses. </a:t>
            </a:r>
          </a:p>
          <a:p>
            <a:r>
              <a:rPr lang="en-US" dirty="0"/>
              <a:t>Binary cross-entropy:</a:t>
            </a:r>
          </a:p>
          <a:p>
            <a:pPr lvl="1"/>
            <a:r>
              <a:rPr lang="en-US" dirty="0"/>
              <a:t>Used when we have a true/false classification. </a:t>
            </a:r>
          </a:p>
          <a:p>
            <a:r>
              <a:rPr lang="en-US" dirty="0"/>
              <a:t>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1-hot - i.e. output of the “</a:t>
            </a:r>
            <a:r>
              <a:rPr lang="en-US" dirty="0" err="1"/>
              <a:t>to_categortical</a:t>
            </a:r>
            <a:r>
              <a:rPr lang="en-US" dirty="0"/>
              <a:t>” function. </a:t>
            </a:r>
          </a:p>
          <a:p>
            <a:r>
              <a:rPr lang="en-US" dirty="0"/>
              <a:t>Sparse categorical cross-entropy:</a:t>
            </a:r>
          </a:p>
          <a:p>
            <a:pPr lvl="1"/>
            <a:r>
              <a:rPr lang="en-US" dirty="0"/>
              <a:t>Used when we have a multiclass classification. </a:t>
            </a:r>
          </a:p>
          <a:p>
            <a:pPr lvl="1"/>
            <a:r>
              <a:rPr lang="en-US" dirty="0"/>
              <a:t>Assumes y values are integers. </a:t>
            </a:r>
          </a:p>
          <a:p>
            <a:r>
              <a:rPr lang="en-US" dirty="0"/>
              <a:t>Categorical and sparse are separated by the encoding of the target. Easy to confuse. </a:t>
            </a:r>
          </a:p>
        </p:txBody>
      </p:sp>
    </p:spTree>
    <p:extLst>
      <p:ext uri="{BB962C8B-B14F-4D97-AF65-F5344CB8AC3E}">
        <p14:creationId xmlns:p14="http://schemas.microsoft.com/office/powerpoint/2010/main" val="16038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8DD6-509E-3047-89DF-0FBC6E95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3BF3-B600-594C-B838-2AD7C02D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02988"/>
            <a:ext cx="9603275" cy="2902725"/>
          </a:xfrm>
        </p:spPr>
        <p:txBody>
          <a:bodyPr/>
          <a:lstStyle/>
          <a:p>
            <a:r>
              <a:rPr lang="en-US" dirty="0"/>
              <a:t>Cross entropy measures how close our prediction is to the true class.</a:t>
            </a:r>
          </a:p>
          <a:p>
            <a:pPr lvl="1"/>
            <a:r>
              <a:rPr lang="en-US" dirty="0"/>
              <a:t>More specifically, how close our confidence was to the real class.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B1F78B-F39A-E444-9306-5C63AA51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3754"/>
            <a:ext cx="12192000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39E-D8B6-CB40-91C6-3D99651A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8AE0-52A3-194A-B3E7-60A25894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Hinge loss is another common loss for classifications. </a:t>
            </a:r>
          </a:p>
          <a:p>
            <a:pPr lvl="1"/>
            <a:r>
              <a:rPr lang="en-US" dirty="0"/>
              <a:t>Sometimes referred to as SVM loss. </a:t>
            </a:r>
          </a:p>
          <a:p>
            <a:r>
              <a:rPr lang="en-US" dirty="0"/>
              <a:t>Hinge loss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7464-381A-074B-8F03-589069D6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485" y="721062"/>
            <a:ext cx="1574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28F0-F517-494A-8A10-75A49AB0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4A68-9FA4-BA4D-BDED-EB97CABD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1" y="1853754"/>
            <a:ext cx="5687209" cy="177368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Functional models allow for flexibility in the structure of the network. </a:t>
            </a:r>
          </a:p>
          <a:p>
            <a:r>
              <a:rPr lang="en-US" sz="1400" dirty="0"/>
              <a:t>Imagine a self driving car, and a model that generates the action to take.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Segment the image into foreground and background.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Foreground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object in front.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Determine if it is moving. </a:t>
            </a:r>
          </a:p>
        </p:txBody>
      </p:sp>
      <p:pic>
        <p:nvPicPr>
          <p:cNvPr id="3074" name="Picture 2" descr="Computer Vision Applications in Self-Driving Cars">
            <a:extLst>
              <a:ext uri="{FF2B5EF4-FFF2-40B4-BE49-F238E27FC236}">
                <a16:creationId xmlns:a16="http://schemas.microsoft.com/office/drawing/2014/main" id="{18B85BBF-0F9E-6146-B382-D18EDCE8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7437"/>
            <a:ext cx="12192000" cy="32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5F6EB0-A91E-B847-B17D-BF5F9A68DBE9}"/>
              </a:ext>
            </a:extLst>
          </p:cNvPr>
          <p:cNvSpPr txBox="1">
            <a:spLocks/>
          </p:cNvSpPr>
          <p:nvPr/>
        </p:nvSpPr>
        <p:spPr>
          <a:xfrm>
            <a:off x="6253216" y="1842422"/>
            <a:ext cx="5529993" cy="1773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Background processing: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lane boundaries.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Identify stop light signals. 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050" dirty="0"/>
              <a:t>Combine results: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moving, and light is green, maintain speed.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car is in front of us, it is just starting to move, light is green, slow down.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50" dirty="0"/>
              <a:t>If a toddler is in front of us, it is walking, light is green, stop. </a:t>
            </a:r>
          </a:p>
        </p:txBody>
      </p:sp>
    </p:spTree>
    <p:extLst>
      <p:ext uri="{BB962C8B-B14F-4D97-AF65-F5344CB8AC3E}">
        <p14:creationId xmlns:p14="http://schemas.microsoft.com/office/powerpoint/2010/main" val="84986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F38A-5C20-AF42-9B66-FEDFB50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Image Basics</a:t>
            </a:r>
          </a:p>
        </p:txBody>
      </p:sp>
      <p:pic>
        <p:nvPicPr>
          <p:cNvPr id="1026" name="Picture 2" descr="Machine Learning - Going Furthur with CNN Part 2 - DEV Community">
            <a:extLst>
              <a:ext uri="{FF2B5EF4-FFF2-40B4-BE49-F238E27FC236}">
                <a16:creationId xmlns:a16="http://schemas.microsoft.com/office/drawing/2014/main" id="{24B36ABE-DF4B-4749-9AA0-9DDAE5B0B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2" t="4704"/>
          <a:stretch/>
        </p:blipFill>
        <p:spPr bwMode="auto">
          <a:xfrm>
            <a:off x="98853" y="2015734"/>
            <a:ext cx="6693990" cy="38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F95-159C-AB47-B067-B88F182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15028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Images and image recognition is more simple than it appears: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Images are an array of pixels.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pixels. (greyscale)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Color images are the same, just slightly more complex: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Rather than a depth of 1 color, color images have a depth of (normally) 3.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Red, Green, and Blue are each a layer.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E.g. a 1080p image is 1920 x 1080 x 3 – one layer per color. 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750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93F4-2265-7443-A956-9F3E57FD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0AA4-9A05-004A-9B8D-3EC9173F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adapt our </a:t>
            </a:r>
            <a:r>
              <a:rPr lang="en-US" dirty="0" err="1"/>
              <a:t>Keras</a:t>
            </a:r>
            <a:r>
              <a:rPr lang="en-US" dirty="0"/>
              <a:t> based models to 3D images relatively easily. </a:t>
            </a:r>
          </a:p>
          <a:p>
            <a:r>
              <a:rPr lang="en-US" dirty="0"/>
              <a:t>We still (for now) want to flatten the image into a 1D array. </a:t>
            </a:r>
          </a:p>
          <a:p>
            <a:r>
              <a:rPr lang="en-US" dirty="0"/>
              <a:t>The flattening can happen in a layer – Flatten. </a:t>
            </a:r>
          </a:p>
          <a:p>
            <a:pPr lvl="1"/>
            <a:r>
              <a:rPr lang="en-US" dirty="0"/>
              <a:t>Recall – input shape is one record, for us an image. </a:t>
            </a:r>
          </a:p>
          <a:p>
            <a:pPr lvl="1"/>
            <a:r>
              <a:rPr lang="en-US" dirty="0"/>
              <a:t>Flatten will auto-flatten it down, so we don’t need to worry more about it. </a:t>
            </a:r>
          </a:p>
          <a:p>
            <a:r>
              <a:rPr lang="en-US" dirty="0"/>
              <a:t>From here, we can proceed as we are used to.</a:t>
            </a:r>
          </a:p>
          <a:p>
            <a:pPr lvl="1"/>
            <a:r>
              <a:rPr lang="en-US" dirty="0"/>
              <a:t>Note: may be easier to specify layers in terms of input.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img_size_pixels</a:t>
            </a:r>
            <a:r>
              <a:rPr lang="en-US" dirty="0"/>
              <a:t> = 32 * 32 * 3.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D4B99-41DB-9D4D-8600-FF988D58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52" y="5628323"/>
            <a:ext cx="9717448" cy="12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7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2AF1-B6CB-F74F-B8D0-3ABC4C80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2DBC-406F-2840-82C9-58C0B16C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Image recognition is one of the big leaders in modern neural networks. </a:t>
            </a:r>
          </a:p>
          <a:p>
            <a:r>
              <a:rPr lang="en-US" dirty="0"/>
              <a:t>Can be far more accurate, especially in big data. </a:t>
            </a:r>
          </a:p>
          <a:p>
            <a:r>
              <a:rPr lang="en-US" dirty="0"/>
              <a:t>Images have spatial relationships not well represented in linear arrays:</a:t>
            </a:r>
          </a:p>
          <a:p>
            <a:pPr lvl="1"/>
            <a:r>
              <a:rPr lang="en-US" dirty="0"/>
              <a:t>E.g. a bike has two wheels, and a triangle in between. </a:t>
            </a:r>
          </a:p>
          <a:p>
            <a:pPr lvl="1"/>
            <a:r>
              <a:rPr lang="en-US" dirty="0"/>
              <a:t>It doesn’t matter where in an image this object is, only the location relative each other. </a:t>
            </a:r>
          </a:p>
          <a:p>
            <a:r>
              <a:rPr lang="en-US" dirty="0"/>
              <a:t>Convolutional neural networks are able to examine images in a way that captures spatial relationships. </a:t>
            </a:r>
          </a:p>
          <a:p>
            <a:pPr lvl="1"/>
            <a:r>
              <a:rPr lang="en-US" dirty="0"/>
              <a:t>The deep networks from last time that do well at image recognition are CNNs. </a:t>
            </a:r>
          </a:p>
        </p:txBody>
      </p:sp>
    </p:spTree>
    <p:extLst>
      <p:ext uri="{BB962C8B-B14F-4D97-AF65-F5344CB8AC3E}">
        <p14:creationId xmlns:p14="http://schemas.microsoft.com/office/powerpoint/2010/main" val="4171629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687</TotalTime>
  <Words>1692</Words>
  <Application>Microsoft Macintosh PowerPoint</Application>
  <PresentationFormat>Widescreen</PresentationFormat>
  <Paragraphs>158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Gallery</vt:lpstr>
      <vt:lpstr>Images and Convolutional Networks</vt:lpstr>
      <vt:lpstr>Detour 1 – Sequential vs Functional</vt:lpstr>
      <vt:lpstr>Detour 2 - Loss Measures</vt:lpstr>
      <vt:lpstr>Cross-Entropy</vt:lpstr>
      <vt:lpstr>Hinge Loss</vt:lpstr>
      <vt:lpstr>Functional Models</vt:lpstr>
      <vt:lpstr>Image Basics</vt:lpstr>
      <vt:lpstr>Images in Neural Networks</vt:lpstr>
      <vt:lpstr>Images in Neural Networks</vt:lpstr>
      <vt:lpstr>Convolutional Neural Networks (CNN)</vt:lpstr>
      <vt:lpstr>BUT First… Basic CNN Parts</vt:lpstr>
      <vt:lpstr>PowerPoint Presentation</vt:lpstr>
      <vt:lpstr>PowerPoint Presentation</vt:lpstr>
      <vt:lpstr>What is Happening? </vt:lpstr>
      <vt:lpstr>Edge Detection</vt:lpstr>
      <vt:lpstr>Edge Detection</vt:lpstr>
      <vt:lpstr>First Slice</vt:lpstr>
      <vt:lpstr>Second Slice</vt:lpstr>
      <vt:lpstr>Filters in Practice</vt:lpstr>
      <vt:lpstr>Padding</vt:lpstr>
      <vt:lpstr>Pooling</vt:lpstr>
      <vt:lpstr>Pooling</vt:lpstr>
      <vt:lpstr>Batch Normalization</vt:lpstr>
      <vt:lpstr>Convolutional Portion</vt:lpstr>
      <vt:lpstr>CNN Back end</vt:lpstr>
      <vt:lpstr>Data Augmentation</vt:lpstr>
      <vt:lpstr>Pretrained Models and Transferred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Convolutional Networks</dc:title>
  <dc:creator>Akeem Semper</dc:creator>
  <cp:lastModifiedBy>Akeem Semper</cp:lastModifiedBy>
  <cp:revision>17</cp:revision>
  <dcterms:created xsi:type="dcterms:W3CDTF">2022-03-22T17:43:55Z</dcterms:created>
  <dcterms:modified xsi:type="dcterms:W3CDTF">2022-03-24T01:32:06Z</dcterms:modified>
</cp:coreProperties>
</file>