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58" r:id="rId5"/>
    <p:sldId id="268" r:id="rId6"/>
    <p:sldId id="270" r:id="rId7"/>
    <p:sldId id="259" r:id="rId8"/>
    <p:sldId id="261" r:id="rId9"/>
    <p:sldId id="260" r:id="rId10"/>
    <p:sldId id="269" r:id="rId11"/>
    <p:sldId id="274" r:id="rId12"/>
    <p:sldId id="262" r:id="rId13"/>
    <p:sldId id="266" r:id="rId14"/>
    <p:sldId id="271" r:id="rId15"/>
    <p:sldId id="273" r:id="rId16"/>
    <p:sldId id="263" r:id="rId17"/>
    <p:sldId id="265" r:id="rId18"/>
    <p:sldId id="272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44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2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12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16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42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62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4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2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6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8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18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35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9330-C4A5-4D40-9A9D-83E1F133E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Boosting Ensembles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29856-91F1-BD4F-9F50-9220817C4A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17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1FD4-14C8-DD48-A1BD-31311E0F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253D1-12B5-F547-BEC0-6AE3863E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Understanding AdaBoost for Decision Tree | by Valentina Alto | Towards Data  Science">
            <a:extLst>
              <a:ext uri="{FF2B5EF4-FFF2-40B4-BE49-F238E27FC236}">
                <a16:creationId xmlns:a16="http://schemas.microsoft.com/office/drawing/2014/main" id="{E2A779D4-5A36-BC47-831A-64A4C5E66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83" y="986971"/>
            <a:ext cx="12191573" cy="486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92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93ED-7620-0443-8E27-2A0EFD85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B4181-686D-C447-8164-9A1200E4A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Adaboost | Python">
            <a:extLst>
              <a:ext uri="{FF2B5EF4-FFF2-40B4-BE49-F238E27FC236}">
                <a16:creationId xmlns:a16="http://schemas.microsoft.com/office/drawing/2014/main" id="{B1767790-8EEE-7547-A0F2-272FA036D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21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2685-B74B-2F40-9D8C-C29BB959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F504-1382-EA44-A114-B15E2C94E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0892"/>
          </a:xfrm>
        </p:spPr>
        <p:txBody>
          <a:bodyPr/>
          <a:lstStyle/>
          <a:p>
            <a:r>
              <a:rPr lang="en-US" dirty="0"/>
              <a:t>Gradient boosting is an ensemble that focuses on loss (residuals) to train the models. </a:t>
            </a:r>
          </a:p>
          <a:p>
            <a:r>
              <a:rPr lang="en-US" dirty="0"/>
              <a:t>The algorithm’s (regression version is easier to picture) process is:</a:t>
            </a:r>
          </a:p>
          <a:p>
            <a:pPr lvl="1"/>
            <a:r>
              <a:rPr lang="en-US" dirty="0"/>
              <a:t>Make initial predictions (this can be a guess). Calculate residuals for each prediction. </a:t>
            </a:r>
          </a:p>
          <a:p>
            <a:pPr lvl="1"/>
            <a:r>
              <a:rPr lang="en-US" dirty="0"/>
              <a:t>Fit the next model to the residuals from the previous round. </a:t>
            </a:r>
          </a:p>
          <a:p>
            <a:pPr lvl="1"/>
            <a:r>
              <a:rPr lang="en-US" dirty="0"/>
              <a:t>Repeat until limit or cutoff is reached. </a:t>
            </a:r>
          </a:p>
          <a:p>
            <a:pPr lvl="1"/>
            <a:r>
              <a:rPr lang="en-US" dirty="0"/>
              <a:t>Predictions are incremented by the set of residual predictions:</a:t>
            </a:r>
          </a:p>
          <a:p>
            <a:pPr lvl="2"/>
            <a:r>
              <a:rPr lang="en-CA" dirty="0"/>
              <a:t>y(</a:t>
            </a:r>
            <a:r>
              <a:rPr lang="en-CA" dirty="0" err="1"/>
              <a:t>pred</a:t>
            </a:r>
            <a:r>
              <a:rPr lang="en-CA" dirty="0"/>
              <a:t>) = y1 + (eta * r1) + (eta * r2) + ....... + (eta * </a:t>
            </a:r>
            <a:r>
              <a:rPr lang="en-CA" dirty="0" err="1"/>
              <a:t>rN</a:t>
            </a:r>
            <a:r>
              <a:rPr lang="en-CA" dirty="0"/>
              <a:t>)</a:t>
            </a:r>
          </a:p>
          <a:p>
            <a:r>
              <a:rPr lang="en-US" dirty="0"/>
              <a:t>Result – each subsequent tree “bumps’ a prediction a little closer to the true value. </a:t>
            </a:r>
          </a:p>
          <a:p>
            <a:r>
              <a:rPr lang="en-US" dirty="0"/>
              <a:t>Any differentiable loss function can be gradient boosted. </a:t>
            </a:r>
          </a:p>
        </p:txBody>
      </p:sp>
    </p:spTree>
    <p:extLst>
      <p:ext uri="{BB962C8B-B14F-4D97-AF65-F5344CB8AC3E}">
        <p14:creationId xmlns:p14="http://schemas.microsoft.com/office/powerpoint/2010/main" val="2330224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F6DA-EC3B-0641-A25C-0BAE26E7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9D9B-87CE-AD4A-A95D-74756B575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D6B650-29DA-F94A-BAB9-20A396C03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0"/>
            <a:ext cx="10123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79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096F-A097-CD41-9391-952D94C7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D453-3A75-3A4F-829D-5E060093B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BD65F5-5358-3C43-B9E1-836846BD383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122" name="Picture 2" descr="Gradient Boosting Machine | Gradient Boosting Machine for Data Science">
              <a:extLst>
                <a:ext uri="{FF2B5EF4-FFF2-40B4-BE49-F238E27FC236}">
                  <a16:creationId xmlns:a16="http://schemas.microsoft.com/office/drawing/2014/main" id="{33B5B721-2577-594D-B2FA-3E9BEF201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F5F122-4AD8-4449-B5D7-1837DE618670}"/>
                </a:ext>
              </a:extLst>
            </p:cNvPr>
            <p:cNvSpPr/>
            <p:nvPr/>
          </p:nvSpPr>
          <p:spPr>
            <a:xfrm>
              <a:off x="4175688" y="2658273"/>
              <a:ext cx="1310711" cy="575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743506-4D8C-B44B-A9E8-D922AB0B5B9E}"/>
                </a:ext>
              </a:extLst>
            </p:cNvPr>
            <p:cNvSpPr/>
            <p:nvPr/>
          </p:nvSpPr>
          <p:spPr>
            <a:xfrm>
              <a:off x="6096000" y="3345932"/>
              <a:ext cx="1310711" cy="575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0ECAD2-EFF2-5743-A2D0-45492F4F7C92}"/>
                </a:ext>
              </a:extLst>
            </p:cNvPr>
            <p:cNvSpPr/>
            <p:nvPr/>
          </p:nvSpPr>
          <p:spPr>
            <a:xfrm>
              <a:off x="8420586" y="4182273"/>
              <a:ext cx="1310711" cy="575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6CA325-F19D-A246-8360-E5F1C7288C23}"/>
                </a:ext>
              </a:extLst>
            </p:cNvPr>
            <p:cNvSpPr/>
            <p:nvPr/>
          </p:nvSpPr>
          <p:spPr>
            <a:xfrm>
              <a:off x="10740039" y="5663918"/>
              <a:ext cx="1310711" cy="575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946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85CB-DAA7-6442-B4F9-7BE26149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8FB0F-93B1-E547-83A3-01BB0285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651EF-B499-FA4C-9A10-26BADAE83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637" y="287"/>
            <a:ext cx="6720725" cy="687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92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4B30-6FC5-6B4B-8B10-45FE64DA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– Extreme 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CAFD-2A7C-8147-85A7-D2AD8E9B8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243" y="2015732"/>
            <a:ext cx="10287000" cy="403774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XGboost</a:t>
            </a:r>
            <a:r>
              <a:rPr lang="en-US" dirty="0"/>
              <a:t> is a current “champion” of non-neural network algorithms. </a:t>
            </a:r>
          </a:p>
          <a:p>
            <a:pPr lvl="1"/>
            <a:r>
              <a:rPr lang="en-US" dirty="0" err="1"/>
              <a:t>LightGBM</a:t>
            </a:r>
            <a:r>
              <a:rPr lang="en-US" dirty="0"/>
              <a:t> (by MS) is similar to </a:t>
            </a:r>
            <a:r>
              <a:rPr lang="en-US" dirty="0" err="1"/>
              <a:t>xgboost</a:t>
            </a:r>
            <a:r>
              <a:rPr lang="en-US" dirty="0"/>
              <a:t>, but often even faster. Trees get deeper. </a:t>
            </a:r>
          </a:p>
          <a:p>
            <a:pPr lvl="1"/>
            <a:r>
              <a:rPr lang="en-US" dirty="0" err="1"/>
              <a:t>HistGradientBoosting</a:t>
            </a:r>
            <a:r>
              <a:rPr lang="en-US" dirty="0"/>
              <a:t> from </a:t>
            </a:r>
            <a:r>
              <a:rPr lang="en-US" dirty="0" err="1"/>
              <a:t>sklearn</a:t>
            </a:r>
            <a:r>
              <a:rPr lang="en-US" dirty="0"/>
              <a:t> is similar to </a:t>
            </a:r>
            <a:r>
              <a:rPr lang="en-US" dirty="0" err="1"/>
              <a:t>LightGBM</a:t>
            </a:r>
            <a:r>
              <a:rPr lang="en-US"/>
              <a:t>. </a:t>
            </a:r>
            <a:endParaRPr lang="en-US" dirty="0"/>
          </a:p>
          <a:p>
            <a:r>
              <a:rPr lang="en-US" dirty="0"/>
              <a:t>New – only developed in 2014. Mostly by one dude!</a:t>
            </a:r>
          </a:p>
          <a:p>
            <a:r>
              <a:rPr lang="en-US" dirty="0"/>
              <a:t>Applies many tricks/optimizations to gradient boosting. </a:t>
            </a:r>
          </a:p>
          <a:p>
            <a:pPr lvl="1"/>
            <a:r>
              <a:rPr lang="en-US" dirty="0"/>
              <a:t>Parallelized and written to optimally utilize hardware for speed. </a:t>
            </a:r>
          </a:p>
          <a:p>
            <a:pPr lvl="1"/>
            <a:r>
              <a:rPr lang="en-US" dirty="0"/>
              <a:t>Built in cross validation and regularization. </a:t>
            </a:r>
          </a:p>
          <a:p>
            <a:pPr lvl="1"/>
            <a:r>
              <a:rPr lang="en-US" dirty="0"/>
              <a:t>Handles sparse or dense data by default, as well as data that is too large for memory. </a:t>
            </a:r>
          </a:p>
          <a:p>
            <a:pPr lvl="1"/>
            <a:r>
              <a:rPr lang="en-US" dirty="0"/>
              <a:t>Revised methods to efficiently find internal calculations like tree split points. </a:t>
            </a:r>
          </a:p>
          <a:p>
            <a:r>
              <a:rPr lang="en-US" dirty="0"/>
              <a:t>Effectively – gradient boosting + all the “extra stuff” that can make algorithms faster and better. </a:t>
            </a:r>
          </a:p>
        </p:txBody>
      </p:sp>
    </p:spTree>
    <p:extLst>
      <p:ext uri="{BB962C8B-B14F-4D97-AF65-F5344CB8AC3E}">
        <p14:creationId xmlns:p14="http://schemas.microsoft.com/office/powerpoint/2010/main" val="763310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0E8D-3DF8-F34F-8FD2-602F9A93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Ensembles - Stacking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789D-FE7B-3A46-AF9F-F6348271B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Stacking is an ensemble technique that uses another model that is used to do the “blending” step for the final predictions. </a:t>
            </a:r>
          </a:p>
          <a:p>
            <a:pPr lvl="1"/>
            <a:r>
              <a:rPr lang="en-US" dirty="0"/>
              <a:t>I.e. rather than taking a “vote” of all the predictions like one would for a random forest classification, those predictions are the feature set of another model (e.g. log. reg.)</a:t>
            </a:r>
          </a:p>
          <a:p>
            <a:r>
              <a:rPr lang="en-US" dirty="0"/>
              <a:t>The stacking model is setup as:</a:t>
            </a:r>
          </a:p>
          <a:p>
            <a:pPr lvl="1"/>
            <a:r>
              <a:rPr lang="en-US" dirty="0"/>
              <a:t>Y = final prediction being made. </a:t>
            </a:r>
          </a:p>
          <a:p>
            <a:pPr lvl="1"/>
            <a:r>
              <a:rPr lang="en-US" dirty="0"/>
              <a:t>X = feature set of each estimator’s individual prediction. </a:t>
            </a:r>
          </a:p>
          <a:p>
            <a:r>
              <a:rPr lang="en-US" dirty="0"/>
              <a:t>Stacking tends to increase performance on average.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01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FB89-E580-084A-ADA5-97F2DEE3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461A8-3A03-174D-B0DD-22B5D345C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meta+classifier+machine+learning cheap buy online">
            <a:extLst>
              <a:ext uri="{FF2B5EF4-FFF2-40B4-BE49-F238E27FC236}">
                <a16:creationId xmlns:a16="http://schemas.microsoft.com/office/drawing/2014/main" id="{61F4A8AF-344F-E945-ABA5-9218DC6F4F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8"/>
          <a:stretch/>
        </p:blipFill>
        <p:spPr bwMode="auto">
          <a:xfrm>
            <a:off x="2213882" y="-19768"/>
            <a:ext cx="7764236" cy="686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919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BE52-5274-FC4D-BF51-A5E7CE44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434A-3946-BA43-9CD6-AD729E11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243" y="2015732"/>
            <a:ext cx="9786552" cy="3450613"/>
          </a:xfrm>
        </p:spPr>
        <p:txBody>
          <a:bodyPr/>
          <a:lstStyle/>
          <a:p>
            <a:r>
              <a:rPr lang="en-US" dirty="0"/>
              <a:t>Boosting is extremely effective – boosted trees are the best overall models in many cases. </a:t>
            </a:r>
          </a:p>
          <a:p>
            <a:pPr lvl="1"/>
            <a:r>
              <a:rPr lang="en-US" dirty="0"/>
              <a:t>Weak learners prevent excessive overfitting. </a:t>
            </a:r>
          </a:p>
          <a:p>
            <a:pPr lvl="1"/>
            <a:r>
              <a:rPr lang="en-US" dirty="0"/>
              <a:t>Multiple learners and weighting allow for good fitting, and not underfitting. 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(and competitors) incorporate a suite of optimizations to maximize performance. </a:t>
            </a:r>
          </a:p>
          <a:p>
            <a:pPr lvl="1"/>
            <a:r>
              <a:rPr lang="en-US" dirty="0"/>
              <a:t>Smaller/structured -&gt; </a:t>
            </a:r>
            <a:r>
              <a:rPr lang="en-US" dirty="0" err="1"/>
              <a:t>xgboost</a:t>
            </a:r>
            <a:r>
              <a:rPr lang="en-US" dirty="0"/>
              <a:t>/</a:t>
            </a:r>
            <a:r>
              <a:rPr lang="en-US" dirty="0" err="1"/>
              <a:t>lgbm</a:t>
            </a:r>
            <a:r>
              <a:rPr lang="en-US" dirty="0"/>
              <a:t>. Larger/unstructured -&gt; neural network. </a:t>
            </a:r>
          </a:p>
          <a:p>
            <a:r>
              <a:rPr lang="en-US" dirty="0"/>
              <a:t>Are less parallelizable, due to sequential calculations, than other models. </a:t>
            </a:r>
          </a:p>
          <a:p>
            <a:pPr lvl="1"/>
            <a:r>
              <a:rPr lang="en-US" dirty="0"/>
              <a:t>Partially mitigated by </a:t>
            </a:r>
            <a:r>
              <a:rPr lang="en-US" dirty="0" err="1"/>
              <a:t>xgboost</a:t>
            </a:r>
            <a:r>
              <a:rPr lang="en-US" dirty="0"/>
              <a:t>/</a:t>
            </a:r>
            <a:r>
              <a:rPr lang="en-US" dirty="0" err="1"/>
              <a:t>lgbm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1508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E768-77C4-9245-BBBE-EA31F326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vs 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6DCE0-1413-5040-8818-655EEFA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Early in the semester we looked at some ensembles – bagging:</a:t>
            </a:r>
          </a:p>
          <a:p>
            <a:pPr lvl="1"/>
            <a:r>
              <a:rPr lang="en-US" dirty="0"/>
              <a:t>E.g. Random forest.</a:t>
            </a:r>
          </a:p>
          <a:p>
            <a:pPr lvl="1"/>
            <a:r>
              <a:rPr lang="en-US" dirty="0"/>
              <a:t>Employed many models in parallel, “averaged” their predictions to make final prediction. </a:t>
            </a:r>
          </a:p>
          <a:p>
            <a:pPr lvl="1"/>
            <a:r>
              <a:rPr lang="en-US" dirty="0"/>
              <a:t>Generally outperforms individual models, particularly in preventing overfitting. </a:t>
            </a:r>
          </a:p>
          <a:p>
            <a:pPr lvl="1"/>
            <a:r>
              <a:rPr lang="en-US" dirty="0"/>
              <a:t>Each individual model runs independent of the others. </a:t>
            </a:r>
          </a:p>
          <a:p>
            <a:r>
              <a:rPr lang="en-US" dirty="0"/>
              <a:t>Another ensemble technique is boosting:</a:t>
            </a:r>
          </a:p>
          <a:p>
            <a:pPr lvl="1"/>
            <a:r>
              <a:rPr lang="en-US" dirty="0"/>
              <a:t>Multiple copies of a model used. </a:t>
            </a:r>
          </a:p>
          <a:p>
            <a:pPr lvl="1"/>
            <a:r>
              <a:rPr lang="en-US" dirty="0"/>
              <a:t>Results of one model are used to improve the next, sequentially. </a:t>
            </a:r>
          </a:p>
          <a:p>
            <a:pPr lvl="1"/>
            <a:r>
              <a:rPr lang="en-US" dirty="0"/>
              <a:t>Utilizes weak learners. </a:t>
            </a:r>
          </a:p>
        </p:txBody>
      </p:sp>
    </p:spTree>
    <p:extLst>
      <p:ext uri="{BB962C8B-B14F-4D97-AF65-F5344CB8AC3E}">
        <p14:creationId xmlns:p14="http://schemas.microsoft.com/office/powerpoint/2010/main" val="118589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4AA4-FB75-9E4D-BE2E-0F4DFEC6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D0AB-4B2A-5D4C-A115-C03698DF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andom Forest | Introduction to Random Forest Algorithm">
            <a:extLst>
              <a:ext uri="{FF2B5EF4-FFF2-40B4-BE49-F238E27FC236}">
                <a16:creationId xmlns:a16="http://schemas.microsoft.com/office/drawing/2014/main" id="{069B4D9E-EEEA-F443-9B4A-E5483CB23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80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484-C5A2-534A-8F15-B424A24B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vs Strong Learners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7B73-3B7E-1046-A6E1-849FDE058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Weak learners are models that are slightly better than a guess. </a:t>
            </a:r>
          </a:p>
          <a:p>
            <a:pPr lvl="1"/>
            <a:r>
              <a:rPr lang="en-US" dirty="0"/>
              <a:t>Simple and fast.</a:t>
            </a:r>
          </a:p>
          <a:p>
            <a:pPr lvl="1"/>
            <a:r>
              <a:rPr lang="en-US" dirty="0"/>
              <a:t>Very underfitted. </a:t>
            </a:r>
          </a:p>
          <a:p>
            <a:r>
              <a:rPr lang="en-US" dirty="0"/>
              <a:t>Strong learners are models that have “high” accuracy. </a:t>
            </a:r>
          </a:p>
          <a:p>
            <a:pPr lvl="1"/>
            <a:r>
              <a:rPr lang="en-US" dirty="0"/>
              <a:t>Everything we’ve done has been with strong learners. </a:t>
            </a:r>
          </a:p>
          <a:p>
            <a:pPr lvl="1"/>
            <a:r>
              <a:rPr lang="en-US" dirty="0"/>
              <a:t>More complex, slower, and can tend to overfit. </a:t>
            </a:r>
          </a:p>
          <a:p>
            <a:pPr lvl="1"/>
            <a:r>
              <a:rPr lang="en-US" dirty="0"/>
              <a:t>The “goal” of machine learning – we want to predict accurately. </a:t>
            </a:r>
          </a:p>
          <a:p>
            <a:r>
              <a:rPr lang="en-US" dirty="0"/>
              <a:t>Boosting usually uses a simple decision tree, a stump, as the base learner. </a:t>
            </a:r>
          </a:p>
          <a:p>
            <a:pPr lvl="1"/>
            <a:r>
              <a:rPr lang="en-US" dirty="0"/>
              <a:t>Other simple versions of SVM, regression, or even neural networks can be used. </a:t>
            </a:r>
          </a:p>
        </p:txBody>
      </p:sp>
    </p:spTree>
    <p:extLst>
      <p:ext uri="{BB962C8B-B14F-4D97-AF65-F5344CB8AC3E}">
        <p14:creationId xmlns:p14="http://schemas.microsoft.com/office/powerpoint/2010/main" val="345517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6995-CCCC-6041-87EE-F28BC906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Weak to Strong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7519-AF29-8146-B158-D076F361F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Boosting algorithms create a strong learner from many weak ones. </a:t>
            </a:r>
          </a:p>
          <a:p>
            <a:r>
              <a:rPr lang="en-US" dirty="0"/>
              <a:t>Each learner contributes a little, subsequent ones focus on the mistakes. </a:t>
            </a:r>
          </a:p>
          <a:p>
            <a:r>
              <a:rPr lang="en-US" dirty="0"/>
              <a:t>Each learner does a slightly different thing, so they compensate for each other’s weaknesses. </a:t>
            </a:r>
          </a:p>
        </p:txBody>
      </p:sp>
    </p:spTree>
    <p:extLst>
      <p:ext uri="{BB962C8B-B14F-4D97-AF65-F5344CB8AC3E}">
        <p14:creationId xmlns:p14="http://schemas.microsoft.com/office/powerpoint/2010/main" val="210662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Weak Learners &amp;amp;amp; Strong Learners for Machine Learning | by Mehmet Akturk |  Medium">
            <a:extLst>
              <a:ext uri="{FF2B5EF4-FFF2-40B4-BE49-F238E27FC236}">
                <a16:creationId xmlns:a16="http://schemas.microsoft.com/office/drawing/2014/main" id="{9EDFC243-2C5E-8D45-B06A-EA1748A159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1810" y="643467"/>
            <a:ext cx="6768380" cy="487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02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0941-8A71-7147-AF6E-BB94DDC1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710A9-B2C3-554A-B61D-C9190873F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Boosting algorithms take a combination of weak learners and combine them. </a:t>
            </a:r>
          </a:p>
          <a:p>
            <a:r>
              <a:rPr lang="en-US" dirty="0"/>
              <a:t>Result is a strong learner. </a:t>
            </a:r>
          </a:p>
          <a:p>
            <a:r>
              <a:rPr lang="en-US" dirty="0"/>
              <a:t>Some of the currently most accurate non-neural network models are ensembles. </a:t>
            </a:r>
          </a:p>
        </p:txBody>
      </p:sp>
    </p:spTree>
    <p:extLst>
      <p:ext uri="{BB962C8B-B14F-4D97-AF65-F5344CB8AC3E}">
        <p14:creationId xmlns:p14="http://schemas.microsoft.com/office/powerpoint/2010/main" val="40182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3BE5-B67E-9341-8765-70A34033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7E1-E00E-7148-AAF5-DC6B22E9F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0892"/>
          </a:xfrm>
        </p:spPr>
        <p:txBody>
          <a:bodyPr/>
          <a:lstStyle/>
          <a:p>
            <a:r>
              <a:rPr lang="en-US" dirty="0"/>
              <a:t>Like bagging, boosting can theoretically be used with many base estimators. </a:t>
            </a:r>
          </a:p>
          <a:p>
            <a:r>
              <a:rPr lang="en-US" dirty="0"/>
              <a:t>Trees are by far the most common estimators.</a:t>
            </a:r>
          </a:p>
          <a:p>
            <a:pPr lvl="1"/>
            <a:r>
              <a:rPr lang="en-US" dirty="0"/>
              <a:t>Regression/classification base trees allow for boosting to do each. </a:t>
            </a:r>
          </a:p>
          <a:p>
            <a:r>
              <a:rPr lang="en-US" dirty="0"/>
              <a:t>Boosting generally reduces BOTH bias and variance. </a:t>
            </a:r>
          </a:p>
          <a:p>
            <a:pPr lvl="1"/>
            <a:r>
              <a:rPr lang="en-US" dirty="0"/>
              <a:t>i.e. it is better fitted to data, but less likely to be overfitted. </a:t>
            </a:r>
          </a:p>
          <a:p>
            <a:r>
              <a:rPr lang="en-US" dirty="0"/>
              <a:t>Boosting has a small risk of reducing performance, mostly on very noisy datasets. </a:t>
            </a:r>
          </a:p>
          <a:p>
            <a:pPr lvl="1"/>
            <a:r>
              <a:rPr lang="en-US" dirty="0"/>
              <a:t>Bagging rarely hurts performance, but tends to have less benefit than boosting. </a:t>
            </a:r>
          </a:p>
        </p:txBody>
      </p:sp>
    </p:spTree>
    <p:extLst>
      <p:ext uri="{BB962C8B-B14F-4D97-AF65-F5344CB8AC3E}">
        <p14:creationId xmlns:p14="http://schemas.microsoft.com/office/powerpoint/2010/main" val="183202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A29D-E980-1147-A21A-3CDAA4C6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4781-2BF1-1A4D-8966-C2ED2145F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0892"/>
          </a:xfrm>
        </p:spPr>
        <p:txBody>
          <a:bodyPr/>
          <a:lstStyle/>
          <a:p>
            <a:r>
              <a:rPr lang="en-US" dirty="0"/>
              <a:t>One ensemble algorithm is </a:t>
            </a:r>
            <a:r>
              <a:rPr lang="en-US" dirty="0" err="1"/>
              <a:t>Adaboost</a:t>
            </a:r>
            <a:r>
              <a:rPr lang="en-US" dirty="0"/>
              <a:t> – adaptive boosting. </a:t>
            </a:r>
          </a:p>
          <a:p>
            <a:r>
              <a:rPr lang="en-US" dirty="0" err="1"/>
              <a:t>Adaboost</a:t>
            </a:r>
            <a:r>
              <a:rPr lang="en-US" dirty="0"/>
              <a:t> works by updating sets of weights as data goes through each model:</a:t>
            </a:r>
          </a:p>
          <a:p>
            <a:pPr lvl="1"/>
            <a:r>
              <a:rPr lang="en-US" dirty="0"/>
              <a:t>A weighted sample of data goes through model N.</a:t>
            </a:r>
          </a:p>
          <a:p>
            <a:pPr lvl="1"/>
            <a:r>
              <a:rPr lang="en-US" dirty="0"/>
              <a:t>Model N gets a weight value increased if it is accurate, decreased if inaccurate. </a:t>
            </a:r>
          </a:p>
          <a:p>
            <a:pPr lvl="1"/>
            <a:r>
              <a:rPr lang="en-US" dirty="0"/>
              <a:t>Data that is correctly predicted gets a weight decreased, incorrect gets an increase. </a:t>
            </a:r>
          </a:p>
          <a:p>
            <a:pPr lvl="1"/>
            <a:r>
              <a:rPr lang="en-US" dirty="0"/>
              <a:t>Data with higher weights gets sampled more frequently. </a:t>
            </a:r>
          </a:p>
          <a:p>
            <a:pPr lvl="1"/>
            <a:r>
              <a:rPr lang="en-US" dirty="0"/>
              <a:t>Weights of classifiers combine for final prediction – better accuracy, more influence. </a:t>
            </a:r>
          </a:p>
          <a:p>
            <a:r>
              <a:rPr lang="en-US" dirty="0"/>
              <a:t>Result – Easy to predict data is dealt with quickly, harder data goes through more models; the most accurate models are more important in final prediction. </a:t>
            </a:r>
          </a:p>
        </p:txBody>
      </p:sp>
    </p:spTree>
    <p:extLst>
      <p:ext uri="{BB962C8B-B14F-4D97-AF65-F5344CB8AC3E}">
        <p14:creationId xmlns:p14="http://schemas.microsoft.com/office/powerpoint/2010/main" val="20785311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5452</TotalTime>
  <Words>924</Words>
  <Application>Microsoft Macintosh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Boosting Ensembles</vt:lpstr>
      <vt:lpstr>Boosting vs Bagging</vt:lpstr>
      <vt:lpstr>PowerPoint Presentation</vt:lpstr>
      <vt:lpstr>Weak vs Strong Learners</vt:lpstr>
      <vt:lpstr>From Weak to Strong</vt:lpstr>
      <vt:lpstr>PowerPoint Presentation</vt:lpstr>
      <vt:lpstr>Boosting Ensembles</vt:lpstr>
      <vt:lpstr>Boosting Implementation</vt:lpstr>
      <vt:lpstr>AdaBoost</vt:lpstr>
      <vt:lpstr>PowerPoint Presentation</vt:lpstr>
      <vt:lpstr>PowerPoint Presentation</vt:lpstr>
      <vt:lpstr>Gradient Boosting</vt:lpstr>
      <vt:lpstr>PowerPoint Presentation</vt:lpstr>
      <vt:lpstr>PowerPoint Presentation</vt:lpstr>
      <vt:lpstr>PowerPoint Presentation</vt:lpstr>
      <vt:lpstr>XGBoost – Extreme Gradient Boosting</vt:lpstr>
      <vt:lpstr>Other Ensembles - Stacking</vt:lpstr>
      <vt:lpstr>PowerPoint Presentation</vt:lpstr>
      <vt:lpstr>Boosting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7</cp:revision>
  <dcterms:created xsi:type="dcterms:W3CDTF">2022-03-06T22:47:27Z</dcterms:created>
  <dcterms:modified xsi:type="dcterms:W3CDTF">2022-03-10T17:39:59Z</dcterms:modified>
</cp:coreProperties>
</file>