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1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4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7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6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25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21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6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4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5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AF5EA4A-2EC2-5144-BEFE-D1C252CD157A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EA4A-2EC2-5144-BEFE-D1C252CD157A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8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A427-C5C4-BC44-8BF5-D790CAB46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C56BA-FDAC-4A48-977E-B7B2B20CA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00D8-3C32-8A42-A87C-341438FB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E66F-7974-BD45-AC1A-98E941CD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0A2A279-3ABE-DB4E-A825-769891B7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525"/>
            <a:ext cx="12192000" cy="556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5FA9-206D-FF4A-A210-53C278A9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Non-Linear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7E4B-FA13-9C40-B986-484A5E0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" y="2015734"/>
            <a:ext cx="4423719" cy="4037747"/>
          </a:xfrm>
        </p:spPr>
        <p:txBody>
          <a:bodyPr>
            <a:normAutofit/>
          </a:bodyPr>
          <a:lstStyle/>
          <a:p>
            <a:r>
              <a:rPr lang="en-US" dirty="0"/>
              <a:t>Correlation calculations are more reliable with linear relationships. </a:t>
            </a:r>
          </a:p>
          <a:p>
            <a:r>
              <a:rPr lang="en-US" dirty="0"/>
              <a:t>One tool – transformations. Just like fitting distributions. </a:t>
            </a:r>
          </a:p>
          <a:p>
            <a:r>
              <a:rPr lang="en-US" dirty="0"/>
              <a:t>Another tool… different metric for correlation. </a:t>
            </a:r>
          </a:p>
          <a:p>
            <a:endParaRPr lang="en-US" dirty="0"/>
          </a:p>
          <a:p>
            <a:r>
              <a:rPr lang="en-US" dirty="0"/>
              <a:t>Complex non-linear correlations – packages with estimation algorithms. </a:t>
            </a:r>
          </a:p>
        </p:txBody>
      </p:sp>
      <p:pic>
        <p:nvPicPr>
          <p:cNvPr id="9218" name="Picture 2" descr="Exponential Linear Regression | Real Statistics Using Excel">
            <a:extLst>
              <a:ext uri="{FF2B5EF4-FFF2-40B4-BE49-F238E27FC236}">
                <a16:creationId xmlns:a16="http://schemas.microsoft.com/office/drawing/2014/main" id="{5C0B934E-557E-3B41-84F6-F9A51AD2F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0281" y="2582562"/>
            <a:ext cx="7561482" cy="236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40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669C-A7D8-334D-B2A4-465ACFD4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Spearman’s Rank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4456-E9F7-9D4F-9916-1C2BB0E3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4261498"/>
          </a:xfrm>
        </p:spPr>
        <p:txBody>
          <a:bodyPr>
            <a:normAutofit/>
          </a:bodyPr>
          <a:lstStyle/>
          <a:p>
            <a:r>
              <a:rPr lang="en-US" dirty="0"/>
              <a:t>Calculates the covariance of the ranks instead of raw values.</a:t>
            </a:r>
          </a:p>
          <a:p>
            <a:r>
              <a:rPr lang="en-US" dirty="0"/>
              <a:t>Similar (in spirit) to how median looks at average compared to mean.</a:t>
            </a:r>
          </a:p>
          <a:p>
            <a:r>
              <a:rPr lang="en-US" dirty="0"/>
              <a:t>E.g. the pictured point is ranked 5 in X (the 5th smallest right), and 7</a:t>
            </a:r>
            <a:r>
              <a:rPr lang="en-US" baseline="30000" dirty="0"/>
              <a:t>th</a:t>
            </a:r>
            <a:r>
              <a:rPr lang="en-US" dirty="0"/>
              <a:t> in Y (the 7</a:t>
            </a:r>
            <a:r>
              <a:rPr lang="en-US" baseline="30000" dirty="0"/>
              <a:t>th</a:t>
            </a:r>
            <a:r>
              <a:rPr lang="en-US" dirty="0"/>
              <a:t> lowest height).</a:t>
            </a:r>
          </a:p>
          <a:p>
            <a:r>
              <a:rPr lang="en-US" dirty="0"/>
              <a:t>More robust with relationships that are not linear, or have outliers.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087A6-88D7-6148-BBAC-AAFEA6B0B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04" y="1935415"/>
            <a:ext cx="6019749" cy="45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2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FFFA-D3D5-B047-83B1-E2218433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B097-B784-3442-A789-679D908C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ashboard Week 2 - Olympic Weightlifting - The Data School Australia">
            <a:extLst>
              <a:ext uri="{FF2B5EF4-FFF2-40B4-BE49-F238E27FC236}">
                <a16:creationId xmlns:a16="http://schemas.microsoft.com/office/drawing/2014/main" id="{2A943964-5742-C445-9085-88AFA7B0D4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Dashboard Week 2 - Olympic Weightlifting - The Data School Australia">
            <a:extLst>
              <a:ext uri="{FF2B5EF4-FFF2-40B4-BE49-F238E27FC236}">
                <a16:creationId xmlns:a16="http://schemas.microsoft.com/office/drawing/2014/main" id="{BA79C8EF-CE93-FD43-B8E0-A7D44712C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94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9DBA-14ED-DE46-9324-C4368357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Correlation vs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E15A-ABE3-784F-9CF1-04924EE16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93" y="2015734"/>
            <a:ext cx="4596712" cy="3804298"/>
          </a:xfrm>
        </p:spPr>
        <p:txBody>
          <a:bodyPr>
            <a:normAutofit/>
          </a:bodyPr>
          <a:lstStyle/>
          <a:p>
            <a:r>
              <a:rPr lang="en-US" dirty="0"/>
              <a:t>Just because something shows a correlation, even a strong one, doesn’t mean that one thing is causing another.</a:t>
            </a:r>
          </a:p>
          <a:p>
            <a:r>
              <a:rPr lang="en-US" dirty="0"/>
              <a:t>Correlation may be due to one thing causing another, shared root causes, or just random coincidence. </a:t>
            </a:r>
          </a:p>
          <a:p>
            <a:r>
              <a:rPr lang="en-US" dirty="0"/>
              <a:t>Note: chart may be a bad example, as using IE may make you homicidal.  </a:t>
            </a:r>
          </a:p>
        </p:txBody>
      </p:sp>
      <p:pic>
        <p:nvPicPr>
          <p:cNvPr id="8194" name="Picture 2" descr="Correlation versus causation in a single graph&amp;quot; - Chris Blattman">
            <a:extLst>
              <a:ext uri="{FF2B5EF4-FFF2-40B4-BE49-F238E27FC236}">
                <a16:creationId xmlns:a16="http://schemas.microsoft.com/office/drawing/2014/main" id="{B0BF3E79-66A9-534B-BE35-7017FB476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189" y="1703693"/>
            <a:ext cx="5881529" cy="472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97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19A6-4D8F-0F46-BBF2-952825C0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Correlation from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4D21-0C29-CB4B-A318-D420983E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easily calculate correlation; we need evidence to show causation. </a:t>
            </a:r>
          </a:p>
          <a:p>
            <a:r>
              <a:rPr lang="en-US" dirty="0"/>
              <a:t>Which happens first? Do things only occur in that order?</a:t>
            </a:r>
          </a:p>
          <a:p>
            <a:pPr lvl="1"/>
            <a:r>
              <a:rPr lang="en-US" dirty="0"/>
              <a:t>Pregnancies and newborns are correlated, one always happens first.</a:t>
            </a:r>
          </a:p>
          <a:p>
            <a:r>
              <a:rPr lang="en-US" dirty="0"/>
              <a:t>Controlled trial:</a:t>
            </a:r>
          </a:p>
          <a:p>
            <a:pPr lvl="1"/>
            <a:r>
              <a:rPr lang="en-US" dirty="0"/>
              <a:t>Clinical trials – change one variable (add a drug), watch outcomes (e.g. mortality).</a:t>
            </a:r>
          </a:p>
          <a:p>
            <a:pPr lvl="1"/>
            <a:r>
              <a:rPr lang="en-US" dirty="0"/>
              <a:t>Natural experiments – look for groups that have a difference. E.g. public smoking bans. </a:t>
            </a:r>
          </a:p>
          <a:p>
            <a:pPr lvl="2"/>
            <a:r>
              <a:rPr lang="en-US" dirty="0"/>
              <a:t>Less likely to give clean data due to infinite number of differences. </a:t>
            </a:r>
          </a:p>
          <a:p>
            <a:r>
              <a:rPr lang="en-US" dirty="0"/>
              <a:t>Domain knowledge and analytical sense – there isn’t causation until we know there is. </a:t>
            </a:r>
          </a:p>
        </p:txBody>
      </p:sp>
    </p:spTree>
    <p:extLst>
      <p:ext uri="{BB962C8B-B14F-4D97-AF65-F5344CB8AC3E}">
        <p14:creationId xmlns:p14="http://schemas.microsoft.com/office/powerpoint/2010/main" val="357158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2F1CA-3341-F04C-BD28-8A95E26D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Data Exploration – Seaborn </a:t>
            </a:r>
            <a:r>
              <a:rPr lang="en-US" sz="3000" dirty="0" err="1"/>
              <a:t>Pairplot</a:t>
            </a:r>
            <a:endParaRPr lang="en-US" sz="3000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266" name="Picture 2" descr="Seaborn pairplot example - Python Tutorial">
            <a:extLst>
              <a:ext uri="{FF2B5EF4-FFF2-40B4-BE49-F238E27FC236}">
                <a16:creationId xmlns:a16="http://schemas.microsoft.com/office/drawing/2014/main" id="{AFDDDAC5-6FC8-E146-AF86-DA5E01270F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1299" y="811443"/>
            <a:ext cx="6928279" cy="446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418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18BF-8B9E-C646-A7E6-78B50DA0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EB8D-DF59-8446-86D0-0E56D4BC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seaborn.pairplot — seaborn 0.11.2 documentation">
            <a:extLst>
              <a:ext uri="{FF2B5EF4-FFF2-40B4-BE49-F238E27FC236}">
                <a16:creationId xmlns:a16="http://schemas.microsoft.com/office/drawing/2014/main" id="{05DE4107-BC8E-8741-AC7C-369521F54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0"/>
            <a:ext cx="7761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5D92-5291-B245-B7AC-076C06F9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5E76-8455-B646-9B24-CEEF2B74B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 we have looked at the distribution of one value at a time.</a:t>
            </a:r>
          </a:p>
          <a:p>
            <a:pPr lvl="1"/>
            <a:r>
              <a:rPr lang="en-US" dirty="0"/>
              <a:t>Distribution shape.</a:t>
            </a:r>
          </a:p>
          <a:p>
            <a:pPr lvl="1"/>
            <a:r>
              <a:rPr lang="en-US" dirty="0"/>
              <a:t>Slicing variables into segments and comparing them or their effect size. </a:t>
            </a:r>
          </a:p>
          <a:p>
            <a:r>
              <a:rPr lang="en-US" dirty="0"/>
              <a:t>We can also look at the relationship between two variables:</a:t>
            </a:r>
          </a:p>
          <a:p>
            <a:pPr lvl="1"/>
            <a:r>
              <a:rPr lang="en-US" dirty="0"/>
              <a:t>Height and weight of people have some relationship – taller people are generally heavier, but there is wide variation. </a:t>
            </a:r>
          </a:p>
        </p:txBody>
      </p:sp>
    </p:spTree>
    <p:extLst>
      <p:ext uri="{BB962C8B-B14F-4D97-AF65-F5344CB8AC3E}">
        <p14:creationId xmlns:p14="http://schemas.microsoft.com/office/powerpoint/2010/main" val="272379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A02A-EDBE-E549-8FF8-DDCF9B26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C65F-7842-5244-8838-4AE0ABE9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734"/>
            <a:ext cx="4203988" cy="3450613"/>
          </a:xfrm>
        </p:spPr>
        <p:txBody>
          <a:bodyPr>
            <a:normAutofit/>
          </a:bodyPr>
          <a:lstStyle/>
          <a:p>
            <a:r>
              <a:rPr lang="en-US" dirty="0"/>
              <a:t>Scatterplots are a simple tool for examining correlation graphically. </a:t>
            </a:r>
          </a:p>
          <a:p>
            <a:r>
              <a:rPr lang="en-US" dirty="0"/>
              <a:t>Book highlights some extensions:</a:t>
            </a:r>
          </a:p>
          <a:p>
            <a:pPr lvl="1"/>
            <a:r>
              <a:rPr lang="en-US" dirty="0"/>
              <a:t>Jitter – to make patterns more easily read.</a:t>
            </a:r>
          </a:p>
          <a:p>
            <a:pPr lvl="1"/>
            <a:r>
              <a:rPr lang="en-US" dirty="0" err="1"/>
              <a:t>Hexbin</a:t>
            </a:r>
            <a:r>
              <a:rPr lang="en-US" dirty="0"/>
              <a:t> – sort of a 2d histogram. </a:t>
            </a:r>
          </a:p>
          <a:p>
            <a:pPr lvl="1"/>
            <a:r>
              <a:rPr lang="en-US" dirty="0"/>
              <a:t>See this in code in a minute. </a:t>
            </a:r>
          </a:p>
        </p:txBody>
      </p:sp>
      <p:pic>
        <p:nvPicPr>
          <p:cNvPr id="10242" name="Picture 2" descr="How to Make a Scatter Plot in R with ggplot2 - Sharp Sight">
            <a:extLst>
              <a:ext uri="{FF2B5EF4-FFF2-40B4-BE49-F238E27FC236}">
                <a16:creationId xmlns:a16="http://schemas.microsoft.com/office/drawing/2014/main" id="{C9587F2C-3A73-164E-B619-EE616A040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1188" y="1853753"/>
            <a:ext cx="7518806" cy="455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74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FE4F-BFAA-B34C-AECC-8D7FDDBA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E00B-C07F-734B-943E-B4C7F244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4" y="2015734"/>
            <a:ext cx="6554879" cy="3450613"/>
          </a:xfrm>
        </p:spPr>
        <p:txBody>
          <a:bodyPr>
            <a:normAutofit/>
          </a:bodyPr>
          <a:lstStyle/>
          <a:p>
            <a:r>
              <a:rPr lang="en-US" dirty="0"/>
              <a:t>Recall – Variance is the average distance from the mean of a dataset.</a:t>
            </a:r>
          </a:p>
          <a:p>
            <a:r>
              <a:rPr lang="en-US" dirty="0"/>
              <a:t>Note: The n-1 is so sample, population uses n. The rationale is that if there is only n=1 in the sample, there is not variance. You need at least 2 values to have 1 variance. </a:t>
            </a:r>
          </a:p>
        </p:txBody>
      </p:sp>
      <p:pic>
        <p:nvPicPr>
          <p:cNvPr id="2050" name="Picture 2" descr="Sample Variance: Simple Definition, How to Find it in Easy Steps -  Statistics How To">
            <a:extLst>
              <a:ext uri="{FF2B5EF4-FFF2-40B4-BE49-F238E27FC236}">
                <a16:creationId xmlns:a16="http://schemas.microsoft.com/office/drawing/2014/main" id="{1F6EDE4D-AB1B-B14D-B7EE-B9D65461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792627"/>
            <a:ext cx="4539809" cy="154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0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00FC-EA00-EE4B-AB0E-81853B5C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FC01-B939-414B-A110-BF5FCDEA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03" y="2015734"/>
            <a:ext cx="4786231" cy="3450613"/>
          </a:xfrm>
        </p:spPr>
        <p:txBody>
          <a:bodyPr>
            <a:normAutofit/>
          </a:bodyPr>
          <a:lstStyle/>
          <a:p>
            <a:r>
              <a:rPr lang="en-US" dirty="0"/>
              <a:t>Covariance is the average distance of the x-axis values times the y-axis value. </a:t>
            </a:r>
          </a:p>
          <a:p>
            <a:r>
              <a:rPr lang="en-US" dirty="0"/>
              <a:t>Can think of it as a 2 dimensional variance. </a:t>
            </a:r>
          </a:p>
          <a:p>
            <a:r>
              <a:rPr lang="en-US" dirty="0"/>
              <a:t>If positive – as X goes up, Y goes up.</a:t>
            </a:r>
          </a:p>
          <a:p>
            <a:r>
              <a:rPr lang="en-US" dirty="0"/>
              <a:t>If negative – as X goes up, y goes down. </a:t>
            </a:r>
          </a:p>
          <a:p>
            <a:r>
              <a:rPr lang="en-US" dirty="0"/>
              <a:t>Larger number, stronger relationship. </a:t>
            </a:r>
          </a:p>
        </p:txBody>
      </p:sp>
      <p:pic>
        <p:nvPicPr>
          <p:cNvPr id="1032" name="Picture 8" descr="Covariance Formula For Population and Sample With Solved Example Questions">
            <a:extLst>
              <a:ext uri="{FF2B5EF4-FFF2-40B4-BE49-F238E27FC236}">
                <a16:creationId xmlns:a16="http://schemas.microsoft.com/office/drawing/2014/main" id="{4697FE88-8969-334D-9CB5-0A146F750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4"/>
          <a:stretch/>
        </p:blipFill>
        <p:spPr bwMode="auto">
          <a:xfrm>
            <a:off x="6096000" y="2602376"/>
            <a:ext cx="6073069" cy="240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{\displaystyle q_{jk}={\frac {1}{N-1}}\sum _{i=1}^{N}\left(X_{ij}-{\bar {X}}_{j}\right)\left(X_{ik}-{\bar {X}}_{k}\right),}">
            <a:extLst>
              <a:ext uri="{FF2B5EF4-FFF2-40B4-BE49-F238E27FC236}">
                <a16:creationId xmlns:a16="http://schemas.microsoft.com/office/drawing/2014/main" id="{6F572B6F-BFFE-294F-AB67-43222AB935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4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638-8771-AB42-B5D7-C841FE71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Variance and 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65B4-54BB-D94E-8141-97B1725B1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2015734"/>
            <a:ext cx="5045723" cy="4146527"/>
          </a:xfrm>
        </p:spPr>
        <p:txBody>
          <a:bodyPr>
            <a:normAutofit/>
          </a:bodyPr>
          <a:lstStyle/>
          <a:p>
            <a:r>
              <a:rPr lang="en-US" dirty="0"/>
              <a:t>Variance of X: </a:t>
            </a:r>
          </a:p>
          <a:p>
            <a:pPr lvl="1"/>
            <a:r>
              <a:rPr lang="en-US" dirty="0"/>
              <a:t>Mean is 4.89</a:t>
            </a:r>
          </a:p>
          <a:p>
            <a:pPr lvl="1"/>
            <a:r>
              <a:rPr lang="en-US" dirty="0"/>
              <a:t>Sum the distance of each dot on the x-axis from 4.89. Divide by n-1</a:t>
            </a:r>
          </a:p>
          <a:p>
            <a:pPr lvl="1"/>
            <a:r>
              <a:rPr lang="en-US" dirty="0"/>
              <a:t>E.g. 1-4.89, 3-4.89, 2-4.89….</a:t>
            </a:r>
          </a:p>
          <a:p>
            <a:r>
              <a:rPr lang="en-US" dirty="0"/>
              <a:t>Variance of Y:</a:t>
            </a:r>
          </a:p>
          <a:p>
            <a:pPr lvl="1"/>
            <a:r>
              <a:rPr lang="en-US" dirty="0"/>
              <a:t>Mean is 5.44</a:t>
            </a:r>
          </a:p>
          <a:p>
            <a:pPr lvl="1"/>
            <a:r>
              <a:rPr lang="en-US" dirty="0"/>
              <a:t>Sum the distance of each dot on the y-axis from 5.44. Divide by n-1</a:t>
            </a:r>
          </a:p>
          <a:p>
            <a:pPr lvl="1"/>
            <a:r>
              <a:rPr lang="en-US" dirty="0"/>
              <a:t>E.g. 8-5.44, 6-5.44, 9-5.44…</a:t>
            </a:r>
          </a:p>
          <a:p>
            <a:endParaRPr lang="en-US" dirty="0"/>
          </a:p>
        </p:txBody>
      </p:sp>
      <p:pic>
        <p:nvPicPr>
          <p:cNvPr id="4098" name="Picture 2" descr="4 Ways to Calculate Covariance - wikiHow">
            <a:extLst>
              <a:ext uri="{FF2B5EF4-FFF2-40B4-BE49-F238E27FC236}">
                <a16:creationId xmlns:a16="http://schemas.microsoft.com/office/drawing/2014/main" id="{9E4DF7BA-34C6-E24E-B5FA-88DC1AE9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8252" y="1853754"/>
            <a:ext cx="6112151" cy="45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19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D996-4E8D-0543-B2B1-1ABFA254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8028-12A4-664E-8C56-36774D8B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9" y="2015734"/>
            <a:ext cx="4789186" cy="3450613"/>
          </a:xfrm>
        </p:spPr>
        <p:txBody>
          <a:bodyPr>
            <a:normAutofit/>
          </a:bodyPr>
          <a:lstStyle/>
          <a:p>
            <a:r>
              <a:rPr lang="en-US" dirty="0"/>
              <a:t>Multiply the x-distance and the y-distance for each point.</a:t>
            </a:r>
          </a:p>
          <a:p>
            <a:r>
              <a:rPr lang="en-US" dirty="0"/>
              <a:t>Sum those values and divide by n-1.</a:t>
            </a:r>
          </a:p>
          <a:p>
            <a:r>
              <a:rPr lang="en-US" sz="3200" dirty="0" err="1"/>
              <a:t>Cov</a:t>
            </a:r>
            <a:r>
              <a:rPr lang="en-US" sz="3200" dirty="0"/>
              <a:t> = -64.57/8 = -8.07 </a:t>
            </a:r>
          </a:p>
          <a:p>
            <a:endParaRPr lang="en-US" dirty="0"/>
          </a:p>
          <a:p>
            <a:r>
              <a:rPr lang="en-US" dirty="0"/>
              <a:t>Meaning – as X goes up, Y goes down. </a:t>
            </a:r>
          </a:p>
          <a:p>
            <a:endParaRPr lang="en-US" dirty="0"/>
          </a:p>
        </p:txBody>
      </p:sp>
      <p:pic>
        <p:nvPicPr>
          <p:cNvPr id="5122" name="Picture 2" descr="Image titled Calculate Covariance Step 8">
            <a:extLst>
              <a:ext uri="{FF2B5EF4-FFF2-40B4-BE49-F238E27FC236}">
                <a16:creationId xmlns:a16="http://schemas.microsoft.com/office/drawing/2014/main" id="{CCE2873C-B105-C040-B04B-A075C57A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4224" y="2015734"/>
            <a:ext cx="5912657" cy="443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0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F8B5-C7E1-3C4B-8CB1-E73BAACB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to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1BB0-F1FD-8A4B-94B0-C35168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Covariance not directly used all that much:</a:t>
            </a:r>
          </a:p>
          <a:p>
            <a:pPr lvl="1"/>
            <a:r>
              <a:rPr lang="en-US" dirty="0"/>
              <a:t>The units are wonky – e.g. height vs weight is “pound-inches”.</a:t>
            </a:r>
          </a:p>
          <a:p>
            <a:pPr lvl="1"/>
            <a:r>
              <a:rPr lang="en-US" dirty="0"/>
              <a:t>Actual value dependent on original raw values. </a:t>
            </a:r>
          </a:p>
          <a:p>
            <a:r>
              <a:rPr lang="en-US" dirty="0"/>
              <a:t>Correlation is more widely used:</a:t>
            </a:r>
          </a:p>
          <a:p>
            <a:pPr lvl="1"/>
            <a:r>
              <a:rPr lang="en-US" dirty="0"/>
              <a:t>Measure strength or the relationship -1 to +1. </a:t>
            </a:r>
          </a:p>
          <a:p>
            <a:pPr lvl="1"/>
            <a:r>
              <a:rPr lang="en-US" dirty="0"/>
              <a:t>-1 or +1 indicate perfect correlation – for an increase in X, you can determine the change in Y.</a:t>
            </a:r>
          </a:p>
          <a:p>
            <a:pPr lvl="1"/>
            <a:r>
              <a:rPr lang="en-US" dirty="0"/>
              <a:t>Most values fall somewhere in between, 0 is no correlation, + is positive, - is negative. </a:t>
            </a:r>
          </a:p>
          <a:p>
            <a:r>
              <a:rPr lang="en-US" dirty="0"/>
              <a:t>Correlation is a measure of how closely tied changes in X are mirrored in Y.</a:t>
            </a:r>
          </a:p>
          <a:p>
            <a:r>
              <a:rPr lang="en-US" dirty="0"/>
              <a:t>Note: Perfect correlation doesn’t imply 1 to 1, the ratio can vary. </a:t>
            </a:r>
          </a:p>
        </p:txBody>
      </p:sp>
    </p:spTree>
    <p:extLst>
      <p:ext uri="{BB962C8B-B14F-4D97-AF65-F5344CB8AC3E}">
        <p14:creationId xmlns:p14="http://schemas.microsoft.com/office/powerpoint/2010/main" val="82650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F086-0EF1-0145-8138-5C4FC301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2980-E3A8-014E-9DF6-42791D86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2278"/>
            <a:ext cx="9603275" cy="3450613"/>
          </a:xfrm>
        </p:spPr>
        <p:txBody>
          <a:bodyPr/>
          <a:lstStyle/>
          <a:p>
            <a:r>
              <a:rPr lang="en-US" dirty="0"/>
              <a:t>There are a couple of different ways to measure correlation. </a:t>
            </a:r>
          </a:p>
          <a:p>
            <a:pPr lvl="1"/>
            <a:r>
              <a:rPr lang="en-US" dirty="0"/>
              <a:t>Pearson – the standard way. </a:t>
            </a:r>
          </a:p>
          <a:p>
            <a:pPr lvl="1"/>
            <a:r>
              <a:rPr lang="en-US" dirty="0"/>
              <a:t>Spearman – uses rank instead of values. </a:t>
            </a:r>
          </a:p>
          <a:p>
            <a:r>
              <a:rPr lang="en-US" dirty="0"/>
              <a:t>Divide covariance by the product of the X and Y standard deviation. </a:t>
            </a:r>
          </a:p>
          <a:p>
            <a:r>
              <a:rPr lang="en-US" dirty="0"/>
              <a:t>Normalizes so all values are -1 to +1.</a:t>
            </a:r>
          </a:p>
          <a:p>
            <a:r>
              <a:rPr lang="en-US" dirty="0"/>
              <a:t>Removes units. </a:t>
            </a:r>
          </a:p>
          <a:p>
            <a:r>
              <a:rPr lang="en-US" dirty="0"/>
              <a:t>Easier to understand with an image…</a:t>
            </a:r>
          </a:p>
        </p:txBody>
      </p:sp>
    </p:spTree>
    <p:extLst>
      <p:ext uri="{BB962C8B-B14F-4D97-AF65-F5344CB8AC3E}">
        <p14:creationId xmlns:p14="http://schemas.microsoft.com/office/powerpoint/2010/main" val="180250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4452</TotalTime>
  <Words>794</Words>
  <Application>Microsoft Macintosh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Correlation</vt:lpstr>
      <vt:lpstr>Relationships between Variables</vt:lpstr>
      <vt:lpstr>Scatterplot</vt:lpstr>
      <vt:lpstr>Variance</vt:lpstr>
      <vt:lpstr>Covariance</vt:lpstr>
      <vt:lpstr>Variance and Covariance</vt:lpstr>
      <vt:lpstr>Covariance</vt:lpstr>
      <vt:lpstr>Covariance to Correlation</vt:lpstr>
      <vt:lpstr>Pearson Correlation</vt:lpstr>
      <vt:lpstr>PowerPoint Presentation</vt:lpstr>
      <vt:lpstr>Non-Linear Relationships</vt:lpstr>
      <vt:lpstr>Spearman’s Rank Correlation</vt:lpstr>
      <vt:lpstr>PowerPoint Presentation</vt:lpstr>
      <vt:lpstr>Correlation vs Causation</vt:lpstr>
      <vt:lpstr>Separating Correlation from Causation</vt:lpstr>
      <vt:lpstr>Data Exploration – Seaborn Pairplot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Akeem Semper</dc:creator>
  <cp:lastModifiedBy>Akeem Semper</cp:lastModifiedBy>
  <cp:revision>14</cp:revision>
  <dcterms:created xsi:type="dcterms:W3CDTF">2021-10-05T19:27:43Z</dcterms:created>
  <dcterms:modified xsi:type="dcterms:W3CDTF">2022-06-12T19:31:36Z</dcterms:modified>
</cp:coreProperties>
</file>