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6" r:id="rId3"/>
    <p:sldId id="257" r:id="rId4"/>
    <p:sldId id="258" r:id="rId5"/>
    <p:sldId id="264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9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03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7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3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11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9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593C-6A8F-1480-2F7D-4415B047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of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A1EE-F364-4D13-BBCF-78A5D360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2044"/>
          </a:xfrm>
        </p:spPr>
        <p:txBody>
          <a:bodyPr/>
          <a:lstStyle/>
          <a:p>
            <a:r>
              <a:rPr lang="en-US" dirty="0"/>
              <a:t>Quiz:</a:t>
            </a:r>
          </a:p>
          <a:p>
            <a:pPr lvl="1"/>
            <a:r>
              <a:rPr lang="en-US" dirty="0"/>
              <a:t>Corrections made for my mistakes, should be reflected in the grade now. </a:t>
            </a:r>
          </a:p>
          <a:p>
            <a:pPr lvl="1"/>
            <a:r>
              <a:rPr lang="en-US" dirty="0"/>
              <a:t>I updated the percentage ones to give %50 marks for percent vs decimal. </a:t>
            </a:r>
          </a:p>
          <a:p>
            <a:r>
              <a:rPr lang="en-US" dirty="0"/>
              <a:t>Test:</a:t>
            </a:r>
          </a:p>
          <a:p>
            <a:pPr lvl="1"/>
            <a:r>
              <a:rPr lang="en-US" dirty="0"/>
              <a:t>Guide on Moodle. </a:t>
            </a:r>
          </a:p>
          <a:p>
            <a:pPr lvl="1"/>
            <a:r>
              <a:rPr lang="en-US" dirty="0"/>
              <a:t>Theory, no calculations.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26150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6A6D-B04D-DFFC-21B2-BD44396FA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36125-717A-D5AD-1708-CB7F24EC7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1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6352-913A-80C4-CF7E-B8EC1724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9208-C1D8-D820-95A6-46333A523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matching empirical data to analytical distributions our match is never perfect. </a:t>
            </a:r>
          </a:p>
          <a:p>
            <a:r>
              <a:rPr lang="en-US" dirty="0"/>
              <a:t>Each point is “off” the analytical distribution by some amount. </a:t>
            </a:r>
          </a:p>
          <a:p>
            <a:r>
              <a:rPr lang="en-US" dirty="0"/>
              <a:t>The less the total amount of “off” is, the more closely matched the distribution. </a:t>
            </a:r>
          </a:p>
          <a:p>
            <a:endParaRPr lang="en-US" dirty="0"/>
          </a:p>
          <a:p>
            <a:r>
              <a:rPr lang="en-US" dirty="0"/>
              <a:t>Predictions work the same way:</a:t>
            </a:r>
          </a:p>
          <a:p>
            <a:pPr lvl="1"/>
            <a:r>
              <a:rPr lang="en-US" dirty="0"/>
              <a:t>Predict what a value should be. </a:t>
            </a:r>
          </a:p>
          <a:p>
            <a:pPr lvl="1"/>
            <a:r>
              <a:rPr lang="en-US" dirty="0"/>
              <a:t>Measure our error.</a:t>
            </a:r>
          </a:p>
          <a:p>
            <a:pPr lvl="1"/>
            <a:r>
              <a:rPr lang="en-US" dirty="0"/>
              <a:t>Summarize these errors to estimate overall accuracy. </a:t>
            </a:r>
          </a:p>
        </p:txBody>
      </p:sp>
    </p:spTree>
    <p:extLst>
      <p:ext uri="{BB962C8B-B14F-4D97-AF65-F5344CB8AC3E}">
        <p14:creationId xmlns:p14="http://schemas.microsoft.com/office/powerpoint/2010/main" val="313486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6B96-4AC2-5366-6E64-4FCABD6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5C24-FC39-2D6E-5A15-E5DC7C3D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3" y="2015732"/>
            <a:ext cx="4761570" cy="4037749"/>
          </a:xfrm>
        </p:spPr>
        <p:txBody>
          <a:bodyPr/>
          <a:lstStyle/>
          <a:p>
            <a:r>
              <a:rPr lang="en-US" dirty="0"/>
              <a:t>A residual is how much one prediction is off from reality. </a:t>
            </a:r>
          </a:p>
          <a:p>
            <a:r>
              <a:rPr lang="en-US" dirty="0"/>
              <a:t>Each point in our data has its own residual – how “off” was the model vs that real value. </a:t>
            </a:r>
          </a:p>
          <a:p>
            <a:pPr lvl="1"/>
            <a:r>
              <a:rPr lang="en-US" dirty="0"/>
              <a:t>Subtract one from the other. </a:t>
            </a:r>
          </a:p>
          <a:p>
            <a:r>
              <a:rPr lang="en-US" dirty="0"/>
              <a:t>Here – </a:t>
            </a:r>
            <a:r>
              <a:rPr lang="en-US" dirty="0" err="1"/>
              <a:t>LoBF</a:t>
            </a:r>
            <a:r>
              <a:rPr lang="en-US" dirty="0"/>
              <a:t> is a prediction. </a:t>
            </a:r>
          </a:p>
          <a:p>
            <a:r>
              <a:rPr lang="en-US" dirty="0"/>
              <a:t>Next – Analytical model is a prediction.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F8C1F-A22D-924B-1803-6143A067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92" y="1853754"/>
            <a:ext cx="7140571" cy="48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8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0CC7-13E3-E839-CD79-3E2C8242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A355-9E85-BB63-D825-EB997BE3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E9D6D-B1E0-2455-A1E9-5F23DFE4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0"/>
            <a:ext cx="9917708" cy="68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8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E9-C7BA-7C94-52F0-B3F727BF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DCAA-7675-6826-7BFF-726EC4BF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7" y="1853754"/>
            <a:ext cx="10909888" cy="42794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have an expectation (analytical model, ML prediction, guess) and a true (empirical) value, we can calculate the residual. </a:t>
            </a:r>
          </a:p>
          <a:p>
            <a:r>
              <a:rPr lang="en-US" dirty="0"/>
              <a:t>When dealing with many points, a list of residuals is impractical. </a:t>
            </a:r>
          </a:p>
          <a:p>
            <a:r>
              <a:rPr lang="en-US" dirty="0"/>
              <a:t>We can summarize residuals into one measure of error. </a:t>
            </a:r>
          </a:p>
          <a:p>
            <a:r>
              <a:rPr lang="en-US" dirty="0"/>
              <a:t>There are several ways to summarize error, e.g.</a:t>
            </a:r>
          </a:p>
          <a:p>
            <a:pPr lvl="1"/>
            <a:r>
              <a:rPr lang="en-US" dirty="0"/>
              <a:t>MSE – Mean squared error. Square residuals and average them.</a:t>
            </a:r>
          </a:p>
          <a:p>
            <a:pPr lvl="1"/>
            <a:r>
              <a:rPr lang="en-US" dirty="0"/>
              <a:t>RMSE – Root mean squared error. Take the square root of MSE. </a:t>
            </a:r>
          </a:p>
          <a:p>
            <a:pPr lvl="1"/>
            <a:r>
              <a:rPr lang="en-US" dirty="0"/>
              <a:t>MAE – Mean absolute error. Average the absolute values of the residuals. </a:t>
            </a:r>
          </a:p>
          <a:p>
            <a:r>
              <a:rPr lang="en-US" dirty="0"/>
              <a:t>RMSE is the most common error measure for us. </a:t>
            </a:r>
          </a:p>
          <a:p>
            <a:r>
              <a:rPr lang="en-US" dirty="0"/>
              <a:t>Lower error amounts tell us that the model and the empirical are similar. </a:t>
            </a:r>
          </a:p>
        </p:txBody>
      </p:sp>
      <p:pic>
        <p:nvPicPr>
          <p:cNvPr id="1028" name="Picture 4" descr="Root-Mean-Square Error in R Programming - GeeksforGeeks">
            <a:extLst>
              <a:ext uri="{FF2B5EF4-FFF2-40B4-BE49-F238E27FC236}">
                <a16:creationId xmlns:a16="http://schemas.microsoft.com/office/drawing/2014/main" id="{82A2C651-69B6-1EF8-D924-8DA01DD3B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2902989"/>
            <a:ext cx="49403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2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6086-BE05-B01B-10A4-6D197644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Squared?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DD8C-2FBC-A875-6B61-74B2788B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error measures either squared or took the absolute value of the residual. </a:t>
            </a:r>
          </a:p>
          <a:p>
            <a:r>
              <a:rPr lang="en-US" dirty="0"/>
              <a:t>Squaring does a couple of things:</a:t>
            </a:r>
          </a:p>
          <a:p>
            <a:pPr lvl="1"/>
            <a:r>
              <a:rPr lang="en-US" dirty="0"/>
              <a:t>Eliminates negatives. We get a measure of the magnitude. (MAE* also does this.)</a:t>
            </a:r>
          </a:p>
          <a:p>
            <a:pPr lvl="1"/>
            <a:r>
              <a:rPr lang="en-US" dirty="0"/>
              <a:t>Penalizes large residuals. </a:t>
            </a:r>
          </a:p>
          <a:p>
            <a:r>
              <a:rPr lang="en-US" dirty="0"/>
              <a:t>Having residuals that are small are good, even though they’ll never be perfect. </a:t>
            </a:r>
          </a:p>
          <a:p>
            <a:r>
              <a:rPr lang="en-US" dirty="0"/>
              <a:t>Having large residuals indicates massive misses. </a:t>
            </a:r>
          </a:p>
          <a:p>
            <a:r>
              <a:rPr lang="en-US" dirty="0"/>
              <a:t>MSE/RMSE tends to reward models without many large residuals. </a:t>
            </a:r>
          </a:p>
          <a:p>
            <a:pPr lvl="1"/>
            <a:r>
              <a:rPr lang="en-US" dirty="0"/>
              <a:t>Few large misses. </a:t>
            </a:r>
          </a:p>
          <a:p>
            <a:r>
              <a:rPr lang="en-US" dirty="0"/>
              <a:t>*Absolute values make for weird math, which is one reason it is less common. </a:t>
            </a:r>
          </a:p>
        </p:txBody>
      </p:sp>
    </p:spTree>
    <p:extLst>
      <p:ext uri="{BB962C8B-B14F-4D97-AF65-F5344CB8AC3E}">
        <p14:creationId xmlns:p14="http://schemas.microsoft.com/office/powerpoint/2010/main" val="357016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9CE7-4693-6CD4-9424-CF2757B5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D358-DB04-D571-BCE4-C0FC85A2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R-squared is another measure of model quality. </a:t>
            </a:r>
          </a:p>
          <a:p>
            <a:pPr lvl="1"/>
            <a:r>
              <a:rPr lang="en-US" dirty="0"/>
              <a:t>Likely to pop-up if searching about this stuff. </a:t>
            </a:r>
          </a:p>
          <a:p>
            <a:r>
              <a:rPr lang="en-US" dirty="0"/>
              <a:t>We’ll deal with it later. </a:t>
            </a:r>
          </a:p>
          <a:p>
            <a:r>
              <a:rPr lang="en-US" dirty="0"/>
              <a:t>It is a measure of “how much” the model captures. </a:t>
            </a:r>
          </a:p>
        </p:txBody>
      </p:sp>
    </p:spTree>
    <p:extLst>
      <p:ext uri="{BB962C8B-B14F-4D97-AF65-F5344CB8AC3E}">
        <p14:creationId xmlns:p14="http://schemas.microsoft.com/office/powerpoint/2010/main" val="152830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E2FB-8FB8-AFFD-AF14-EB856BED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1AE3-CCE9-BAFD-B227-F99A3F0A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forwards, error is a critical metric for us. </a:t>
            </a:r>
          </a:p>
          <a:p>
            <a:r>
              <a:rPr lang="en-US" dirty="0"/>
              <a:t>We want to build models to make predictions. </a:t>
            </a:r>
          </a:p>
          <a:p>
            <a:pPr lvl="1"/>
            <a:r>
              <a:rPr lang="en-US" dirty="0"/>
              <a:t>Error indicates how well we are doing. </a:t>
            </a:r>
          </a:p>
        </p:txBody>
      </p:sp>
    </p:spTree>
    <p:extLst>
      <p:ext uri="{BB962C8B-B14F-4D97-AF65-F5344CB8AC3E}">
        <p14:creationId xmlns:p14="http://schemas.microsoft.com/office/powerpoint/2010/main" val="767676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213</TotalTime>
  <Words>472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Keeping of House</vt:lpstr>
      <vt:lpstr>Errors</vt:lpstr>
      <vt:lpstr>Errors</vt:lpstr>
      <vt:lpstr>Residuals</vt:lpstr>
      <vt:lpstr>PowerPoint Presentation</vt:lpstr>
      <vt:lpstr>Summarization of Errors</vt:lpstr>
      <vt:lpstr>Why Squared?</vt:lpstr>
      <vt:lpstr>R-Squared</vt:lpstr>
      <vt:lpstr>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7</cp:revision>
  <dcterms:created xsi:type="dcterms:W3CDTF">2022-06-01T19:38:40Z</dcterms:created>
  <dcterms:modified xsi:type="dcterms:W3CDTF">2022-10-14T16:54:21Z</dcterms:modified>
</cp:coreProperties>
</file>