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3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5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7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0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4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8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8/24/22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9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8/24/22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2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483FAA-8DCB-CF4A-AA5F-E981DB5CFF12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3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3FAA-8DCB-CF4A-AA5F-E981DB5CFF12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51EA-A403-4C52-42D9-85332BB51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Descriptive 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05441-E8DA-B65A-0CE4-EA002051F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3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F43B-9063-795F-A437-23E749AC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Stats! Stats! Stats! Stats! Stats!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4235-FAC4-E5E9-6B51-9C8B376F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The primary things that statistics gives us is a langue to describe data. </a:t>
            </a:r>
          </a:p>
          <a:p>
            <a:pPr lvl="1"/>
            <a:r>
              <a:rPr lang="en-US" dirty="0"/>
              <a:t>Descriptive statistics. </a:t>
            </a:r>
          </a:p>
          <a:p>
            <a:r>
              <a:rPr lang="en-US" dirty="0"/>
              <a:t>There are a few basic statistics that we’ve likely seen/used before. </a:t>
            </a:r>
          </a:p>
          <a:p>
            <a:r>
              <a:rPr lang="en-US" dirty="0"/>
              <a:t>These statistics allow us to describe one variable (feature) of data at a time. </a:t>
            </a:r>
          </a:p>
        </p:txBody>
      </p:sp>
      <p:pic>
        <p:nvPicPr>
          <p:cNvPr id="1026" name="Picture 2" descr="YARN | STATS STATS STATS STATS | LMFAO - Shots ft. Lil Jon | Video gifs by  quotes | bd7e89ad | 紗">
            <a:extLst>
              <a:ext uri="{FF2B5EF4-FFF2-40B4-BE49-F238E27FC236}">
                <a16:creationId xmlns:a16="http://schemas.microsoft.com/office/drawing/2014/main" id="{0BEB01B3-1E44-188B-86E0-0445BA355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345916"/>
            <a:ext cx="6134424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26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24F3-DA93-28F5-CC13-7C6A9AC9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0446-5AEF-8D25-0E01-8226A8F7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– smallest value. </a:t>
            </a:r>
          </a:p>
          <a:p>
            <a:r>
              <a:rPr lang="en-US" dirty="0"/>
              <a:t>Maximum – largest value. </a:t>
            </a:r>
          </a:p>
          <a:p>
            <a:r>
              <a:rPr lang="en-US" dirty="0"/>
              <a:t>Range – distance between the minimum and the maximum values. </a:t>
            </a:r>
          </a:p>
          <a:p>
            <a:r>
              <a:rPr lang="en-US" dirty="0"/>
              <a:t>Count (N) – number of records in dataset. </a:t>
            </a:r>
          </a:p>
        </p:txBody>
      </p:sp>
    </p:spTree>
    <p:extLst>
      <p:ext uri="{BB962C8B-B14F-4D97-AF65-F5344CB8AC3E}">
        <p14:creationId xmlns:p14="http://schemas.microsoft.com/office/powerpoint/2010/main" val="296268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8842-51F9-A04C-3E51-4C188C16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Average(s) – Measures of 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2115-BE1C-5258-5A41-CF00D104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3 measures of average:</a:t>
            </a:r>
          </a:p>
          <a:p>
            <a:pPr lvl="1"/>
            <a:r>
              <a:rPr lang="en-US" dirty="0"/>
              <a:t>Mean – Add all values and divide by N. </a:t>
            </a:r>
          </a:p>
          <a:p>
            <a:pPr lvl="1"/>
            <a:r>
              <a:rPr lang="en-US" dirty="0"/>
              <a:t>Median – The value with 50% of other values above, and %50 below. </a:t>
            </a:r>
          </a:p>
          <a:p>
            <a:pPr lvl="1"/>
            <a:r>
              <a:rPr lang="en-US" dirty="0"/>
              <a:t>Mode – The most frequently occurring value. </a:t>
            </a:r>
          </a:p>
          <a:p>
            <a:r>
              <a:rPr lang="en-US" dirty="0"/>
              <a:t>“Average” normally means the mean, but we should be specific. </a:t>
            </a:r>
          </a:p>
          <a:p>
            <a:r>
              <a:rPr lang="en-US" dirty="0"/>
              <a:t>Median is very common is scenarios where there are outliers. </a:t>
            </a:r>
          </a:p>
          <a:p>
            <a:pPr lvl="1"/>
            <a:r>
              <a:rPr lang="en-US" dirty="0"/>
              <a:t>Why? </a:t>
            </a:r>
          </a:p>
        </p:txBody>
      </p:sp>
    </p:spTree>
    <p:extLst>
      <p:ext uri="{BB962C8B-B14F-4D97-AF65-F5344CB8AC3E}">
        <p14:creationId xmlns:p14="http://schemas.microsoft.com/office/powerpoint/2010/main" val="94087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B756-EABC-9CE1-4AA2-61C567E9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76BAB-84A8-7528-2AC7-3623AA7E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Measures of dispersion tell us how “spread out” the values are?</a:t>
            </a:r>
          </a:p>
          <a:p>
            <a:pPr lvl="1"/>
            <a:r>
              <a:rPr lang="en-US" dirty="0"/>
              <a:t>Are values tightly clustered or scattered over a wide area?</a:t>
            </a:r>
          </a:p>
          <a:p>
            <a:r>
              <a:rPr lang="en-US" dirty="0"/>
              <a:t>Variance – a measure of how “varied” the values are, i.e. are they clustered over a small range or distributed broadly. </a:t>
            </a:r>
          </a:p>
          <a:p>
            <a:r>
              <a:rPr lang="en-US" dirty="0"/>
              <a:t>Standard Deviation – the square root of variance. More commonly used for most analysis.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9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F392-43E9-740D-5CF5-652A71ED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AFE5-FCF2-8FD7-0933-B51A554B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3806"/>
          </a:xfrm>
        </p:spPr>
        <p:txBody>
          <a:bodyPr>
            <a:normAutofit/>
          </a:bodyPr>
          <a:lstStyle/>
          <a:p>
            <a:r>
              <a:rPr lang="en-US" dirty="0"/>
              <a:t>These simple stats help us describe data that we are dealing with. </a:t>
            </a:r>
          </a:p>
          <a:p>
            <a:r>
              <a:rPr lang="en-US" dirty="0"/>
              <a:t>When we look at distributions soon, knowing a distribution pattern and these basic statistics can allow us to describe our data very accurately with a small amount of info. </a:t>
            </a:r>
          </a:p>
          <a:p>
            <a:r>
              <a:rPr lang="en-US" dirty="0"/>
              <a:t>These are fundamental building blocks, we should be comfortable with each and what it means. </a:t>
            </a:r>
          </a:p>
          <a:p>
            <a:endParaRPr lang="en-US" dirty="0"/>
          </a:p>
          <a:p>
            <a:r>
              <a:rPr lang="en-US" dirty="0"/>
              <a:t>Note: each of these stats looks at one variable at a time, we haven’t looked at all at the relationships between them. </a:t>
            </a:r>
          </a:p>
        </p:txBody>
      </p:sp>
    </p:spTree>
    <p:extLst>
      <p:ext uri="{BB962C8B-B14F-4D97-AF65-F5344CB8AC3E}">
        <p14:creationId xmlns:p14="http://schemas.microsoft.com/office/powerpoint/2010/main" val="259208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C334-1D84-91BA-D4CB-59FD96D6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F13C-3BF3-F63C-7C6B-D31B839A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individual statistics are helping to build us up to looking at the distribution – a visual representation of the “shape” of the data’s distribution. </a:t>
            </a:r>
          </a:p>
        </p:txBody>
      </p:sp>
      <p:pic>
        <p:nvPicPr>
          <p:cNvPr id="1026" name="Picture 2" descr="Development of a novel scattered triangulation laser probe with six linear  charge-coupled devices (CCDs) - ScienceDirect">
            <a:extLst>
              <a:ext uri="{FF2B5EF4-FFF2-40B4-BE49-F238E27FC236}">
                <a16:creationId xmlns:a16="http://schemas.microsoft.com/office/drawing/2014/main" id="{AC5E2DA5-BA95-BAF3-8E3A-22EAB161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569" y="2968830"/>
            <a:ext cx="5992861" cy="377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3070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16</TotalTime>
  <Words>362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Basic Descriptive Stats</vt:lpstr>
      <vt:lpstr>Stats! Stats! Stats! Stats! Stats!</vt:lpstr>
      <vt:lpstr>Range</vt:lpstr>
      <vt:lpstr>Average(s) – Measures of Central Tendency</vt:lpstr>
      <vt:lpstr>Measures of Dispersion</vt:lpstr>
      <vt:lpstr>Single Variable Statistics</vt:lpstr>
      <vt:lpstr>Distributions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4</cp:revision>
  <dcterms:created xsi:type="dcterms:W3CDTF">2022-05-19T17:50:51Z</dcterms:created>
  <dcterms:modified xsi:type="dcterms:W3CDTF">2022-08-24T14:42:17Z</dcterms:modified>
</cp:coreProperties>
</file>