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are normally very large. </a:t>
            </a:r>
          </a:p>
          <a:p>
            <a:pPr lvl="1"/>
            <a:r>
              <a:rPr lang="en-US" dirty="0"/>
              <a:t>Too big to deal with individual records. </a:t>
            </a:r>
          </a:p>
          <a:p>
            <a:pPr lvl="1"/>
            <a:r>
              <a:rPr lang="en-US" dirty="0"/>
              <a:t>Especially large when we move into ML (potentially millions of records). </a:t>
            </a:r>
          </a:p>
          <a:p>
            <a:r>
              <a:rPr lang="en-US" dirty="0"/>
              <a:t>We understand our data by examining its distribution, rather than the specifics. </a:t>
            </a:r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2459-AB66-0DB2-BE85-BA21D4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3C1-6799-D675-9C05-20749C9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a count of:</a:t>
            </a:r>
          </a:p>
          <a:p>
            <a:pPr lvl="1"/>
            <a:r>
              <a:rPr lang="en-US" dirty="0"/>
              <a:t>Which values are in the dataset.</a:t>
            </a:r>
          </a:p>
          <a:p>
            <a:pPr lvl="1"/>
            <a:r>
              <a:rPr lang="en-US" dirty="0"/>
              <a:t>How many times each value occurs.</a:t>
            </a:r>
          </a:p>
          <a:p>
            <a:pPr lvl="1"/>
            <a:r>
              <a:rPr lang="en-US" dirty="0"/>
              <a:t>This is known as the Empirical Distribution – based on the actual data. (More later). </a:t>
            </a:r>
          </a:p>
          <a:p>
            <a:r>
              <a:rPr lang="en-US" dirty="0"/>
              <a:t>Distribution is normally best illustrated visually:</a:t>
            </a:r>
          </a:p>
          <a:p>
            <a:pPr lvl="1"/>
            <a:r>
              <a:rPr lang="en-US" dirty="0"/>
              <a:t>Histograms for discreet (or binned) data. </a:t>
            </a:r>
          </a:p>
          <a:p>
            <a:pPr lvl="1"/>
            <a:r>
              <a:rPr lang="en-US" dirty="0"/>
              <a:t>Density plot for numerical data. </a:t>
            </a:r>
          </a:p>
          <a:p>
            <a:pPr lvl="1"/>
            <a:r>
              <a:rPr lang="en-US" dirty="0"/>
              <a:t>Can think of the distribution as the ‘shape’ of our data. </a:t>
            </a:r>
          </a:p>
        </p:txBody>
      </p:sp>
    </p:spTree>
    <p:extLst>
      <p:ext uri="{BB962C8B-B14F-4D97-AF65-F5344CB8AC3E}">
        <p14:creationId xmlns:p14="http://schemas.microsoft.com/office/powerpoint/2010/main" val="172814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2E0-EA6B-623F-AB63-F0FFD1B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023-9C55-3303-5630-772BC155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3D9-7780-6F1E-AA54-3CE48D6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8F8-CBA3-1B48-7D05-842D0B580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94E8-B123-0BE7-AF92-C0B64C6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72-730D-B58B-1DD4-FB849F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our empirical distribution could be anything. </a:t>
            </a:r>
          </a:p>
          <a:p>
            <a:r>
              <a:rPr lang="en-US" dirty="0"/>
              <a:t>Many/most pieces of data will follow some preexisting pattern:</a:t>
            </a:r>
          </a:p>
          <a:p>
            <a:pPr lvl="1"/>
            <a:r>
              <a:rPr lang="en-US" dirty="0"/>
              <a:t>Many natural things are normally distributed (bell curve). </a:t>
            </a:r>
          </a:p>
          <a:p>
            <a:r>
              <a:rPr lang="en-US" dirty="0"/>
              <a:t>The larger our sample is, the more we can expect it to fit a </a:t>
            </a:r>
            <a:r>
              <a:rPr lang="en-US"/>
              <a:t>distribution pattern.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A10-5A31-DDE2-E5CC-D499C37F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585-4978-FE6A-80E7-BE4DAF08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distributions define the shape of a distribution mathematically. </a:t>
            </a:r>
          </a:p>
          <a:p>
            <a:r>
              <a:rPr lang="en-US" dirty="0"/>
              <a:t>Don’t rely on a particular set of data. </a:t>
            </a:r>
          </a:p>
          <a:p>
            <a:r>
              <a:rPr lang="en-US" dirty="0"/>
              <a:t>Exact shape is determined by parameters.</a:t>
            </a:r>
          </a:p>
          <a:p>
            <a:pPr lvl="1"/>
            <a:r>
              <a:rPr lang="en-US" dirty="0"/>
              <a:t>E.g. mean and standard deviation. </a:t>
            </a:r>
          </a:p>
          <a:p>
            <a:r>
              <a:rPr lang="en-US" dirty="0"/>
              <a:t>We can ‘match’ our empirical data to a similar analytical distribution. </a:t>
            </a:r>
          </a:p>
          <a:p>
            <a:pPr lvl="1"/>
            <a:r>
              <a:rPr lang="en-US" dirty="0"/>
              <a:t>We can then use the properties of that distribution on our data. </a:t>
            </a:r>
          </a:p>
        </p:txBody>
      </p:sp>
    </p:spTree>
    <p:extLst>
      <p:ext uri="{BB962C8B-B14F-4D97-AF65-F5344CB8AC3E}">
        <p14:creationId xmlns:p14="http://schemas.microsoft.com/office/powerpoint/2010/main" val="285204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71B-91E2-2DE3-8DD4-24C25CE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Generalizing from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37D-70C8-63BB-E507-913EB93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– “How many NAIT students are &lt;5’5” or &gt;6’5””?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Take a sample of N students, measure them. Calculate mean and std. </a:t>
            </a:r>
          </a:p>
          <a:p>
            <a:pPr lvl="1"/>
            <a:r>
              <a:rPr lang="en-US" dirty="0"/>
              <a:t>We ”know” height is normally distributed. (This is the logical leap). </a:t>
            </a:r>
          </a:p>
          <a:p>
            <a:pPr lvl="1"/>
            <a:r>
              <a:rPr lang="en-US" dirty="0"/>
              <a:t>Generate a normal distribution matching mean and std from sample. </a:t>
            </a:r>
          </a:p>
          <a:p>
            <a:pPr lvl="1"/>
            <a:r>
              <a:rPr lang="en-US" dirty="0"/>
              <a:t>Use standard normal distribution stuff (e.g. z-scores) to answer question. </a:t>
            </a:r>
          </a:p>
          <a:p>
            <a:r>
              <a:rPr lang="en-US" dirty="0"/>
              <a:t>We are able to take a small subset of know heights, generalize that to the population, and then perform analysis on that generalization. </a:t>
            </a:r>
          </a:p>
          <a:p>
            <a:pPr lvl="1"/>
            <a:r>
              <a:rPr lang="en-US" dirty="0"/>
              <a:t>What may hurt or improve the reliability of this analysis. </a:t>
            </a:r>
          </a:p>
          <a:p>
            <a:r>
              <a:rPr lang="en-US" dirty="0"/>
              <a:t>If you see a Stats Canada estimate from census data, it is likely done like this. </a:t>
            </a:r>
          </a:p>
        </p:txBody>
      </p:sp>
    </p:spTree>
    <p:extLst>
      <p:ext uri="{BB962C8B-B14F-4D97-AF65-F5344CB8AC3E}">
        <p14:creationId xmlns:p14="http://schemas.microsoft.com/office/powerpoint/2010/main" val="32588820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18</TotalTime>
  <Words>380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Distributions</vt:lpstr>
      <vt:lpstr>So Much Data!</vt:lpstr>
      <vt:lpstr>What’s a Distribution?</vt:lpstr>
      <vt:lpstr>Histograms</vt:lpstr>
      <vt:lpstr>Density Plots</vt:lpstr>
      <vt:lpstr>Distribution Patterns</vt:lpstr>
      <vt:lpstr>Analytical Distributions</vt:lpstr>
      <vt:lpstr>Example – Generalizing from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2022-05-19T17:50:51Z</dcterms:created>
  <dcterms:modified xsi:type="dcterms:W3CDTF">2022-05-19T18:10:57Z</dcterms:modified>
</cp:coreProperties>
</file>