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6" r:id="rId9"/>
    <p:sldId id="267" r:id="rId10"/>
    <p:sldId id="261" r:id="rId11"/>
    <p:sldId id="268" r:id="rId12"/>
    <p:sldId id="269" r:id="rId13"/>
    <p:sldId id="270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FAA-8DCB-CF4A-AA5F-E981DB5CFF1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94E8-B123-0BE7-AF92-C0B64C6A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9F72-730D-B58B-1DD4-FB849FB1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shape of our empirical distribution could be anything. </a:t>
            </a:r>
          </a:p>
          <a:p>
            <a:r>
              <a:rPr lang="en-US" dirty="0"/>
              <a:t>Many/most pieces of data will follow some preexisting pattern:</a:t>
            </a:r>
          </a:p>
          <a:p>
            <a:pPr lvl="1"/>
            <a:r>
              <a:rPr lang="en-US" dirty="0"/>
              <a:t>Many natural things are normally distributed (bell curve). </a:t>
            </a:r>
          </a:p>
          <a:p>
            <a:r>
              <a:rPr lang="en-US" dirty="0"/>
              <a:t>The larger our sample is, the more we can expect it to fit a distribution pattern. </a:t>
            </a:r>
          </a:p>
          <a:p>
            <a:pPr lvl="1"/>
            <a:r>
              <a:rPr lang="en-US" dirty="0"/>
              <a:t>The density plot is easier to match to a distribution – the smoothing deals with randomness. </a:t>
            </a:r>
          </a:p>
        </p:txBody>
      </p:sp>
    </p:spTree>
    <p:extLst>
      <p:ext uri="{BB962C8B-B14F-4D97-AF65-F5344CB8AC3E}">
        <p14:creationId xmlns:p14="http://schemas.microsoft.com/office/powerpoint/2010/main" val="104945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FA61-5C98-C6B2-AE30-00FE961B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BD18-6534-9EBD-F62B-57AF8A27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Normal distribution - Wikipedia">
            <a:extLst>
              <a:ext uri="{FF2B5EF4-FFF2-40B4-BE49-F238E27FC236}">
                <a16:creationId xmlns:a16="http://schemas.microsoft.com/office/drawing/2014/main" id="{69B2BD4E-4A27-84AD-A122-A25D16EE3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33" y="1853754"/>
            <a:ext cx="8821134" cy="44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6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ABC-82B8-3704-FB88-EFE21674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D7DB-8118-FD80-1805-1C35225B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and especially density plots help us see differences between groups. </a:t>
            </a:r>
          </a:p>
          <a:p>
            <a:pPr lvl="1"/>
            <a:r>
              <a:rPr lang="en-US" dirty="0"/>
              <a:t>Why the “especially” there?</a:t>
            </a:r>
          </a:p>
          <a:p>
            <a:r>
              <a:rPr lang="en-US" dirty="0"/>
              <a:t>We can compare on a more advanced level than comparing means or medians:</a:t>
            </a:r>
          </a:p>
          <a:p>
            <a:pPr lvl="1"/>
            <a:r>
              <a:rPr lang="en-US" dirty="0"/>
              <a:t>See if the two groups are the same shape. </a:t>
            </a:r>
          </a:p>
          <a:p>
            <a:pPr lvl="1"/>
            <a:r>
              <a:rPr lang="en-US" dirty="0"/>
              <a:t>See if one is more “spread” than the other. </a:t>
            </a:r>
          </a:p>
          <a:p>
            <a:pPr lvl="1"/>
            <a:r>
              <a:rPr lang="en-US" dirty="0"/>
              <a:t>Are there tails that make the averages look more similar?</a:t>
            </a:r>
          </a:p>
        </p:txBody>
      </p:sp>
    </p:spTree>
    <p:extLst>
      <p:ext uri="{BB962C8B-B14F-4D97-AF65-F5344CB8AC3E}">
        <p14:creationId xmlns:p14="http://schemas.microsoft.com/office/powerpoint/2010/main" val="381251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5A45-8872-DC6B-663D-BAAC79E5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on a Density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5F44B-23B9-6B92-A8BF-5CF18B99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ow To Find Probability From Probability Density Plots | by Admond Lee |  Towards Data Science">
            <a:extLst>
              <a:ext uri="{FF2B5EF4-FFF2-40B4-BE49-F238E27FC236}">
                <a16:creationId xmlns:a16="http://schemas.microsoft.com/office/drawing/2014/main" id="{0F334F3F-7F33-E16C-0DF9-9DFBE4D42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85" y="1853754"/>
            <a:ext cx="7637462" cy="50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3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2A10-5A31-DDE2-E5CC-D499C37F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6585-4978-FE6A-80E7-BE4DAF08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Analytical distributions define the shape of a distribution mathematically. </a:t>
            </a:r>
          </a:p>
          <a:p>
            <a:r>
              <a:rPr lang="en-US" dirty="0"/>
              <a:t>Don’t rely on a particular set of data. </a:t>
            </a:r>
          </a:p>
          <a:p>
            <a:r>
              <a:rPr lang="en-US" dirty="0"/>
              <a:t>Exact shape is determined by parameters.</a:t>
            </a:r>
          </a:p>
          <a:p>
            <a:pPr lvl="1"/>
            <a:r>
              <a:rPr lang="en-US" dirty="0"/>
              <a:t>E.g. mean and standard deviation. </a:t>
            </a:r>
          </a:p>
          <a:p>
            <a:r>
              <a:rPr lang="en-US" dirty="0"/>
              <a:t>We can ‘match’ our empirical data to a similar analytical distribution. </a:t>
            </a:r>
          </a:p>
          <a:p>
            <a:pPr lvl="1"/>
            <a:r>
              <a:rPr lang="en-US" dirty="0"/>
              <a:t>We can then use the properties of that distribution on our data. </a:t>
            </a:r>
          </a:p>
        </p:txBody>
      </p:sp>
    </p:spTree>
    <p:extLst>
      <p:ext uri="{BB962C8B-B14F-4D97-AF65-F5344CB8AC3E}">
        <p14:creationId xmlns:p14="http://schemas.microsoft.com/office/powerpoint/2010/main" val="285204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A71B-91E2-2DE3-8DD4-24C25CE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Generalizing from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837D-70C8-63BB-E507-913EB93C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 – “How many NAIT students are &lt;5’5” or &gt;6’5””?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Take a sample of N students, measure them. Calculate mean and std. </a:t>
            </a:r>
          </a:p>
          <a:p>
            <a:pPr lvl="1"/>
            <a:r>
              <a:rPr lang="en-US" dirty="0"/>
              <a:t>We ”know” height is normally distributed. (This is the logical leap). </a:t>
            </a:r>
          </a:p>
          <a:p>
            <a:pPr lvl="1"/>
            <a:r>
              <a:rPr lang="en-US" dirty="0"/>
              <a:t>Generate a normal distribution matching mean and std from sample. </a:t>
            </a:r>
          </a:p>
          <a:p>
            <a:pPr lvl="1"/>
            <a:r>
              <a:rPr lang="en-US" dirty="0"/>
              <a:t>Use standard normal distribution stuff (e.g. z-scores) to answer question. </a:t>
            </a:r>
          </a:p>
          <a:p>
            <a:r>
              <a:rPr lang="en-US" dirty="0"/>
              <a:t>We are able to take a small subset of know heights, generalize that to the population, and then perform analysis on that generalization. </a:t>
            </a:r>
          </a:p>
          <a:p>
            <a:pPr lvl="1"/>
            <a:r>
              <a:rPr lang="en-US" dirty="0"/>
              <a:t>What may hurt or improve the reliability of this analysis. </a:t>
            </a:r>
          </a:p>
          <a:p>
            <a:r>
              <a:rPr lang="en-US" dirty="0"/>
              <a:t>If you see a Stats Canada estimate from census data, it is likely done like this. </a:t>
            </a:r>
          </a:p>
        </p:txBody>
      </p:sp>
    </p:spTree>
    <p:extLst>
      <p:ext uri="{BB962C8B-B14F-4D97-AF65-F5344CB8AC3E}">
        <p14:creationId xmlns:p14="http://schemas.microsoft.com/office/powerpoint/2010/main" val="325888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F43B-9063-795F-A437-23E749A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235-FAC4-E5E9-6B51-9C8B376F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datasets are normally very large. </a:t>
            </a:r>
          </a:p>
          <a:p>
            <a:pPr lvl="1"/>
            <a:r>
              <a:rPr lang="en-US" dirty="0"/>
              <a:t>Too big to deal with individual records. </a:t>
            </a:r>
          </a:p>
          <a:p>
            <a:pPr lvl="1"/>
            <a:r>
              <a:rPr lang="en-US" dirty="0"/>
              <a:t>Especially large when we move into ML (potentially millions of records). </a:t>
            </a:r>
          </a:p>
          <a:p>
            <a:r>
              <a:rPr lang="en-US" dirty="0"/>
              <a:t>We understand our data by examining its distribution, rather than the specifics. </a:t>
            </a:r>
          </a:p>
        </p:txBody>
      </p:sp>
    </p:spTree>
    <p:extLst>
      <p:ext uri="{BB962C8B-B14F-4D97-AF65-F5344CB8AC3E}">
        <p14:creationId xmlns:p14="http://schemas.microsoft.com/office/powerpoint/2010/main" val="283126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2459-AB66-0DB2-BE85-BA21D42E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Distribution?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E3C1-6799-D675-9C05-20749C9F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distribution is a count of:</a:t>
            </a:r>
          </a:p>
          <a:p>
            <a:pPr lvl="1"/>
            <a:r>
              <a:rPr lang="en-US" dirty="0"/>
              <a:t>Which values are in the dataset.</a:t>
            </a:r>
          </a:p>
          <a:p>
            <a:pPr lvl="1"/>
            <a:r>
              <a:rPr lang="en-US" dirty="0"/>
              <a:t>How many times each value occurs.</a:t>
            </a:r>
          </a:p>
          <a:p>
            <a:pPr lvl="1"/>
            <a:r>
              <a:rPr lang="en-US" dirty="0"/>
              <a:t>This is known as the Empirical Distribution – based on the actual data. (More later). </a:t>
            </a:r>
          </a:p>
          <a:p>
            <a:r>
              <a:rPr lang="en-US" dirty="0"/>
              <a:t>Distribution is normally best illustrated visually:</a:t>
            </a:r>
          </a:p>
          <a:p>
            <a:pPr lvl="1"/>
            <a:r>
              <a:rPr lang="en-US" dirty="0"/>
              <a:t>Histograms.</a:t>
            </a:r>
          </a:p>
          <a:p>
            <a:pPr lvl="1"/>
            <a:r>
              <a:rPr lang="en-US" dirty="0"/>
              <a:t>Density plots. </a:t>
            </a:r>
          </a:p>
          <a:p>
            <a:pPr lvl="1"/>
            <a:r>
              <a:rPr lang="en-US" dirty="0"/>
              <a:t>Can think of the distribution as the ‘shape’ of our data. </a:t>
            </a:r>
          </a:p>
        </p:txBody>
      </p:sp>
    </p:spTree>
    <p:extLst>
      <p:ext uri="{BB962C8B-B14F-4D97-AF65-F5344CB8AC3E}">
        <p14:creationId xmlns:p14="http://schemas.microsoft.com/office/powerpoint/2010/main" val="172814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C2E0-EA6B-623F-AB63-F0FFD1BB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9023-9C55-3303-5630-772BC155F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istogram - Wiktionary">
            <a:extLst>
              <a:ext uri="{FF2B5EF4-FFF2-40B4-BE49-F238E27FC236}">
                <a16:creationId xmlns:a16="http://schemas.microsoft.com/office/drawing/2014/main" id="{62A4F4A2-2E2D-D562-14A1-1C2DD6A1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655"/>
            <a:ext cx="47720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ing Histograms to Understand Your Data - Statistics By Jim">
            <a:extLst>
              <a:ext uri="{FF2B5EF4-FFF2-40B4-BE49-F238E27FC236}">
                <a16:creationId xmlns:a16="http://schemas.microsoft.com/office/drawing/2014/main" id="{B58CE1B0-8CE3-57A0-EFC4-C75E9A6E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286880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32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FA40-9A5D-24E6-1EE9-D3978BB3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A Bar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CCFD-E3B4-0B33-0C7F-2D5CB030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Bar Chart vs Histogram - Edraw">
            <a:extLst>
              <a:ext uri="{FF2B5EF4-FFF2-40B4-BE49-F238E27FC236}">
                <a16:creationId xmlns:a16="http://schemas.microsoft.com/office/drawing/2014/main" id="{A5376A30-4CDB-128B-7041-E22CBB3F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11" y="1391655"/>
            <a:ext cx="8030977" cy="52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36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F1E9-3E05-C5EE-64A2-C4150779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CF8D-E72C-A029-4B59-DA8E76BD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bars, or the width of the bins, is flexible:</a:t>
            </a:r>
          </a:p>
          <a:p>
            <a:pPr lvl="1"/>
            <a:r>
              <a:rPr lang="en-US" dirty="0"/>
              <a:t>Choose to illustrate the pattern in the data. </a:t>
            </a:r>
          </a:p>
          <a:p>
            <a:r>
              <a:rPr lang="en-US" dirty="0"/>
              <a:t>The Y axis is always a count of how many times something occurs. </a:t>
            </a:r>
          </a:p>
          <a:p>
            <a:r>
              <a:rPr lang="en-US" dirty="0"/>
              <a:t>The X axis is some numerical value – we are breaking that range into parts to generate the graph. </a:t>
            </a:r>
          </a:p>
        </p:txBody>
      </p:sp>
    </p:spTree>
    <p:extLst>
      <p:ext uri="{BB962C8B-B14F-4D97-AF65-F5344CB8AC3E}">
        <p14:creationId xmlns:p14="http://schemas.microsoft.com/office/powerpoint/2010/main" val="320299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23D9-7780-6F1E-AA54-3CE48D62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68F8-CBA3-1B48-7D05-842D0B58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Density plots are effectively a “continuous line” version of a histogram. </a:t>
            </a:r>
          </a:p>
          <a:p>
            <a:r>
              <a:rPr lang="en-US" dirty="0"/>
              <a:t>Still counts how likely something is to occur. </a:t>
            </a:r>
          </a:p>
          <a:p>
            <a:r>
              <a:rPr lang="en-US" dirty="0"/>
              <a:t>Y axis is the density, or the percentage of values that have that value. </a:t>
            </a:r>
          </a:p>
          <a:p>
            <a:r>
              <a:rPr lang="en-US" dirty="0"/>
              <a:t>Can visualize it as if the bins of a histogram got infinitely small. </a:t>
            </a:r>
          </a:p>
          <a:p>
            <a:r>
              <a:rPr lang="en-US" dirty="0"/>
              <a:t>Useful even when we don’t have the ability to count all the data (more on this later). </a:t>
            </a:r>
          </a:p>
          <a:p>
            <a:r>
              <a:rPr lang="en-US" dirty="0"/>
              <a:t>Provides a smoothed estimation of the exact counts found in a histogram. </a:t>
            </a:r>
          </a:p>
          <a:p>
            <a:r>
              <a:rPr lang="en-US" dirty="0"/>
              <a:t>While a histogram is based on sums, a density plot is based on calculus. </a:t>
            </a:r>
          </a:p>
        </p:txBody>
      </p:sp>
    </p:spTree>
    <p:extLst>
      <p:ext uri="{BB962C8B-B14F-4D97-AF65-F5344CB8AC3E}">
        <p14:creationId xmlns:p14="http://schemas.microsoft.com/office/powerpoint/2010/main" val="119162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C0FA-47B9-B3BE-D4D5-D6A59169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7A11-A27F-9342-4CE9-811DA7BD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8D4B63-3AFC-F5A0-B63F-4DF26346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0"/>
            <a:ext cx="7783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5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DAD5-455F-D86F-4F93-A4FB5B94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 on A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E5F4-FE4F-8DFD-2531-162284F9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27C988-175C-DB79-70D0-63291AA6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0"/>
            <a:ext cx="9002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716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51</TotalTime>
  <Words>634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Distributions</vt:lpstr>
      <vt:lpstr>So Much Data!</vt:lpstr>
      <vt:lpstr>What’s a Distribution?</vt:lpstr>
      <vt:lpstr>Histograms</vt:lpstr>
      <vt:lpstr>So… A Bar Graph?</vt:lpstr>
      <vt:lpstr>Histogram Keys</vt:lpstr>
      <vt:lpstr>Density Plots</vt:lpstr>
      <vt:lpstr>PowerPoint Presentation</vt:lpstr>
      <vt:lpstr>Density Plot on A Histogram</vt:lpstr>
      <vt:lpstr>Distribution Patterns</vt:lpstr>
      <vt:lpstr>Normal Distribution</vt:lpstr>
      <vt:lpstr>Comparisons</vt:lpstr>
      <vt:lpstr>Comparisons on a Density Plot</vt:lpstr>
      <vt:lpstr>Analytical Distributions</vt:lpstr>
      <vt:lpstr>Example – Generalizing from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6</cp:revision>
  <dcterms:created xsi:type="dcterms:W3CDTF">2022-05-19T17:50:51Z</dcterms:created>
  <dcterms:modified xsi:type="dcterms:W3CDTF">2022-06-10T16:40:13Z</dcterms:modified>
</cp:coreProperties>
</file>