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80" r:id="rId2"/>
    <p:sldId id="281" r:id="rId3"/>
    <p:sldId id="256" r:id="rId4"/>
    <p:sldId id="270" r:id="rId5"/>
    <p:sldId id="271" r:id="rId6"/>
    <p:sldId id="272" r:id="rId7"/>
    <p:sldId id="258" r:id="rId8"/>
    <p:sldId id="261" r:id="rId9"/>
    <p:sldId id="262" r:id="rId10"/>
    <p:sldId id="257" r:id="rId11"/>
    <p:sldId id="259" r:id="rId12"/>
    <p:sldId id="263" r:id="rId13"/>
    <p:sldId id="265" r:id="rId14"/>
    <p:sldId id="266" r:id="rId15"/>
    <p:sldId id="264" r:id="rId16"/>
    <p:sldId id="260" r:id="rId17"/>
    <p:sldId id="276" r:id="rId18"/>
    <p:sldId id="277" r:id="rId19"/>
    <p:sldId id="278" r:id="rId20"/>
    <p:sldId id="273" r:id="rId21"/>
    <p:sldId id="274" r:id="rId22"/>
    <p:sldId id="267" r:id="rId23"/>
    <p:sldId id="268" r:id="rId24"/>
    <p:sldId id="275" r:id="rId25"/>
    <p:sldId id="279" r:id="rId26"/>
    <p:sldId id="26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26"/>
    <p:restoredTop sz="95897"/>
  </p:normalViewPr>
  <p:slideViewPr>
    <p:cSldViewPr snapToGrid="0" snapToObjects="1">
      <p:cViewPr varScale="1">
        <p:scale>
          <a:sx n="158" d="100"/>
          <a:sy n="158" d="100"/>
        </p:scale>
        <p:origin x="1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7FD4-E345-3B4F-B408-1EAACE559263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B808F05-96DB-5D45-A719-6E326C3513F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6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7FD4-E345-3B4F-B408-1EAACE559263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8F05-96DB-5D45-A719-6E326C3513F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63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7FD4-E345-3B4F-B408-1EAACE559263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8F05-96DB-5D45-A719-6E326C3513F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73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7FD4-E345-3B4F-B408-1EAACE559263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8F05-96DB-5D45-A719-6E326C3513F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65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7FD4-E345-3B4F-B408-1EAACE559263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8F05-96DB-5D45-A719-6E326C3513F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203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7FD4-E345-3B4F-B408-1EAACE559263}" type="datetimeFigureOut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8F05-96DB-5D45-A719-6E326C3513F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495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7FD4-E345-3B4F-B408-1EAACE559263}" type="datetimeFigureOut">
              <a:rPr lang="en-US" smtClean="0"/>
              <a:t>3/19/24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8F05-96DB-5D45-A719-6E326C3513F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553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7FD4-E345-3B4F-B408-1EAACE559263}" type="datetimeFigureOut">
              <a:rPr lang="en-US" smtClean="0"/>
              <a:t>3/19/24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8F05-96DB-5D45-A719-6E326C3513F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117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7FD4-E345-3B4F-B408-1EAACE559263}" type="datetimeFigureOut">
              <a:rPr lang="en-US" smtClean="0"/>
              <a:t>3/19/24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8F05-96DB-5D45-A719-6E326C351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64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7FD4-E345-3B4F-B408-1EAACE559263}" type="datetimeFigureOut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8F05-96DB-5D45-A719-6E326C3513F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525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CAF7FD4-E345-3B4F-B408-1EAACE559263}" type="datetimeFigureOut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8F05-96DB-5D45-A719-6E326C3513F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94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F7FD4-E345-3B4F-B408-1EAACE559263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B808F05-96DB-5D45-A719-6E326C3513F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21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88C2-C8E1-0C9D-71E2-6779C2188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2F89F-020A-2CA3-4C8A-17F8920C6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Cancelled assignment 3:</a:t>
            </a:r>
          </a:p>
          <a:p>
            <a:pPr lvl="1"/>
            <a:r>
              <a:rPr lang="en-US" dirty="0"/>
              <a:t>Some people did it, which wasn’t my intent. </a:t>
            </a:r>
          </a:p>
          <a:p>
            <a:pPr lvl="1"/>
            <a:r>
              <a:rPr lang="en-US" dirty="0"/>
              <a:t>If you want to hand it in, I’ll take ¾ for the scores to calculate the assignment mark bucket. </a:t>
            </a:r>
          </a:p>
          <a:p>
            <a:pPr lvl="1"/>
            <a:r>
              <a:rPr lang="en-US" dirty="0"/>
              <a:t>It isn’t something that you need, explicitly, to know deeply for the other parts. </a:t>
            </a:r>
          </a:p>
          <a:p>
            <a:r>
              <a:rPr lang="en-US" dirty="0"/>
              <a:t>To this point:</a:t>
            </a:r>
          </a:p>
          <a:p>
            <a:pPr lvl="1"/>
            <a:r>
              <a:rPr lang="en-US" dirty="0"/>
              <a:t>Can do basically any regression/classification/clustering problem we encounter. </a:t>
            </a:r>
          </a:p>
          <a:p>
            <a:pPr lvl="1"/>
            <a:r>
              <a:rPr lang="en-US" dirty="0"/>
              <a:t>Pipeline stuff for prep, stats stuff for exploration, model selection grid for model, results. </a:t>
            </a:r>
          </a:p>
          <a:p>
            <a:r>
              <a:rPr lang="en-US" dirty="0"/>
              <a:t>Today:</a:t>
            </a:r>
          </a:p>
          <a:p>
            <a:pPr lvl="1"/>
            <a:r>
              <a:rPr lang="en-US" dirty="0"/>
              <a:t>Time series #2 – ARIMA and FB Prophet. </a:t>
            </a:r>
          </a:p>
          <a:p>
            <a:r>
              <a:rPr lang="en-US" dirty="0"/>
              <a:t>Thursday – boosting ensembles and that’s pretty much it for normal models. </a:t>
            </a:r>
          </a:p>
        </p:txBody>
      </p:sp>
    </p:spTree>
    <p:extLst>
      <p:ext uri="{BB962C8B-B14F-4D97-AF65-F5344CB8AC3E}">
        <p14:creationId xmlns:p14="http://schemas.microsoft.com/office/powerpoint/2010/main" val="1026581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6F2E3-C441-EA45-AFB0-16746E9DB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1B933-66AE-EF4B-A480-3CF6E4F1B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ARIMA is a common time series model, it has 3 parts:</a:t>
            </a:r>
          </a:p>
          <a:p>
            <a:pPr lvl="1"/>
            <a:r>
              <a:rPr lang="en-US" dirty="0"/>
              <a:t>AR (p) – Autoregressive. </a:t>
            </a:r>
            <a:r>
              <a:rPr lang="en-CA" dirty="0"/>
              <a:t>Regresses on its own prior or lagged values. In other words, it predicts future values based on past values. </a:t>
            </a:r>
            <a:endParaRPr lang="en-US" dirty="0"/>
          </a:p>
          <a:p>
            <a:pPr lvl="1"/>
            <a:r>
              <a:rPr lang="en-US" dirty="0"/>
              <a:t>I (d) – Integrated. </a:t>
            </a:r>
            <a:r>
              <a:rPr lang="en-CA" dirty="0"/>
              <a:t>Observes the difference between static data values and previous values. The goal is to achieve stationary data that is not subject to seasonality. </a:t>
            </a:r>
            <a:endParaRPr lang="en-US" dirty="0"/>
          </a:p>
          <a:p>
            <a:pPr lvl="1"/>
            <a:r>
              <a:rPr lang="en-US" dirty="0"/>
              <a:t>MA (q) – Moving Average. A moving average. </a:t>
            </a:r>
          </a:p>
          <a:p>
            <a:r>
              <a:rPr lang="en-US" dirty="0"/>
              <a:t>Uses differencing to become stationary – removes seasonality. </a:t>
            </a:r>
          </a:p>
          <a:p>
            <a:r>
              <a:rPr lang="en-US" dirty="0"/>
              <a:t>Doing this part manually is for context, we have tools to do it for us that we’ll leverage. </a:t>
            </a:r>
          </a:p>
          <a:p>
            <a:pPr lvl="1"/>
            <a:r>
              <a:rPr lang="en-US" dirty="0"/>
              <a:t>We don’t need to know how to do this process in depth, we’ll use the library tools.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543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1B4FF-C483-1843-A310-41690B02C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6FFEB-93E4-2440-B6F9-5294BC07F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 term - Augmented Dickey Fuller test.</a:t>
            </a:r>
          </a:p>
          <a:p>
            <a:pPr lvl="1"/>
            <a:r>
              <a:rPr lang="en-US" dirty="0"/>
              <a:t>P &lt; .05 for significance test is normal cutoff. </a:t>
            </a:r>
          </a:p>
          <a:p>
            <a:r>
              <a:rPr lang="en-US" dirty="0"/>
              <a:t>P and Q Terms from autocorrelation and partial autocorrelation graphs. </a:t>
            </a:r>
          </a:p>
          <a:p>
            <a:pPr lvl="1"/>
            <a:r>
              <a:rPr lang="en-US" dirty="0"/>
              <a:t>Next page… </a:t>
            </a:r>
          </a:p>
          <a:p>
            <a:r>
              <a:rPr lang="en-US" dirty="0"/>
              <a:t>If in doubt, default to lower values first. </a:t>
            </a:r>
          </a:p>
        </p:txBody>
      </p:sp>
    </p:spTree>
    <p:extLst>
      <p:ext uri="{BB962C8B-B14F-4D97-AF65-F5344CB8AC3E}">
        <p14:creationId xmlns:p14="http://schemas.microsoft.com/office/powerpoint/2010/main" val="4024351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692E1-DF41-494A-AF87-6271E660E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4A3B3-9888-4A42-8523-5EAC0835E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133875-FED9-BC45-9C3A-9741348C1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3859"/>
            <a:ext cx="12192000" cy="267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08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CDDAF-6A94-AA4A-9692-942BAAC8C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 – 0</a:t>
            </a:r>
            <a:br>
              <a:rPr lang="en-US" dirty="0"/>
            </a:br>
            <a:r>
              <a:rPr lang="en-US" dirty="0"/>
              <a:t>MA – 1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50A55D-89FE-F349-BD7C-C479A0C23AE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2102632"/>
            <a:ext cx="6092825" cy="4283334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1F8E2DB-FAAD-C34C-B1DB-0C8BFE864A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07414" y="2116544"/>
            <a:ext cx="6113241" cy="426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724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BE19D-AE42-BB42-B8FA-BA310BE0E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 – 1</a:t>
            </a:r>
            <a:br>
              <a:rPr lang="en-US" dirty="0"/>
            </a:br>
            <a:r>
              <a:rPr lang="en-US" dirty="0"/>
              <a:t>MA – 0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C70AB12-CE35-9E4A-9759-B1340242A2A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2201955"/>
            <a:ext cx="6092825" cy="4022772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161ABB-D74D-3749-82FA-6930A99CB9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54121" y="2136946"/>
            <a:ext cx="6092825" cy="420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172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C075DEA-0F3A-1D41-91A1-46ECC0DA2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 = 1</a:t>
            </a:r>
            <a:br>
              <a:rPr lang="en-US" dirty="0"/>
            </a:br>
            <a:r>
              <a:rPr lang="en-US" dirty="0"/>
              <a:t>MA = 1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450AC10-2360-C041-A1DE-1ED01FFAF6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14320" y="2163640"/>
            <a:ext cx="6034920" cy="4092349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F4A48C3-8DA4-1244-9CEC-30EB32F0272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0" y="2182697"/>
            <a:ext cx="6092825" cy="407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279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A8DAA-594E-DF46-8A5F-F8BFE9363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1AF14-542C-D24F-AB24-180660807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 err="1"/>
              <a:t>Sktime</a:t>
            </a:r>
            <a:r>
              <a:rPr lang="en-US" dirty="0"/>
              <a:t> is a wrapper that packages time series functionality, largely from </a:t>
            </a:r>
            <a:r>
              <a:rPr lang="en-US" dirty="0" err="1"/>
              <a:t>statsmodels</a:t>
            </a:r>
            <a:r>
              <a:rPr lang="en-US" dirty="0"/>
              <a:t>, into a </a:t>
            </a:r>
            <a:r>
              <a:rPr lang="en-US" dirty="0" err="1"/>
              <a:t>sklearn-ish</a:t>
            </a:r>
            <a:r>
              <a:rPr lang="en-US" dirty="0"/>
              <a:t> format. </a:t>
            </a:r>
          </a:p>
          <a:p>
            <a:pPr lvl="1"/>
            <a:r>
              <a:rPr lang="en-US" dirty="0" err="1"/>
              <a:t>Statsmodels</a:t>
            </a:r>
            <a:r>
              <a:rPr lang="en-US" dirty="0"/>
              <a:t> documentation is not the best. </a:t>
            </a:r>
          </a:p>
          <a:p>
            <a:pPr lvl="1"/>
            <a:r>
              <a:rPr lang="en-US" dirty="0" err="1"/>
              <a:t>Statsmodels</a:t>
            </a:r>
            <a:r>
              <a:rPr lang="en-US" dirty="0"/>
              <a:t> code is structured quite differently. </a:t>
            </a:r>
          </a:p>
          <a:p>
            <a:r>
              <a:rPr lang="en-US" dirty="0"/>
              <a:t>Allows us to do basic time series at a higher level, much more easily. </a:t>
            </a:r>
          </a:p>
          <a:p>
            <a:r>
              <a:rPr lang="en-US" dirty="0"/>
              <a:t>ARIMA details previously can be replaced with </a:t>
            </a:r>
            <a:r>
              <a:rPr lang="en-US" dirty="0" err="1"/>
              <a:t>AutoARIMA</a:t>
            </a:r>
            <a:r>
              <a:rPr lang="en-US"/>
              <a:t>. </a:t>
            </a:r>
            <a:endParaRPr lang="en-US" dirty="0"/>
          </a:p>
          <a:p>
            <a:r>
              <a:rPr lang="en-US" dirty="0"/>
              <a:t>Key notes:</a:t>
            </a:r>
          </a:p>
          <a:p>
            <a:pPr lvl="1"/>
            <a:r>
              <a:rPr lang="en-US" dirty="0"/>
              <a:t>Train-test split is now normally just the last X records are test data. </a:t>
            </a:r>
          </a:p>
        </p:txBody>
      </p:sp>
    </p:spTree>
    <p:extLst>
      <p:ext uri="{BB962C8B-B14F-4D97-AF65-F5344CB8AC3E}">
        <p14:creationId xmlns:p14="http://schemas.microsoft.com/office/powerpoint/2010/main" val="450521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2F363-3042-4442-0A02-0FD28191A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Data Splits in Time</a:t>
            </a:r>
          </a:p>
        </p:txBody>
      </p:sp>
      <p:pic>
        <p:nvPicPr>
          <p:cNvPr id="1026" name="Picture 2" descr="Train/Test Split and Cross Validation - A Python Tutorial - AlgoTrading101  Blog">
            <a:extLst>
              <a:ext uri="{FF2B5EF4-FFF2-40B4-BE49-F238E27FC236}">
                <a16:creationId xmlns:a16="http://schemas.microsoft.com/office/drawing/2014/main" id="{65D73C26-95D9-56F2-1592-B5B743E9D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2262265"/>
            <a:ext cx="6419748" cy="34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E5F5A-C165-2E53-CDF1-432BADE9B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9748" y="2015734"/>
            <a:ext cx="5772251" cy="3450613"/>
          </a:xfrm>
        </p:spPr>
        <p:txBody>
          <a:bodyPr>
            <a:normAutofit/>
          </a:bodyPr>
          <a:lstStyle/>
          <a:p>
            <a:r>
              <a:rPr lang="en-US" dirty="0"/>
              <a:t>The idea of a train-test split is different in a time series scenario. </a:t>
            </a:r>
          </a:p>
          <a:p>
            <a:pPr lvl="1"/>
            <a:r>
              <a:rPr lang="en-US" dirty="0"/>
              <a:t>Randomized selections don’t make sense. </a:t>
            </a:r>
          </a:p>
          <a:p>
            <a:r>
              <a:rPr lang="en-US" dirty="0"/>
              <a:t>The “end” is the test data, normally. </a:t>
            </a:r>
          </a:p>
        </p:txBody>
      </p:sp>
    </p:spTree>
    <p:extLst>
      <p:ext uri="{BB962C8B-B14F-4D97-AF65-F5344CB8AC3E}">
        <p14:creationId xmlns:p14="http://schemas.microsoft.com/office/powerpoint/2010/main" val="3074098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FEB03-F569-127D-BACE-8B1BE1D1F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A433B-A410-34D2-CDFF-C59C620D6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260868"/>
          </a:xfrm>
        </p:spPr>
        <p:txBody>
          <a:bodyPr/>
          <a:lstStyle/>
          <a:p>
            <a:r>
              <a:rPr lang="en-US" dirty="0"/>
              <a:t>With cross validation, we need to do a similar split, but moving over time. </a:t>
            </a:r>
          </a:p>
          <a:p>
            <a:r>
              <a:rPr lang="en-US" dirty="0"/>
              <a:t>If there’s a trend that we haven’t captured, that’ll impact things with drift here. </a:t>
            </a:r>
          </a:p>
        </p:txBody>
      </p:sp>
      <p:pic>
        <p:nvPicPr>
          <p:cNvPr id="2050" name="Picture 2" descr="Is a random sample a good approach to partition a time series into training  and validation data sets? Why or why not? - Quora">
            <a:extLst>
              <a:ext uri="{FF2B5EF4-FFF2-40B4-BE49-F238E27FC236}">
                <a16:creationId xmlns:a16="http://schemas.microsoft.com/office/drawing/2014/main" id="{8198495F-FBA3-D64D-87DE-8F68AF024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300" y="3276600"/>
            <a:ext cx="76454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86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17FF-FD83-F6DC-2A65-97914BFB2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23371-95C1-6DCD-7F38-C646E65BF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8" name="Picture 6" descr="An Introduction to Time Series Analysis with ARIMA | by Taha Binhuraib |  Towards Data Science">
            <a:extLst>
              <a:ext uri="{FF2B5EF4-FFF2-40B4-BE49-F238E27FC236}">
                <a16:creationId xmlns:a16="http://schemas.microsoft.com/office/drawing/2014/main" id="{80206A55-FE5D-DA58-FC63-500707A09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793750"/>
            <a:ext cx="10020300" cy="527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522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088AB-F855-F539-BDBD-DF7174C29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31C13-0A7B-2F52-C8D0-E07C37760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64282"/>
          </a:xfrm>
        </p:spPr>
        <p:txBody>
          <a:bodyPr/>
          <a:lstStyle/>
          <a:p>
            <a:r>
              <a:rPr lang="en-US" dirty="0"/>
              <a:t>Good job overall. </a:t>
            </a:r>
          </a:p>
          <a:p>
            <a:r>
              <a:rPr lang="en-US" dirty="0"/>
              <a:t>Small notes:</a:t>
            </a:r>
          </a:p>
          <a:p>
            <a:pPr lvl="1"/>
            <a:r>
              <a:rPr lang="en-US" dirty="0"/>
              <a:t>The kernel transformation and the kernel trick are separate. The transformation makes things work, the ‘trick’ allows it with less math. </a:t>
            </a:r>
          </a:p>
          <a:p>
            <a:pPr lvl="1"/>
            <a:r>
              <a:rPr lang="en-US" dirty="0"/>
              <a:t>Forests are generally not really interpretable. </a:t>
            </a:r>
          </a:p>
          <a:p>
            <a:r>
              <a:rPr lang="en-US" dirty="0"/>
              <a:t>Dimensionality will continue to be important as we move to NN stuff.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408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8DD57-685F-9106-A246-52DA83E48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ARIMA-d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C05F1-1780-38C0-3A3E-8D342C5F1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10076"/>
          </a:xfrm>
        </p:spPr>
        <p:txBody>
          <a:bodyPr/>
          <a:lstStyle/>
          <a:p>
            <a:r>
              <a:rPr lang="en-US" dirty="0"/>
              <a:t>The ARIMA model type is a ‘basic’ one – a more elaborate moving average. </a:t>
            </a:r>
          </a:p>
          <a:p>
            <a:pPr lvl="1"/>
            <a:r>
              <a:rPr lang="en-US" dirty="0"/>
              <a:t>I.e. it is ‘pure stats’ and is an old way of making these projections. 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Simple, transparent, generally less overfitting/variance error. </a:t>
            </a:r>
          </a:p>
          <a:p>
            <a:pPr lvl="1"/>
            <a:r>
              <a:rPr lang="en-US" dirty="0"/>
              <a:t>Single digits of number of weights trained during fitting. </a:t>
            </a:r>
          </a:p>
          <a:p>
            <a:pPr lvl="1"/>
            <a:endParaRPr lang="en-US" dirty="0"/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Potentially too simple, not adaptable to variable scenarios. </a:t>
            </a:r>
          </a:p>
          <a:p>
            <a:pPr lvl="1"/>
            <a:r>
              <a:rPr lang="en-US" dirty="0"/>
              <a:t>Low capacity to adapt – too much bias error, especially in complex scenarios. </a:t>
            </a:r>
          </a:p>
        </p:txBody>
      </p:sp>
    </p:spTree>
    <p:extLst>
      <p:ext uri="{BB962C8B-B14F-4D97-AF65-F5344CB8AC3E}">
        <p14:creationId xmlns:p14="http://schemas.microsoft.com/office/powerpoint/2010/main" val="2830739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678F7-635A-D40C-AD90-AAADEA13E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Smarter Time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B1FF3-C207-9615-B32A-D907854A0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147" y="1853754"/>
            <a:ext cx="10243158" cy="4199727"/>
          </a:xfrm>
        </p:spPr>
        <p:txBody>
          <a:bodyPr/>
          <a:lstStyle/>
          <a:p>
            <a:r>
              <a:rPr lang="en-US" dirty="0"/>
              <a:t>Modern models have much more capability than a simple ARIMA one. </a:t>
            </a:r>
          </a:p>
          <a:p>
            <a:pPr lvl="1"/>
            <a:r>
              <a:rPr lang="en-US" dirty="0"/>
              <a:t>Large numbers of weights can capture less frequent or obvious patterns. </a:t>
            </a:r>
          </a:p>
          <a:p>
            <a:pPr lvl="1"/>
            <a:r>
              <a:rPr lang="en-US" dirty="0"/>
              <a:t>In some cases (neural networks) models can learn things like the ARIMA patterns themselves. </a:t>
            </a:r>
          </a:p>
          <a:p>
            <a:r>
              <a:rPr lang="en-US" dirty="0"/>
              <a:t>Their capacity to learn is much larger - they have more weights, can learn complex patterns. </a:t>
            </a:r>
          </a:p>
          <a:p>
            <a:pPr lvl="1"/>
            <a:r>
              <a:rPr lang="en-US" dirty="0"/>
              <a:t>Similar to a large tree vs a linear regression – more flexible in learning and adapting. </a:t>
            </a:r>
          </a:p>
          <a:p>
            <a:pPr lvl="1"/>
            <a:r>
              <a:rPr lang="en-US" dirty="0"/>
              <a:t>Rare events, ‘special’ times like holidays, longer cyclical patterns,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Much of the flexibility in the tools that helped language models also help here. </a:t>
            </a:r>
          </a:p>
          <a:p>
            <a:r>
              <a:rPr lang="en-US" dirty="0"/>
              <a:t>These models tend to work and interact more similar to what we’re used to (or NN-style).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086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92875-568E-E27F-EF8C-0E638530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Facebook Prophet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86F92-A329-D6B9-24F3-6095A7021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Facebook Prophet is a library that is well setup to handle common time-series problems:</a:t>
            </a:r>
          </a:p>
          <a:p>
            <a:pPr lvl="1"/>
            <a:r>
              <a:rPr lang="en-US" dirty="0"/>
              <a:t>Handles events such as holidays, including custom lists. </a:t>
            </a:r>
          </a:p>
          <a:p>
            <a:pPr lvl="1"/>
            <a:r>
              <a:rPr lang="en-US" dirty="0"/>
              <a:t>Can be set to anticipate change points, e.g. product launches. </a:t>
            </a:r>
          </a:p>
          <a:p>
            <a:pPr lvl="1"/>
            <a:r>
              <a:rPr lang="en-US" dirty="0"/>
              <a:t>Provides useful things like plotting and cross validation. </a:t>
            </a:r>
          </a:p>
          <a:p>
            <a:pPr lvl="1"/>
            <a:r>
              <a:rPr lang="en-US" dirty="0"/>
              <a:t>Can handle additional regressors. </a:t>
            </a:r>
          </a:p>
          <a:p>
            <a:r>
              <a:rPr lang="en-US" dirty="0"/>
              <a:t>We can use a Prophet model much like the above models, with slightly different syntax. </a:t>
            </a:r>
          </a:p>
          <a:p>
            <a:r>
              <a:rPr lang="en-US" dirty="0"/>
              <a:t>There are several other libraries that handle time-series data similarly. </a:t>
            </a:r>
          </a:p>
          <a:p>
            <a:pPr lvl="1"/>
            <a:r>
              <a:rPr lang="en-US" dirty="0"/>
              <a:t>Modern implementations are based on recurrent neural networks (RNNs) or transformer based neural networks. </a:t>
            </a:r>
          </a:p>
          <a:p>
            <a:pPr lvl="1"/>
            <a:r>
              <a:rPr lang="en-US" dirty="0"/>
              <a:t>Neural networks well suited to sequential data. Seen with language models. </a:t>
            </a:r>
          </a:p>
        </p:txBody>
      </p:sp>
    </p:spTree>
    <p:extLst>
      <p:ext uri="{BB962C8B-B14F-4D97-AF65-F5344CB8AC3E}">
        <p14:creationId xmlns:p14="http://schemas.microsoft.com/office/powerpoint/2010/main" val="910616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F2E50-6EDB-B2D2-D936-C7FAD2E5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Regressors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3330D-6FAA-AD5C-6553-A18C115B0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Much like a classification or regression we can have multiple features. </a:t>
            </a:r>
          </a:p>
          <a:p>
            <a:r>
              <a:rPr lang="en-US" dirty="0"/>
              <a:t>With a time-series we can add more regressors (using Prophet). </a:t>
            </a:r>
          </a:p>
          <a:p>
            <a:r>
              <a:rPr lang="en-US" dirty="0"/>
              <a:t>The regressors must exist for the data that we’re predicting. </a:t>
            </a:r>
          </a:p>
          <a:p>
            <a:pPr lvl="1"/>
            <a:r>
              <a:rPr lang="en-US" dirty="0"/>
              <a:t>E.g. if we are using the barometric pressure to predict the temp next week, we need to have that pressure value as an input. </a:t>
            </a:r>
          </a:p>
          <a:p>
            <a:pPr lvl="1"/>
            <a:r>
              <a:rPr lang="en-US" dirty="0"/>
              <a:t>This is the main drawback to adding regressors to time series models – we don’t know them.</a:t>
            </a:r>
          </a:p>
          <a:p>
            <a:pPr lvl="1"/>
            <a:r>
              <a:rPr lang="en-US" dirty="0"/>
              <a:t>We can make a forecast for those values, or construct regressors that can be known in advance (e.g. average past 3 days of barometric pressure.)</a:t>
            </a:r>
          </a:p>
          <a:p>
            <a:r>
              <a:rPr lang="en-US" dirty="0"/>
              <a:t>Many times, even if these regressors add more info, we don’t have a way to create a model that properly captures that info properly. Simple may be better. </a:t>
            </a:r>
          </a:p>
        </p:txBody>
      </p:sp>
    </p:spTree>
    <p:extLst>
      <p:ext uri="{BB962C8B-B14F-4D97-AF65-F5344CB8AC3E}">
        <p14:creationId xmlns:p14="http://schemas.microsoft.com/office/powerpoint/2010/main" val="583412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92152-25FD-3B93-1014-91BD46D3B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9FF42-655F-EB33-930F-0C71AFC5E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419" y="2015732"/>
            <a:ext cx="4887588" cy="3450613"/>
          </a:xfrm>
        </p:spPr>
        <p:txBody>
          <a:bodyPr/>
          <a:lstStyle/>
          <a:p>
            <a:r>
              <a:rPr lang="en-US" dirty="0"/>
              <a:t>Advanced models can also handle one-off events, like COVID. </a:t>
            </a:r>
          </a:p>
          <a:p>
            <a:r>
              <a:rPr lang="en-US" dirty="0"/>
              <a:t>The prophet API is generally setup to make this mostly pretty simple. </a:t>
            </a:r>
          </a:p>
          <a:p>
            <a:r>
              <a:rPr lang="en-US" dirty="0"/>
              <a:t>There are a bunch of similar options, mostly in a user friendly setup.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A6968E-65C5-381D-B43F-886611A01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006" y="1293408"/>
            <a:ext cx="6915993" cy="556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332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700E2-E516-8380-3E0A-1F6BA99D2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a Time-Based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F0C3A-CD10-279F-F31D-E045FE692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The approaches with time series modelling differ greatly – averages, regression, NNs…</a:t>
            </a:r>
          </a:p>
          <a:p>
            <a:r>
              <a:rPr lang="en-US" dirty="0"/>
              <a:t>Data processing becomes more open ended in some ways:</a:t>
            </a:r>
          </a:p>
          <a:p>
            <a:pPr lvl="1"/>
            <a:r>
              <a:rPr lang="en-US" dirty="0"/>
              <a:t>Time values may be transformed many ways – binned, time since last, duration,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Framing of the problem is flexible, and requires domain and technical knowledge. </a:t>
            </a:r>
          </a:p>
          <a:p>
            <a:pPr lvl="1"/>
            <a:r>
              <a:rPr lang="en-US" dirty="0"/>
              <a:t>Some problems may be framed in different ways. </a:t>
            </a:r>
          </a:p>
          <a:p>
            <a:pPr lvl="1"/>
            <a:r>
              <a:rPr lang="en-US" dirty="0"/>
              <a:t>A CC fraud model may look at time of day, time since last purchase, or both as features. </a:t>
            </a:r>
          </a:p>
          <a:p>
            <a:pPr lvl="1"/>
            <a:r>
              <a:rPr lang="en-US" dirty="0"/>
              <a:t>A “crime predictor” could be a regression that predicts #crimes/day as a target, or a time series that predicts the same thing, just oriented differently. </a:t>
            </a:r>
          </a:p>
          <a:p>
            <a:r>
              <a:rPr lang="en-US" dirty="0"/>
              <a:t>Feature selection here tends to be much more critical than with regression/classification.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2298263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BD4C-1366-F7CE-BB72-33EBDC782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23275-8696-EE31-2C2B-7B9C2E9A5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1239" y="1925904"/>
            <a:ext cx="10136459" cy="4127577"/>
          </a:xfrm>
        </p:spPr>
        <p:txBody>
          <a:bodyPr/>
          <a:lstStyle/>
          <a:p>
            <a:r>
              <a:rPr lang="en-US" dirty="0"/>
              <a:t>Sequential or time-series data requires a slightly different approach to predictions. </a:t>
            </a:r>
          </a:p>
          <a:p>
            <a:pPr lvl="1"/>
            <a:r>
              <a:rPr lang="en-US" dirty="0"/>
              <a:t>Simple models only have one value, and we attempt to make a model that captures its patterns. </a:t>
            </a:r>
          </a:p>
          <a:p>
            <a:pPr lvl="1"/>
            <a:r>
              <a:rPr lang="en-US" dirty="0"/>
              <a:t>Larger models require some ad-hoc dataset construction to make sense. </a:t>
            </a:r>
          </a:p>
          <a:p>
            <a:pPr lvl="1"/>
            <a:r>
              <a:rPr lang="en-US" dirty="0"/>
              <a:t>Time-series often requires different, and more, data prep before we can model. </a:t>
            </a:r>
          </a:p>
          <a:p>
            <a:r>
              <a:rPr lang="en-US" dirty="0"/>
              <a:t>Rule-of-Thumb – start with a simple model, and complexity if needed. </a:t>
            </a:r>
          </a:p>
          <a:p>
            <a:r>
              <a:rPr lang="en-US" dirty="0"/>
              <a:t>Time-series models are rapidly developing with language/translation and other generative models. </a:t>
            </a:r>
          </a:p>
          <a:p>
            <a:pPr lvl="1"/>
            <a:r>
              <a:rPr lang="en-US" dirty="0"/>
              <a:t>Any time there’s a direct dependence on “the last time”, these ideas apply. </a:t>
            </a:r>
          </a:p>
        </p:txBody>
      </p:sp>
    </p:spTree>
    <p:extLst>
      <p:ext uri="{BB962C8B-B14F-4D97-AF65-F5344CB8AC3E}">
        <p14:creationId xmlns:p14="http://schemas.microsoft.com/office/powerpoint/2010/main" val="164357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A358F-3029-3B46-8F88-5B7AAD9B2E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 Series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0FEBA-B494-5046-9CD2-12082358FE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49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BB493-8DF2-7D9B-AAF8-D6D0AE1F5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4E27E-E260-95A4-E84F-4952B8D9F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Time-series data is data that progresses over time. </a:t>
            </a:r>
          </a:p>
          <a:p>
            <a:pPr lvl="1"/>
            <a:r>
              <a:rPr lang="en-US" dirty="0"/>
              <a:t>E.g. gas prices, stock prices, temperature,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The basis of predictions, or forecasts, is by looking at patterns in the data. </a:t>
            </a:r>
          </a:p>
          <a:p>
            <a:r>
              <a:rPr lang="en-US" dirty="0"/>
              <a:t>Time-series data has a few parts that our forecasts try to separate:</a:t>
            </a:r>
          </a:p>
          <a:p>
            <a:pPr lvl="1"/>
            <a:r>
              <a:rPr lang="en-US" dirty="0"/>
              <a:t>Trend – are we going up or down as time progresses. </a:t>
            </a:r>
          </a:p>
          <a:p>
            <a:pPr lvl="1"/>
            <a:r>
              <a:rPr lang="en-US" dirty="0"/>
              <a:t>Seasonality – do we have regular waves, such as seasonal sales. </a:t>
            </a:r>
          </a:p>
          <a:p>
            <a:pPr lvl="1"/>
            <a:r>
              <a:rPr lang="en-US" dirty="0"/>
              <a:t>Cyclicality – do we have larger waves, spanning several seasons. </a:t>
            </a:r>
          </a:p>
          <a:p>
            <a:pPr lvl="1"/>
            <a:r>
              <a:rPr lang="en-US" dirty="0"/>
              <a:t>Irregularity – how much variation is there that doesn’t fit into the above. </a:t>
            </a:r>
          </a:p>
          <a:p>
            <a:r>
              <a:rPr lang="en-US" dirty="0"/>
              <a:t>The models generally try to decompose each of these, measure each, and recombine them to create projections. </a:t>
            </a:r>
          </a:p>
        </p:txBody>
      </p:sp>
    </p:spTree>
    <p:extLst>
      <p:ext uri="{BB962C8B-B14F-4D97-AF65-F5344CB8AC3E}">
        <p14:creationId xmlns:p14="http://schemas.microsoft.com/office/powerpoint/2010/main" val="1351010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E62D4-F857-5AED-E111-D7EE88B6E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C4AFB-0AAA-2049-EFDA-DD8463034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Basic of Time Series . | Data Science and Machine Learning | Kaggle">
            <a:extLst>
              <a:ext uri="{FF2B5EF4-FFF2-40B4-BE49-F238E27FC236}">
                <a16:creationId xmlns:a16="http://schemas.microsoft.com/office/drawing/2014/main" id="{8FDD07D8-3681-916C-2EBA-ACD2E0C1B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9100"/>
            <a:ext cx="12192000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466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E3AE3-61AA-C5C4-4A48-DBE9FABF8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43" y="804519"/>
            <a:ext cx="4845957" cy="1049235"/>
          </a:xfrm>
        </p:spPr>
        <p:txBody>
          <a:bodyPr/>
          <a:lstStyle/>
          <a:p>
            <a:r>
              <a:rPr lang="en-US" dirty="0"/>
              <a:t>Time Series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CBDEA-9B52-1B56-8C54-684D056D5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43" y="1853754"/>
            <a:ext cx="4845957" cy="4199727"/>
          </a:xfrm>
        </p:spPr>
        <p:txBody>
          <a:bodyPr/>
          <a:lstStyle/>
          <a:p>
            <a:r>
              <a:rPr lang="en-US" dirty="0"/>
              <a:t>The basic idea is that if we can extract each component of the time series’ variation, our model can more easily project each. </a:t>
            </a:r>
          </a:p>
          <a:p>
            <a:r>
              <a:rPr lang="en-US" dirty="0"/>
              <a:t>Example plots:</a:t>
            </a:r>
          </a:p>
          <a:p>
            <a:pPr lvl="1"/>
            <a:r>
              <a:rPr lang="en-US" dirty="0"/>
              <a:t>Trend – linear increase. </a:t>
            </a:r>
          </a:p>
          <a:p>
            <a:pPr lvl="1"/>
            <a:r>
              <a:rPr lang="en-US" dirty="0"/>
              <a:t>Seasonality – predictable waves. </a:t>
            </a:r>
          </a:p>
          <a:p>
            <a:pPr lvl="1"/>
            <a:r>
              <a:rPr lang="en-US" dirty="0"/>
              <a:t>Random – “other” variation. </a:t>
            </a:r>
          </a:p>
          <a:p>
            <a:r>
              <a:rPr lang="en-US" dirty="0"/>
              <a:t>Note: different models may capture slightly different components. </a:t>
            </a:r>
          </a:p>
        </p:txBody>
      </p:sp>
      <p:pic>
        <p:nvPicPr>
          <p:cNvPr id="2050" name="Picture 2" descr="Time series graphs with random, seasonal and trend components in cluster 1  | Download Scientific Diagram">
            <a:extLst>
              <a:ext uri="{FF2B5EF4-FFF2-40B4-BE49-F238E27FC236}">
                <a16:creationId xmlns:a16="http://schemas.microsoft.com/office/drawing/2014/main" id="{245F8238-6B60-6A10-C7A0-A1CBA8A26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0" y="196850"/>
            <a:ext cx="7200900" cy="646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044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7E6BB-1E1D-AF4C-8CE0-6495F0739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Smoothing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10E4B-B5AE-7445-AA7F-16491623F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/>
          </a:bodyPr>
          <a:lstStyle/>
          <a:p>
            <a:r>
              <a:rPr lang="en-US" dirty="0"/>
              <a:t>Exponential smoothing is one of the simplest forms of time series forecasts. </a:t>
            </a:r>
          </a:p>
          <a:p>
            <a:r>
              <a:rPr lang="en-US" dirty="0"/>
              <a:t>Weighted averaging with a smoothing term. </a:t>
            </a:r>
          </a:p>
          <a:p>
            <a:r>
              <a:rPr lang="en-US" dirty="0"/>
              <a:t>Trends and seasonality can be either Additive or Multiplicative:</a:t>
            </a:r>
          </a:p>
          <a:p>
            <a:pPr lvl="1"/>
            <a:r>
              <a:rPr lang="en-CA" dirty="0"/>
              <a:t>If every December we sell 10,000 more apartments than we do in November, the seasonality is </a:t>
            </a:r>
            <a:r>
              <a:rPr lang="en-CA" i="1" dirty="0"/>
              <a:t>additive</a:t>
            </a:r>
            <a:r>
              <a:rPr lang="en-CA" dirty="0"/>
              <a:t> in nature. However, if we sell 10% more apartments in the summer months than we do in the winter months the seasonality is </a:t>
            </a:r>
            <a:r>
              <a:rPr lang="en-CA" i="1" dirty="0"/>
              <a:t>multiplicative</a:t>
            </a:r>
            <a:r>
              <a:rPr lang="en-CA" dirty="0"/>
              <a:t> in nature.</a:t>
            </a:r>
            <a:endParaRPr lang="en-US" dirty="0"/>
          </a:p>
          <a:p>
            <a:r>
              <a:rPr lang="en-US" dirty="0"/>
              <a:t>Can also incorporate:</a:t>
            </a:r>
          </a:p>
          <a:p>
            <a:pPr lvl="1"/>
            <a:r>
              <a:rPr lang="en-US" dirty="0"/>
              <a:t>Trends – are we moving up or down over time. </a:t>
            </a:r>
          </a:p>
          <a:p>
            <a:pPr lvl="1"/>
            <a:r>
              <a:rPr lang="en-US" dirty="0"/>
              <a:t>Cyclicality – are there seasonal patterns.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221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00E31-AF1D-2147-A243-C6D0E066B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74FC8-4E41-6541-BD02-76EBFABE6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Trend, Seasonality, Moving Average, Auto Regressive Model : My Journey to  Time Series Data with Interactive Code | by Jae Duk Seo | Towards Data  Science">
            <a:extLst>
              <a:ext uri="{FF2B5EF4-FFF2-40B4-BE49-F238E27FC236}">
                <a16:creationId xmlns:a16="http://schemas.microsoft.com/office/drawing/2014/main" id="{81836D80-3AD8-7448-BD2F-386344D86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325" y="0"/>
            <a:ext cx="72453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44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C2A4B30-77D7-4FFB-8B53-A88BD68C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AC60B-7F32-F642-BD1A-77F11613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4325112" cy="1049235"/>
          </a:xfrm>
        </p:spPr>
        <p:txBody>
          <a:bodyPr>
            <a:normAutofit/>
          </a:bodyPr>
          <a:lstStyle/>
          <a:p>
            <a:r>
              <a:rPr lang="en-US" sz="2800"/>
              <a:t>Stationary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73AAE2E-5D6B-4952-A4BB-546C49F8D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43251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01E4D783-AD45-49E7-B6C7-BBACB8290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67F9E-CA23-2649-A11D-BB828F573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3754"/>
            <a:ext cx="6757685" cy="500424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A time series being stationary means that its major stats (mean, std) are not changing over time. 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We can transform data to make it stationary: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Differencing. </a:t>
            </a:r>
          </a:p>
          <a:p>
            <a:pPr lvl="2">
              <a:lnSpc>
                <a:spcPct val="110000"/>
              </a:lnSpc>
            </a:pPr>
            <a:r>
              <a:rPr lang="en-US" sz="1800" dirty="0"/>
              <a:t>difference(T) = observation(T) – observation(T-1)</a:t>
            </a:r>
          </a:p>
          <a:p>
            <a:pPr lvl="2">
              <a:lnSpc>
                <a:spcPct val="110000"/>
              </a:lnSpc>
            </a:pPr>
            <a:r>
              <a:rPr lang="en-US" sz="1800" dirty="0"/>
              <a:t>.diff() in code.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Other transformations (e.g. log). We won’t cover this stuff in detail. 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We generally need to make a time series stationary, or provide arguments for it to be made stationary. 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Similar idea to a kernel or basis function. </a:t>
            </a:r>
          </a:p>
        </p:txBody>
      </p:sp>
      <p:pic>
        <p:nvPicPr>
          <p:cNvPr id="2050" name="Picture 2" descr="Time Series Analysis and Models | An Explorer of Things">
            <a:extLst>
              <a:ext uri="{FF2B5EF4-FFF2-40B4-BE49-F238E27FC236}">
                <a16:creationId xmlns:a16="http://schemas.microsoft.com/office/drawing/2014/main" id="{928CD29D-72B7-1148-BD34-5F79ED0D24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8"/>
          <a:stretch/>
        </p:blipFill>
        <p:spPr bwMode="auto">
          <a:xfrm>
            <a:off x="6757988" y="1952"/>
            <a:ext cx="5433709" cy="688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61010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1390</TotalTime>
  <Words>1667</Words>
  <Application>Microsoft Macintosh PowerPoint</Application>
  <PresentationFormat>Widescreen</PresentationFormat>
  <Paragraphs>142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Gill Sans MT</vt:lpstr>
      <vt:lpstr>Gallery</vt:lpstr>
      <vt:lpstr>Housekeeping</vt:lpstr>
      <vt:lpstr>Test Stuff</vt:lpstr>
      <vt:lpstr>Time Series Forecasting</vt:lpstr>
      <vt:lpstr>Time Series Data</vt:lpstr>
      <vt:lpstr>PowerPoint Presentation</vt:lpstr>
      <vt:lpstr>Time Series Components</vt:lpstr>
      <vt:lpstr>Exponential Smoothing</vt:lpstr>
      <vt:lpstr>PowerPoint Presentation</vt:lpstr>
      <vt:lpstr>Stationary</vt:lpstr>
      <vt:lpstr>ARIMA</vt:lpstr>
      <vt:lpstr>Creating ARIMA</vt:lpstr>
      <vt:lpstr>PowerPoint Presentation</vt:lpstr>
      <vt:lpstr>AR – 0 MA – 1 </vt:lpstr>
      <vt:lpstr>AR – 1 MA – 0 </vt:lpstr>
      <vt:lpstr>AR = 1 MA = 1</vt:lpstr>
      <vt:lpstr>Implementation</vt:lpstr>
      <vt:lpstr>Data Splits in Time</vt:lpstr>
      <vt:lpstr>With Cross validation</vt:lpstr>
      <vt:lpstr>PowerPoint Presentation</vt:lpstr>
      <vt:lpstr>ARIMA-d Up</vt:lpstr>
      <vt:lpstr>Smarter Time Models</vt:lpstr>
      <vt:lpstr>Facebook Prophet</vt:lpstr>
      <vt:lpstr>Additional Regressors</vt:lpstr>
      <vt:lpstr>Other Considerations</vt:lpstr>
      <vt:lpstr>Determining a Time-Based Model</vt:lpstr>
      <vt:lpstr>Time Series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25</cp:revision>
  <dcterms:created xsi:type="dcterms:W3CDTF">2022-03-03T03:04:13Z</dcterms:created>
  <dcterms:modified xsi:type="dcterms:W3CDTF">2024-03-19T19:46:48Z</dcterms:modified>
</cp:coreProperties>
</file>