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62" r:id="rId11"/>
    <p:sldId id="265" r:id="rId12"/>
    <p:sldId id="276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6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88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Asn</a:t>
            </a:r>
            <a:r>
              <a:rPr lang="en-US" dirty="0"/>
              <a:t> 1 Tree:</a:t>
            </a:r>
          </a:p>
          <a:p>
            <a:pPr lvl="1"/>
            <a:r>
              <a:rPr lang="en-US" dirty="0"/>
              <a:t>Sample solution is up. There aren’t any major themes to discuss, most did it pretty well. </a:t>
            </a:r>
          </a:p>
          <a:p>
            <a:pPr lvl="1"/>
            <a:r>
              <a:rPr lang="en-US" dirty="0"/>
              <a:t>Key is constraining overfitting – HP tuning through grid search and/or regularization via </a:t>
            </a:r>
            <a:r>
              <a:rPr lang="en-US" dirty="0" err="1"/>
              <a:t>ccp</a:t>
            </a:r>
            <a:r>
              <a:rPr lang="en-US" dirty="0"/>
              <a:t>.</a:t>
            </a:r>
          </a:p>
          <a:p>
            <a:r>
              <a:rPr lang="en-US" dirty="0" err="1"/>
              <a:t>Asn</a:t>
            </a:r>
            <a:r>
              <a:rPr lang="en-US" dirty="0"/>
              <a:t> 2 Questions:</a:t>
            </a:r>
          </a:p>
          <a:p>
            <a:pPr lvl="1"/>
            <a:r>
              <a:rPr lang="en-US" dirty="0"/>
              <a:t>Post sample sol on Thursday. </a:t>
            </a:r>
          </a:p>
          <a:p>
            <a:pPr lvl="1"/>
            <a:r>
              <a:rPr lang="en-US" dirty="0"/>
              <a:t>Most common theme is trying to do too much in one step.</a:t>
            </a:r>
          </a:p>
          <a:p>
            <a:r>
              <a:rPr lang="en-US" dirty="0"/>
              <a:t>More NLP – Truncated SVD and Word2Vec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one word. </a:t>
            </a:r>
          </a:p>
          <a:p>
            <a:r>
              <a:rPr lang="en-US" dirty="0"/>
              <a:t>Similar to how PCA reconstructs features into more meaningful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8AC-2DCC-B80D-D838-619FC0C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49CF-7DD4-5F36-37EB-E24713D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62400"/>
            <a:ext cx="9603275" cy="1939047"/>
          </a:xfrm>
        </p:spPr>
        <p:txBody>
          <a:bodyPr/>
          <a:lstStyle/>
          <a:p>
            <a:r>
              <a:rPr lang="en-US" dirty="0"/>
              <a:t>Each word is defined by a 100/200/2000 dimension vector of values. </a:t>
            </a:r>
          </a:p>
          <a:p>
            <a:r>
              <a:rPr lang="en-US" dirty="0"/>
              <a:t>Those dimensions are learned when the model is trained. </a:t>
            </a:r>
          </a:p>
          <a:p>
            <a:r>
              <a:rPr lang="en-US" dirty="0"/>
              <a:t>Each word is “placed” in that N-dim space, and it “sits” in an area of similar words.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8" y="1853754"/>
            <a:ext cx="8911723" cy="2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142652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Sequence to create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015732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03E-04F7-EF5A-D8D9-115A097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AC09-E8B8-FE2E-54A9-646D6CCA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Tools that create embeddings such as word2vec are critical in NLP models. </a:t>
            </a:r>
          </a:p>
          <a:p>
            <a:r>
              <a:rPr lang="en-US" dirty="0"/>
              <a:t>Models only use and predict numbers, no matter the complexity. </a:t>
            </a:r>
          </a:p>
          <a:p>
            <a:pPr lvl="1"/>
            <a:r>
              <a:rPr lang="en-US" dirty="0"/>
              <a:t>The embedding is what defines the text -&gt; numbers relationship. </a:t>
            </a:r>
          </a:p>
          <a:p>
            <a:pPr lvl="1"/>
            <a:r>
              <a:rPr lang="en-US" dirty="0"/>
              <a:t>The better the embedding is (the closer its representations matches the ‘real’ meaning), the more accurate (with respect to actual use, not model statistics) the results will be. </a:t>
            </a:r>
          </a:p>
          <a:p>
            <a:r>
              <a:rPr lang="en-US" dirty="0"/>
              <a:t>Real tools use massive text sets to learn word meaning / embedding space. </a:t>
            </a:r>
          </a:p>
          <a:p>
            <a:pPr lvl="1"/>
            <a:r>
              <a:rPr lang="en-US" dirty="0"/>
              <a:t>Larger dimensionality can yield better results, but requires more data/time. </a:t>
            </a:r>
          </a:p>
          <a:p>
            <a:r>
              <a:rPr lang="en-US" dirty="0"/>
              <a:t>Key – the model learns the dimensions to use, they aren’t defined going in. </a:t>
            </a:r>
          </a:p>
          <a:p>
            <a:pPr lvl="1"/>
            <a:r>
              <a:rPr lang="en-US" dirty="0"/>
              <a:t>E.g. there’s no “plural” axis, or “masculine” axis – the model learns the </a:t>
            </a:r>
            <a:r>
              <a:rPr lang="en-US"/>
              <a:t>dimensions needed and </a:t>
            </a:r>
            <a:r>
              <a:rPr lang="en-US" dirty="0"/>
              <a:t>they don’t need to correspond to the metrics that we’d use to “measure” a word. </a:t>
            </a:r>
          </a:p>
        </p:txBody>
      </p:sp>
    </p:spTree>
    <p:extLst>
      <p:ext uri="{BB962C8B-B14F-4D97-AF65-F5344CB8AC3E}">
        <p14:creationId xmlns:p14="http://schemas.microsoft.com/office/powerpoint/2010/main" val="59299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CFB-6194-91CC-3072-F1EF34F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9C9-9B32-28FE-3CD2-0301568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Develop Word Embeddings in Python with Gensim -  MachineLearningMastery.com">
            <a:extLst>
              <a:ext uri="{FF2B5EF4-FFF2-40B4-BE49-F238E27FC236}">
                <a16:creationId xmlns:a16="http://schemas.microsoft.com/office/drawing/2014/main" id="{AB49025B-33C1-F887-DBB8-637B1D48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2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580-C066-403C-F510-0D51B59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F70-73BA-9251-7164-424F69DC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- word mapping for 2D word embedding - Stack Overflow">
            <a:extLst>
              <a:ext uri="{FF2B5EF4-FFF2-40B4-BE49-F238E27FC236}">
                <a16:creationId xmlns:a16="http://schemas.microsoft.com/office/drawing/2014/main" id="{CE1DA12F-1873-06E6-2B79-EB882E5F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2991"/>
          </a:xfrm>
        </p:spPr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  <a:p>
            <a:r>
              <a:rPr lang="en-US" dirty="0"/>
              <a:t>Recurrent neural networks and transformers are model types that are good at NLP. </a:t>
            </a:r>
          </a:p>
          <a:p>
            <a:pPr lvl="1"/>
            <a:r>
              <a:rPr lang="en-US" dirty="0"/>
              <a:t>Good at capturing sequence of tokens – important for actual language. </a:t>
            </a:r>
          </a:p>
          <a:p>
            <a:pPr lvl="1"/>
            <a:r>
              <a:rPr lang="en-US" dirty="0"/>
              <a:t>These tools enable text generation – predict the next word, and generate it. </a:t>
            </a:r>
          </a:p>
          <a:p>
            <a:pPr lvl="1"/>
            <a:r>
              <a:rPr lang="en-US" dirty="0"/>
              <a:t>I.e. what value (in N-dim) should the next word have? Choose a word that is embedded close to that ‘correct’ word.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53-E686-75D2-3F6C-4D91841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0764-4B1F-4F0B-4EF5-06F5C759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text as a feature set to do predictive modelling. </a:t>
            </a:r>
          </a:p>
          <a:p>
            <a:pPr lvl="1"/>
            <a:r>
              <a:rPr lang="en-US" dirty="0"/>
              <a:t>X is our feature set – the text after its processing. </a:t>
            </a:r>
          </a:p>
          <a:p>
            <a:pPr lvl="1"/>
            <a:r>
              <a:rPr lang="en-US" dirty="0"/>
              <a:t>Y is our target – something external. E.g. positive/negative review, spam/not spam. </a:t>
            </a:r>
          </a:p>
          <a:p>
            <a:pPr lvl="1"/>
            <a:r>
              <a:rPr lang="en-US" dirty="0"/>
              <a:t>We end up with a ‘normal’ array of data, that we can then TTS, predict,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NLP uses some specific terms:</a:t>
            </a:r>
          </a:p>
          <a:p>
            <a:pPr lvl="1"/>
            <a:r>
              <a:rPr lang="en-US" dirty="0"/>
              <a:t>Corpus – all the text that we are using. </a:t>
            </a:r>
          </a:p>
          <a:p>
            <a:pPr lvl="1"/>
            <a:r>
              <a:rPr lang="en-US" dirty="0"/>
              <a:t>Document – one ‘piece’ of text. Normally a sentence or line. </a:t>
            </a:r>
          </a:p>
          <a:p>
            <a:pPr lvl="1"/>
            <a:r>
              <a:rPr lang="en-US" dirty="0"/>
              <a:t>Vocabulary – all the tokens (words/terms) that is in our corpus. </a:t>
            </a:r>
          </a:p>
          <a:p>
            <a:r>
              <a:rPr lang="en-US" dirty="0"/>
              <a:t>Creating the feature set from the text involves some preparation. </a:t>
            </a:r>
          </a:p>
          <a:p>
            <a:pPr lvl="1"/>
            <a:r>
              <a:rPr lang="en-US" dirty="0"/>
              <a:t>Text is first tokenized – transformed into individual ‘terms’ (words or n-grams). </a:t>
            </a:r>
          </a:p>
        </p:txBody>
      </p:sp>
    </p:spTree>
    <p:extLst>
      <p:ext uri="{BB962C8B-B14F-4D97-AF65-F5344CB8AC3E}">
        <p14:creationId xmlns:p14="http://schemas.microsoft.com/office/powerpoint/2010/main" val="16052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07C-70FB-789B-403A-EC838F0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A0B-3132-B113-8D27-0DEA73CD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Turning the text into numbers – vectorization. </a:t>
            </a:r>
          </a:p>
          <a:p>
            <a:pPr lvl="1"/>
            <a:r>
              <a:rPr lang="en-US" dirty="0"/>
              <a:t>We translate the free text into a numerical representation of that text. </a:t>
            </a:r>
          </a:p>
          <a:p>
            <a:pPr lvl="1"/>
            <a:r>
              <a:rPr lang="en-US" dirty="0"/>
              <a:t>Simple vectorization is based on counts of words in that piece of text. </a:t>
            </a:r>
          </a:p>
          <a:p>
            <a:pPr lvl="1"/>
            <a:r>
              <a:rPr lang="en-US" dirty="0"/>
              <a:t>More elaborate vectorization calculates a value based on frequency (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Result is a set of numbers (a vector) that represents the document we started with. </a:t>
            </a:r>
          </a:p>
          <a:p>
            <a:r>
              <a:rPr lang="en-US" dirty="0"/>
              <a:t>Text-y data preparation tools are also involved:</a:t>
            </a:r>
          </a:p>
          <a:p>
            <a:pPr lvl="1"/>
            <a:r>
              <a:rPr lang="en-US" dirty="0"/>
              <a:t>Removing stop words – get rid of ‘a’, ’the’, ‘it’, </a:t>
            </a:r>
            <a:r>
              <a:rPr lang="en-US" dirty="0" err="1"/>
              <a:t>etc</a:t>
            </a:r>
            <a:r>
              <a:rPr lang="en-US" dirty="0"/>
              <a:t>… as they don’t really change meaning. </a:t>
            </a:r>
          </a:p>
          <a:p>
            <a:pPr lvl="1"/>
            <a:r>
              <a:rPr lang="en-US" dirty="0"/>
              <a:t>Stemming – chopping words down to their root. E.g. Skiing -&gt; ski. </a:t>
            </a:r>
          </a:p>
          <a:p>
            <a:pPr lvl="1"/>
            <a:r>
              <a:rPr lang="en-US" dirty="0"/>
              <a:t>Lemmatization – reducing words down to their root meaning. Chuckling -&gt; laugh. </a:t>
            </a:r>
          </a:p>
          <a:p>
            <a:r>
              <a:rPr lang="en-US" dirty="0"/>
              <a:t>The goal is to have a vector that “means” the same as the original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136-6DD6-4902-50EB-74935C67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“meaning”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84B-C360-DEF2-1561-165793C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642"/>
          </a:xfrm>
        </p:spPr>
        <p:txBody>
          <a:bodyPr/>
          <a:lstStyle/>
          <a:p>
            <a:r>
              <a:rPr lang="en-US" dirty="0"/>
              <a:t>When used for prediction, the meaning of the vector determines model quality. </a:t>
            </a:r>
          </a:p>
          <a:p>
            <a:pPr lvl="1"/>
            <a:r>
              <a:rPr lang="en-US" dirty="0"/>
              <a:t>We need to generate a vector that accurately captures the underlying meaning in text. </a:t>
            </a:r>
          </a:p>
          <a:p>
            <a:r>
              <a:rPr lang="en-US" dirty="0"/>
              <a:t>In larger scenarios this is called creating embeddings. </a:t>
            </a:r>
          </a:p>
          <a:p>
            <a:pPr lvl="1"/>
            <a:r>
              <a:rPr lang="en-US" dirty="0"/>
              <a:t>Take in some free text. </a:t>
            </a:r>
          </a:p>
          <a:p>
            <a:pPr lvl="1"/>
            <a:r>
              <a:rPr lang="en-US" dirty="0"/>
              <a:t>Evaluate the meaning of that text, using some complex model. </a:t>
            </a:r>
          </a:p>
          <a:p>
            <a:pPr lvl="1"/>
            <a:r>
              <a:rPr lang="en-US" dirty="0"/>
              <a:t>Return a set of values that ‘capture the meaning’ in n-dimensional space. </a:t>
            </a:r>
          </a:p>
          <a:p>
            <a:r>
              <a:rPr lang="en-US" dirty="0"/>
              <a:t>“Real” models can have an embedding space that is 1000s or more dimensions. </a:t>
            </a:r>
          </a:p>
          <a:p>
            <a:pPr lvl="1"/>
            <a:r>
              <a:rPr lang="en-US" dirty="0"/>
              <a:t>The ‘meaning’ of a word is its position in 1000-dimensional space. </a:t>
            </a:r>
          </a:p>
          <a:p>
            <a:pPr lvl="1"/>
            <a:r>
              <a:rPr lang="en-US" dirty="0"/>
              <a:t>The distance between words shows their similarity in meaning. </a:t>
            </a:r>
          </a:p>
        </p:txBody>
      </p:sp>
    </p:spTree>
    <p:extLst>
      <p:ext uri="{BB962C8B-B14F-4D97-AF65-F5344CB8AC3E}">
        <p14:creationId xmlns:p14="http://schemas.microsoft.com/office/powerpoint/2010/main" val="15432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19A-7D89-8AA7-9FF7-BBE0F5B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838-C41B-043A-0E9F-03F2391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74" y="1853754"/>
            <a:ext cx="10460477" cy="4255216"/>
          </a:xfrm>
        </p:spPr>
        <p:txBody>
          <a:bodyPr/>
          <a:lstStyle/>
          <a:p>
            <a:r>
              <a:rPr lang="en-US" dirty="0"/>
              <a:t>The meaning captured with real embedding processes are more sophisticated. </a:t>
            </a:r>
          </a:p>
          <a:p>
            <a:pPr lvl="1"/>
            <a:r>
              <a:rPr lang="en-US" dirty="0"/>
              <a:t>Use massive amounts of text to learn meaning from seeing tokens over and over. </a:t>
            </a:r>
          </a:p>
          <a:p>
            <a:r>
              <a:rPr lang="en-US" dirty="0"/>
              <a:t>The larger and more complex the embedding space, the higher the celling. </a:t>
            </a:r>
          </a:p>
          <a:p>
            <a:pPr lvl="1"/>
            <a:r>
              <a:rPr lang="en-US" dirty="0"/>
              <a:t>The amount of data needed to generate it also increases. </a:t>
            </a:r>
          </a:p>
          <a:p>
            <a:r>
              <a:rPr lang="en-US" dirty="0"/>
              <a:t>For smarter NLP-</a:t>
            </a:r>
            <a:r>
              <a:rPr lang="en-US" dirty="0" err="1"/>
              <a:t>ish</a:t>
            </a:r>
            <a:r>
              <a:rPr lang="en-US" dirty="0"/>
              <a:t> models, we want to represent the meaning of docs as accurately as possible. </a:t>
            </a:r>
          </a:p>
          <a:p>
            <a:pPr lvl="1"/>
            <a:r>
              <a:rPr lang="en-US" dirty="0"/>
              <a:t>Counting occurrences of terms captures some meaning, but it is rudimentary. </a:t>
            </a:r>
          </a:p>
          <a:p>
            <a:pPr lvl="1"/>
            <a:r>
              <a:rPr lang="en-US" dirty="0"/>
              <a:t>We can use other processing tools to extract meaning from the text, and use the values on those “meaning” metrics as our feature set. </a:t>
            </a:r>
          </a:p>
          <a:p>
            <a:r>
              <a:rPr lang="en-US" dirty="0"/>
              <a:t>Note: this isn’t dealing with generating text, that requires models that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7519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C565-B3FD-8EB5-6FCC-0911E40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53D1-FF7C-BC24-DBA1-5FEE58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2015734"/>
            <a:ext cx="6507806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3410</TotalTime>
  <Words>1482</Words>
  <Application>Microsoft Macintosh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Today:</vt:lpstr>
      <vt:lpstr>NLP Part 2</vt:lpstr>
      <vt:lpstr>Natural Language Processing Intro</vt:lpstr>
      <vt:lpstr>Vectorization </vt:lpstr>
      <vt:lpstr>“meaning” of Text</vt:lpstr>
      <vt:lpstr>Dimensionality and Embeddings</vt:lpstr>
      <vt:lpstr>Dealing With dimensions</vt:lpstr>
      <vt:lpstr>Dimension Reduction</vt:lpstr>
      <vt:lpstr>Truncated SVD and LSA</vt:lpstr>
      <vt:lpstr>Truncated SVD – Singular Value Decomposition</vt:lpstr>
      <vt:lpstr>Truncated SVD - Results</vt:lpstr>
      <vt:lpstr>Embedding Generating Tools</vt:lpstr>
      <vt:lpstr>Word2Vec and Alternate encodings</vt:lpstr>
      <vt:lpstr>Word2Vec</vt:lpstr>
      <vt:lpstr>Temporal Awareness</vt:lpstr>
      <vt:lpstr>Word2Vec uses Sequence to create Embeddings</vt:lpstr>
      <vt:lpstr>Embedding Systems</vt:lpstr>
      <vt:lpstr>PowerPoint Presentation</vt:lpstr>
      <vt:lpstr>PowerPoint Presentation</vt:lpstr>
      <vt:lpstr>NLP in Practice</vt:lpstr>
      <vt:lpstr>More advanced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15</cp:revision>
  <dcterms:created xsi:type="dcterms:W3CDTF">2022-02-06T17:46:03Z</dcterms:created>
  <dcterms:modified xsi:type="dcterms:W3CDTF">2024-03-07T21:15:33Z</dcterms:modified>
  <cp:category/>
</cp:coreProperties>
</file>