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5" r:id="rId4"/>
    <p:sldId id="261" r:id="rId5"/>
    <p:sldId id="262" r:id="rId6"/>
    <p:sldId id="257" r:id="rId7"/>
    <p:sldId id="258" r:id="rId8"/>
    <p:sldId id="275" r:id="rId9"/>
    <p:sldId id="274" r:id="rId10"/>
    <p:sldId id="259" r:id="rId11"/>
    <p:sldId id="264" r:id="rId12"/>
    <p:sldId id="278" r:id="rId13"/>
    <p:sldId id="279" r:id="rId14"/>
    <p:sldId id="266" r:id="rId15"/>
    <p:sldId id="267" r:id="rId16"/>
    <p:sldId id="276" r:id="rId17"/>
    <p:sldId id="277" r:id="rId18"/>
    <p:sldId id="268" r:id="rId19"/>
    <p:sldId id="269" r:id="rId20"/>
    <p:sldId id="270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89"/>
  </p:normalViewPr>
  <p:slideViewPr>
    <p:cSldViewPr snapToGrid="0" snapToObjects="1">
      <p:cViewPr varScale="1">
        <p:scale>
          <a:sx n="115" d="100"/>
          <a:sy n="115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36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9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2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27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73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38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2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3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7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11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08AC5D4-C579-7A4E-B275-F588D71CC3B5}" type="datetimeFigureOut">
              <a:rPr lang="en-US" smtClean="0"/>
              <a:t>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C5D4-C579-7A4E-B275-F588D71CC3B5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1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AD5A-7A83-5C4C-9676-675895A77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7E239-BEEB-794A-A95E-6522428CD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1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3A67-B4E8-0540-8FF0-60889B16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CDE5A-927B-D742-8DDC-8D84EDD06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2015733"/>
            <a:ext cx="5610225" cy="1856180"/>
          </a:xfrm>
        </p:spPr>
        <p:txBody>
          <a:bodyPr>
            <a:normAutofit/>
          </a:bodyPr>
          <a:lstStyle/>
          <a:p>
            <a:r>
              <a:rPr lang="en-US" dirty="0"/>
              <a:t>Entropy is similar to Gini – a measure of impurity. </a:t>
            </a:r>
          </a:p>
          <a:p>
            <a:r>
              <a:rPr lang="en-US" dirty="0"/>
              <a:t>Created to convey the idea of information – the lower the entropy the more “information” it conveys. </a:t>
            </a:r>
          </a:p>
        </p:txBody>
      </p:sp>
      <p:pic>
        <p:nvPicPr>
          <p:cNvPr id="2052" name="Picture 4" descr="The image highlights the variation of entropy over data points, Entropy is the lowest at end and maximum in middle of graph.">
            <a:extLst>
              <a:ext uri="{FF2B5EF4-FFF2-40B4-BE49-F238E27FC236}">
                <a16:creationId xmlns:a16="http://schemas.microsoft.com/office/drawing/2014/main" id="{74E08735-059A-8642-B840-778AF3739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8" r="19004"/>
          <a:stretch/>
        </p:blipFill>
        <p:spPr bwMode="auto">
          <a:xfrm>
            <a:off x="6451186" y="2015733"/>
            <a:ext cx="5091630" cy="399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09AE712-1D3F-034B-88C6-9DC63BB6B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434" y="3994851"/>
            <a:ext cx="5559145" cy="129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24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8BBE-CA3C-2244-A997-B6F6BC24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02F17-797C-6440-A30C-B7581EB00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/>
              <a:t>The algorithm looks for the decision that maximizes information gain or purity. </a:t>
            </a:r>
          </a:p>
          <a:p>
            <a:pPr lvl="1"/>
            <a:r>
              <a:rPr lang="en-US" dirty="0"/>
              <a:t>Gain = Gini/ENT before the split – Gini/ENT after the split</a:t>
            </a:r>
          </a:p>
          <a:p>
            <a:pPr lvl="1"/>
            <a:r>
              <a:rPr lang="en-US" dirty="0"/>
              <a:t>The split is the one that makes the tree the most pure after. </a:t>
            </a:r>
          </a:p>
          <a:p>
            <a:pPr lvl="1"/>
            <a:r>
              <a:rPr lang="en-US" dirty="0"/>
              <a:t>The decision at the splitting node is whatever decision does the best job of discriminating. </a:t>
            </a:r>
          </a:p>
          <a:p>
            <a:r>
              <a:rPr lang="en-US" dirty="0"/>
              <a:t>The series of the decisions makes the tree sequence of decisions. </a:t>
            </a:r>
          </a:p>
          <a:p>
            <a:r>
              <a:rPr lang="en-US" dirty="0"/>
              <a:t>In practice Gini and Entropy will usually give similar results</a:t>
            </a:r>
          </a:p>
        </p:txBody>
      </p:sp>
      <p:pic>
        <p:nvPicPr>
          <p:cNvPr id="5122" name="Picture 2" descr="Representation of Gini Index and Entropy">
            <a:extLst>
              <a:ext uri="{FF2B5EF4-FFF2-40B4-BE49-F238E27FC236}">
                <a16:creationId xmlns:a16="http://schemas.microsoft.com/office/drawing/2014/main" id="{0B4F503F-65DF-594A-A2CB-6F3BE1112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2" t="11718" r="9548" b="6250"/>
          <a:stretch/>
        </p:blipFill>
        <p:spPr bwMode="auto">
          <a:xfrm>
            <a:off x="2679844" y="4478655"/>
            <a:ext cx="6832311" cy="229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77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36F7-1F40-DA17-9CA3-68A74B77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AA74-27F9-1215-FE28-2F9272A45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 data. </a:t>
            </a:r>
          </a:p>
          <a:p>
            <a:r>
              <a:rPr lang="en-US" dirty="0"/>
              <a:t>Choose whichever split gives the highest information gain. </a:t>
            </a:r>
          </a:p>
          <a:p>
            <a:pPr lvl="1"/>
            <a:r>
              <a:rPr lang="en-US" dirty="0"/>
              <a:t>Note: if dealing with a numeric feature, the criteria is just &lt;&gt; instead of picking a class. </a:t>
            </a:r>
          </a:p>
          <a:p>
            <a:r>
              <a:rPr lang="en-US" dirty="0"/>
              <a:t>Repeat until there are no more possible splits, or a limit is reached. </a:t>
            </a:r>
          </a:p>
          <a:p>
            <a:pPr lvl="1"/>
            <a:r>
              <a:rPr lang="en-US" dirty="0"/>
              <a:t>Note: a single variable can be use for more than one split decision. </a:t>
            </a:r>
          </a:p>
          <a:p>
            <a:pPr lvl="1"/>
            <a:endParaRPr lang="en-US" dirty="0"/>
          </a:p>
          <a:p>
            <a:r>
              <a:rPr lang="en-US" dirty="0"/>
              <a:t>To make a prediction, start at the top, follow the decisions down the tree. </a:t>
            </a:r>
          </a:p>
        </p:txBody>
      </p:sp>
    </p:spTree>
    <p:extLst>
      <p:ext uri="{BB962C8B-B14F-4D97-AF65-F5344CB8AC3E}">
        <p14:creationId xmlns:p14="http://schemas.microsoft.com/office/powerpoint/2010/main" val="117930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5D28-B57D-03CC-B5E3-86ABDF38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$72,000 salary, 39 min commute, no Coffee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9139-C509-A02C-7EDC-14CD954B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098" name="Picture 2" descr="Simple Explanation on How Decision Tree Algorithm Makes Decisions –  Regenerative">
            <a:extLst>
              <a:ext uri="{FF2B5EF4-FFF2-40B4-BE49-F238E27FC236}">
                <a16:creationId xmlns:a16="http://schemas.microsoft.com/office/drawing/2014/main" id="{0BB72846-5BF0-49DE-1059-917E08E76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6752" y="2015734"/>
            <a:ext cx="8458496" cy="467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691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FFD6-22ED-F546-B798-68AAFE8D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Woody Goodness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1374C-BD2A-1F48-A02F-FDEBA81F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Tree benefits:</a:t>
            </a:r>
          </a:p>
          <a:p>
            <a:pPr lvl="1"/>
            <a:r>
              <a:rPr lang="en-US" dirty="0"/>
              <a:t>Simple, understandable, and mirrors human decision making. </a:t>
            </a:r>
          </a:p>
          <a:p>
            <a:pPr lvl="1"/>
            <a:r>
              <a:rPr lang="en-US" dirty="0"/>
              <a:t>Handles non-linear relationships. </a:t>
            </a:r>
          </a:p>
          <a:p>
            <a:pPr lvl="1"/>
            <a:r>
              <a:rPr lang="en-US" dirty="0"/>
              <a:t>Explainable – we can follow the exact logic of the decisions. </a:t>
            </a:r>
          </a:p>
          <a:p>
            <a:pPr lvl="1"/>
            <a:r>
              <a:rPr lang="en-US" dirty="0"/>
              <a:t>Data prep is minimal – no need to encode or scale data. </a:t>
            </a:r>
          </a:p>
          <a:p>
            <a:pPr lvl="2"/>
            <a:r>
              <a:rPr lang="en-US" dirty="0"/>
              <a:t>Note: specific implementations of a tree may require encoding. </a:t>
            </a:r>
          </a:p>
          <a:p>
            <a:pPr lvl="1"/>
            <a:r>
              <a:rPr lang="en-US" dirty="0"/>
              <a:t>Generally computationally efficient with large datasets when making decisions. </a:t>
            </a:r>
          </a:p>
          <a:p>
            <a:r>
              <a:rPr lang="en-US" dirty="0"/>
              <a:t>Can be acceptable in scenarios (finance, insurance, </a:t>
            </a:r>
            <a:r>
              <a:rPr lang="en-US" dirty="0" err="1"/>
              <a:t>etc</a:t>
            </a:r>
            <a:r>
              <a:rPr lang="en-US" dirty="0"/>
              <a:t>…) where a black box model isn’t. </a:t>
            </a:r>
          </a:p>
          <a:p>
            <a:pPr lvl="1"/>
            <a:r>
              <a:rPr lang="en-US" dirty="0"/>
              <a:t>Models that make unexplainable decisions may not be viable if oversight is needed. </a:t>
            </a:r>
          </a:p>
        </p:txBody>
      </p:sp>
    </p:spTree>
    <p:extLst>
      <p:ext uri="{BB962C8B-B14F-4D97-AF65-F5344CB8AC3E}">
        <p14:creationId xmlns:p14="http://schemas.microsoft.com/office/powerpoint/2010/main" val="4290145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3360-6454-764B-82F2-EEA9E2CA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Barky Badness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D4D7-B3CA-C14B-8695-4991E10C0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Trees have some disadvantages:</a:t>
            </a:r>
          </a:p>
          <a:p>
            <a:pPr lvl="1"/>
            <a:r>
              <a:rPr lang="en-US" dirty="0"/>
              <a:t>Non-robust – small changes in training data can generate wildly different trees.* </a:t>
            </a:r>
          </a:p>
          <a:p>
            <a:pPr lvl="1"/>
            <a:r>
              <a:rPr lang="en-US" dirty="0"/>
              <a:t>Prone to overfitting (though we can combat that when we code them).</a:t>
            </a:r>
          </a:p>
          <a:p>
            <a:pPr lvl="1"/>
            <a:r>
              <a:rPr lang="en-US" dirty="0"/>
              <a:t>Training with large datasets can be time consuming, especially when attempting to limit overfitting. </a:t>
            </a:r>
          </a:p>
          <a:p>
            <a:r>
              <a:rPr lang="en-US" dirty="0"/>
              <a:t>* If one small change happens to the training data, the most suitable split at a node may be different, this can cause all of the subsequent nodes to be different. The overall predictions may be similar, but the tree’s structure can vary widely. </a:t>
            </a:r>
          </a:p>
        </p:txBody>
      </p:sp>
    </p:spTree>
    <p:extLst>
      <p:ext uri="{BB962C8B-B14F-4D97-AF65-F5344CB8AC3E}">
        <p14:creationId xmlns:p14="http://schemas.microsoft.com/office/powerpoint/2010/main" val="127434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D296-51FF-B728-4AE2-8A29394CC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FA77-6CB2-E367-F376-4F8BECFD6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6094411" cy="4199727"/>
          </a:xfrm>
        </p:spPr>
        <p:txBody>
          <a:bodyPr>
            <a:normAutofit/>
          </a:bodyPr>
          <a:lstStyle/>
          <a:p>
            <a:r>
              <a:rPr lang="en-US" dirty="0"/>
              <a:t>One common issue with trees is overfitting to training data. </a:t>
            </a:r>
          </a:p>
          <a:p>
            <a:r>
              <a:rPr lang="en-US" dirty="0"/>
              <a:t>Think back to the </a:t>
            </a:r>
            <a:r>
              <a:rPr lang="en-US" dirty="0" err="1"/>
              <a:t>bball</a:t>
            </a:r>
            <a:r>
              <a:rPr lang="en-US" dirty="0"/>
              <a:t>/jockey example:</a:t>
            </a:r>
          </a:p>
          <a:p>
            <a:pPr lvl="1"/>
            <a:r>
              <a:rPr lang="en-US" dirty="0"/>
              <a:t>If we reach a leaf with two items, one of each. </a:t>
            </a:r>
          </a:p>
          <a:p>
            <a:pPr lvl="1"/>
            <a:r>
              <a:rPr lang="en-US" dirty="0"/>
              <a:t>The algo. will aim to split the two, based on something. </a:t>
            </a:r>
          </a:p>
          <a:p>
            <a:pPr lvl="1"/>
            <a:r>
              <a:rPr lang="en-US" dirty="0"/>
              <a:t>Result is two perfectly pure leaves, with 1 item each. </a:t>
            </a:r>
          </a:p>
          <a:p>
            <a:pPr lvl="1"/>
            <a:r>
              <a:rPr lang="en-US" dirty="0"/>
              <a:t>This is rarely a generalizable split. (All the “effective” splits were done earlier, this one is looking “too close”.) </a:t>
            </a:r>
          </a:p>
          <a:p>
            <a:r>
              <a:rPr lang="en-US" dirty="0"/>
              <a:t>This is overfitting – we’ve customized too much to the training data. </a:t>
            </a:r>
          </a:p>
        </p:txBody>
      </p:sp>
      <p:pic>
        <p:nvPicPr>
          <p:cNvPr id="3076" name="Picture 4" descr="Underfitting Vs Just right Vs Overfitting in Machine learning | Data  Science and Machine Learning | Kaggle">
            <a:extLst>
              <a:ext uri="{FF2B5EF4-FFF2-40B4-BE49-F238E27FC236}">
                <a16:creationId xmlns:a16="http://schemas.microsoft.com/office/drawing/2014/main" id="{962652CA-721E-679B-8173-5ECCB5CE8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801" y="804518"/>
            <a:ext cx="6012199" cy="616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28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50A9-A7D6-56DC-C369-ABB759BB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or Underfitting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B324-D643-8664-579B-49CF1BF43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Overfitting and underfitting are something we’ll look at several times. </a:t>
            </a:r>
          </a:p>
          <a:p>
            <a:r>
              <a:rPr lang="en-US" dirty="0"/>
              <a:t>In general, we want a model that has:</a:t>
            </a:r>
          </a:p>
          <a:p>
            <a:pPr lvl="1"/>
            <a:r>
              <a:rPr lang="en-US" dirty="0"/>
              <a:t>Learned enough from our training data that it is tailored to the type of data. </a:t>
            </a:r>
          </a:p>
          <a:p>
            <a:pPr lvl="1"/>
            <a:r>
              <a:rPr lang="en-US" dirty="0"/>
              <a:t>Not so specific that it doesn’t translate well to new data. </a:t>
            </a:r>
          </a:p>
          <a:p>
            <a:r>
              <a:rPr lang="en-US" dirty="0"/>
              <a:t>Trees allow us to see the excess fitting visually in the lower leaves. </a:t>
            </a:r>
          </a:p>
          <a:p>
            <a:r>
              <a:rPr lang="en-US" dirty="0"/>
              <a:t>We normally want to restrict the algorithm in some way from going “too far”:</a:t>
            </a:r>
          </a:p>
          <a:p>
            <a:pPr lvl="1"/>
            <a:r>
              <a:rPr lang="en-US" dirty="0"/>
              <a:t>For a tree, we can limit overfitting in advance or after the fact. </a:t>
            </a:r>
          </a:p>
          <a:p>
            <a:r>
              <a:rPr lang="en-US" dirty="0"/>
              <a:t>In general, our models are trying to be as accurate as they can be, and we are setting restrictions, through many methods, on their “learning” to prevent overfitting. </a:t>
            </a:r>
          </a:p>
        </p:txBody>
      </p:sp>
    </p:spTree>
    <p:extLst>
      <p:ext uri="{BB962C8B-B14F-4D97-AF65-F5344CB8AC3E}">
        <p14:creationId xmlns:p14="http://schemas.microsoft.com/office/powerpoint/2010/main" val="2913543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490F-BC2C-044B-8523-7C6267DB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49EB3-B819-984C-8511-DC1ED84C2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08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3279-10DF-FC47-B9CB-3807B8F8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Classes – </a:t>
            </a:r>
            <a:r>
              <a:rPr lang="en-US" dirty="0" err="1"/>
              <a:t>DataFrame</a:t>
            </a:r>
            <a:r>
              <a:rPr lang="en-US" dirty="0"/>
              <a:t> Class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2DEA-975A-644C-A9B0-B0D3F217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3EEAADC4-51AD-3E40-8BF6-F0BEE67257BC}"/>
              </a:ext>
            </a:extLst>
          </p:cNvPr>
          <p:cNvSpPr/>
          <p:nvPr/>
        </p:nvSpPr>
        <p:spPr>
          <a:xfrm>
            <a:off x="1300163" y="1853754"/>
            <a:ext cx="9754691" cy="4175571"/>
          </a:xfrm>
          <a:prstGeom prst="fram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8A4C78-2AEC-8844-9254-592651E03C49}"/>
              </a:ext>
            </a:extLst>
          </p:cNvPr>
          <p:cNvSpPr/>
          <p:nvPr/>
        </p:nvSpPr>
        <p:spPr>
          <a:xfrm>
            <a:off x="5966542" y="2589131"/>
            <a:ext cx="4388741" cy="270726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Attributes:</a:t>
            </a:r>
          </a:p>
          <a:p>
            <a:pPr algn="ctr"/>
            <a:r>
              <a:rPr lang="en-US" sz="4000" dirty="0"/>
              <a:t>Data</a:t>
            </a:r>
          </a:p>
          <a:p>
            <a:pPr algn="ctr"/>
            <a:r>
              <a:rPr lang="en-US" sz="4000" dirty="0"/>
              <a:t>Columns</a:t>
            </a:r>
          </a:p>
          <a:p>
            <a:pPr algn="ctr"/>
            <a:r>
              <a:rPr lang="en-US" sz="4000" dirty="0"/>
              <a:t>Size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51F709-DDB9-1D40-9695-F53862D2CCB6}"/>
              </a:ext>
            </a:extLst>
          </p:cNvPr>
          <p:cNvSpPr/>
          <p:nvPr/>
        </p:nvSpPr>
        <p:spPr>
          <a:xfrm>
            <a:off x="2206831" y="2589132"/>
            <a:ext cx="3157649" cy="2707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Methods:</a:t>
            </a:r>
          </a:p>
          <a:p>
            <a:pPr algn="ctr"/>
            <a:r>
              <a:rPr lang="en-US" sz="4000" dirty="0"/>
              <a:t>Head</a:t>
            </a:r>
          </a:p>
          <a:p>
            <a:pPr algn="ctr"/>
            <a:r>
              <a:rPr lang="en-US" sz="4000" dirty="0"/>
              <a:t>Info</a:t>
            </a:r>
          </a:p>
        </p:txBody>
      </p:sp>
    </p:spTree>
    <p:extLst>
      <p:ext uri="{BB962C8B-B14F-4D97-AF65-F5344CB8AC3E}">
        <p14:creationId xmlns:p14="http://schemas.microsoft.com/office/powerpoint/2010/main" val="47943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1555-E665-D946-A295-44711B1F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B30A-BF00-A34A-B7AB-3B3332C8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317" y="2015734"/>
            <a:ext cx="4783817" cy="411179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Trees are one of the most simple to understand models in machine learning. </a:t>
            </a:r>
          </a:p>
          <a:p>
            <a:pPr>
              <a:lnSpc>
                <a:spcPct val="110000"/>
              </a:lnSpc>
            </a:pPr>
            <a:r>
              <a:rPr lang="en-US" dirty="0"/>
              <a:t>A tree is just a series of if statements, until a decision is reached. </a:t>
            </a:r>
          </a:p>
          <a:p>
            <a:pPr>
              <a:lnSpc>
                <a:spcPct val="110000"/>
              </a:lnSpc>
            </a:pPr>
            <a:r>
              <a:rPr lang="en-US" dirty="0"/>
              <a:t>Once the tree is made, making a prediction is dead simple, just follow the tree and make decisions. </a:t>
            </a:r>
          </a:p>
          <a:p>
            <a:pPr>
              <a:lnSpc>
                <a:spcPct val="110000"/>
              </a:lnSpc>
            </a:pPr>
            <a:r>
              <a:rPr lang="en-US" dirty="0"/>
              <a:t>E.g. a “Fast Food” vs “Not Fast Food” classification model.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30BD10B-12D6-C741-9047-F63F4B827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3339" y="2015734"/>
            <a:ext cx="6258661" cy="363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506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887B-D849-7C4B-833A-F5E7D898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Class -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0E1CF-607E-544A-9CBE-8753C08C1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create a DF we instantiate, or create an object of, that class. </a:t>
            </a:r>
          </a:p>
          <a:p>
            <a:pPr lvl="1"/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(“</a:t>
            </a:r>
            <a:r>
              <a:rPr lang="en-US" dirty="0" err="1"/>
              <a:t>some_data.csv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That object, df, has all the stuff in the previous image – the data, attributes, and functions. </a:t>
            </a:r>
          </a:p>
          <a:p>
            <a:r>
              <a:rPr lang="en-US" dirty="0" err="1"/>
              <a:t>Df.columns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Give me the value of that attribute.</a:t>
            </a:r>
          </a:p>
          <a:p>
            <a:r>
              <a:rPr lang="en-US" dirty="0" err="1"/>
              <a:t>Df.head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Run this function on the object</a:t>
            </a:r>
          </a:p>
        </p:txBody>
      </p:sp>
    </p:spTree>
    <p:extLst>
      <p:ext uri="{BB962C8B-B14F-4D97-AF65-F5344CB8AC3E}">
        <p14:creationId xmlns:p14="http://schemas.microsoft.com/office/powerpoint/2010/main" val="2873554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3FB8-AFBC-7A44-9C32-48FBB550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Make A Class – for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69456-535C-0448-A7C0-6132F8660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519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try to make our own class, to help with EDA, what should it contain?</a:t>
            </a:r>
          </a:p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. (An object in an object).</a:t>
            </a:r>
          </a:p>
          <a:p>
            <a:pPr lvl="1"/>
            <a:r>
              <a:rPr lang="en-US" dirty="0"/>
              <a:t>Some other helpful stuff? E.g. a list of categorical variables. </a:t>
            </a:r>
          </a:p>
          <a:p>
            <a:r>
              <a:rPr lang="en-US" dirty="0"/>
              <a:t>Functions:</a:t>
            </a:r>
          </a:p>
          <a:p>
            <a:pPr lvl="1"/>
            <a:r>
              <a:rPr lang="en-US" dirty="0"/>
              <a:t>Generate histograms.</a:t>
            </a:r>
          </a:p>
          <a:p>
            <a:pPr lvl="1"/>
            <a:r>
              <a:rPr lang="en-US" dirty="0"/>
              <a:t>Print EDA stuff. </a:t>
            </a:r>
          </a:p>
          <a:p>
            <a:r>
              <a:rPr lang="en-US" dirty="0"/>
              <a:t>Use:</a:t>
            </a:r>
          </a:p>
          <a:p>
            <a:pPr lvl="1"/>
            <a:r>
              <a:rPr lang="en-US" dirty="0"/>
              <a:t>Create an “EDA” object by loading the </a:t>
            </a:r>
            <a:r>
              <a:rPr lang="en-US" dirty="0" err="1"/>
              <a:t>dataframe</a:t>
            </a:r>
            <a:r>
              <a:rPr lang="en-US" dirty="0"/>
              <a:t> we are using. </a:t>
            </a:r>
          </a:p>
          <a:p>
            <a:pPr lvl="1"/>
            <a:r>
              <a:rPr lang="en-US" dirty="0"/>
              <a:t>Call the “give me EDA” function to get it all spit out for us. </a:t>
            </a:r>
          </a:p>
          <a:p>
            <a:pPr lvl="1"/>
            <a:r>
              <a:rPr lang="en-US" dirty="0"/>
              <a:t>We can reuse this by creating an EDA object for each df, then we can just call the EDA function.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FE7B4-D3F9-6548-84E8-43BD85314DD2}"/>
              </a:ext>
            </a:extLst>
          </p:cNvPr>
          <p:cNvSpPr txBox="1"/>
          <p:nvPr/>
        </p:nvSpPr>
        <p:spPr>
          <a:xfrm>
            <a:off x="8912352" y="2621280"/>
            <a:ext cx="2950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We can also extend classes – or basically make a “</a:t>
            </a:r>
            <a:r>
              <a:rPr lang="en-US" dirty="0" err="1"/>
              <a:t>dataframe</a:t>
            </a:r>
            <a:r>
              <a:rPr lang="en-US" dirty="0"/>
              <a:t>+” adding what we want. We’ll do this later for transformations. </a:t>
            </a:r>
          </a:p>
        </p:txBody>
      </p:sp>
    </p:spTree>
    <p:extLst>
      <p:ext uri="{BB962C8B-B14F-4D97-AF65-F5344CB8AC3E}">
        <p14:creationId xmlns:p14="http://schemas.microsoft.com/office/powerpoint/2010/main" val="887552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3279-10DF-FC47-B9CB-3807B8F8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Classes – </a:t>
            </a:r>
            <a:r>
              <a:rPr lang="en-US" dirty="0" err="1"/>
              <a:t>DataFrame</a:t>
            </a:r>
            <a:r>
              <a:rPr lang="en-US" dirty="0"/>
              <a:t> Class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2DEA-975A-644C-A9B0-B0D3F217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3EEAADC4-51AD-3E40-8BF6-F0BEE67257BC}"/>
              </a:ext>
            </a:extLst>
          </p:cNvPr>
          <p:cNvSpPr/>
          <p:nvPr/>
        </p:nvSpPr>
        <p:spPr>
          <a:xfrm>
            <a:off x="1300163" y="1853754"/>
            <a:ext cx="9754691" cy="4175571"/>
          </a:xfrm>
          <a:prstGeom prst="fram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8A4C78-2AEC-8844-9254-592651E03C49}"/>
              </a:ext>
            </a:extLst>
          </p:cNvPr>
          <p:cNvSpPr/>
          <p:nvPr/>
        </p:nvSpPr>
        <p:spPr>
          <a:xfrm>
            <a:off x="5966542" y="2589131"/>
            <a:ext cx="4388741" cy="270726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Attributes:</a:t>
            </a:r>
          </a:p>
          <a:p>
            <a:pPr algn="ctr"/>
            <a:r>
              <a:rPr lang="en-US" sz="4000" dirty="0" err="1"/>
              <a:t>Dataframe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51F709-DDB9-1D40-9695-F53862D2CCB6}"/>
              </a:ext>
            </a:extLst>
          </p:cNvPr>
          <p:cNvSpPr/>
          <p:nvPr/>
        </p:nvSpPr>
        <p:spPr>
          <a:xfrm>
            <a:off x="2206831" y="2589132"/>
            <a:ext cx="3157649" cy="2707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Methods:</a:t>
            </a:r>
          </a:p>
          <a:p>
            <a:pPr algn="ctr"/>
            <a:r>
              <a:rPr lang="en-US" sz="4000" dirty="0" err="1"/>
              <a:t>Make_EDA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7300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73CF-9BB8-D249-8490-065C3D16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Tree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E3CBF-BCE9-D945-844F-2D58B1319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67" y="2015734"/>
            <a:ext cx="5285367" cy="3791300"/>
          </a:xfrm>
        </p:spPr>
        <p:txBody>
          <a:bodyPr>
            <a:normAutofit/>
          </a:bodyPr>
          <a:lstStyle/>
          <a:p>
            <a:r>
              <a:rPr lang="en-US" dirty="0"/>
              <a:t>The parts of a tree are simple and tree like:</a:t>
            </a:r>
          </a:p>
          <a:p>
            <a:pPr lvl="1"/>
            <a:r>
              <a:rPr lang="en-US" dirty="0"/>
              <a:t>Node– each point. </a:t>
            </a:r>
          </a:p>
          <a:p>
            <a:pPr lvl="1"/>
            <a:r>
              <a:rPr lang="en-US" dirty="0"/>
              <a:t>Decision – node where a split is made.</a:t>
            </a:r>
          </a:p>
          <a:p>
            <a:pPr lvl="1"/>
            <a:r>
              <a:rPr lang="en-US" dirty="0"/>
              <a:t>Terminal/leaf – node where a value is determined.</a:t>
            </a:r>
          </a:p>
          <a:p>
            <a:pPr lvl="1"/>
            <a:r>
              <a:rPr lang="en-US" dirty="0"/>
              <a:t>Brach/Sub-Tree – a segment of a larger tree. </a:t>
            </a:r>
          </a:p>
          <a:p>
            <a:pPr lvl="1"/>
            <a:r>
              <a:rPr lang="en-US" dirty="0"/>
              <a:t>Depth – how many layers the tree has.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0F1B538-8674-E042-8AB4-2076A5CD0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780" y="2015734"/>
            <a:ext cx="6388404" cy="31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62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7092-F9F5-4049-A73E-5D27532C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930D-FFFB-E743-816D-0DF4EDA30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decisions and the cutoffs are created by looking at the features for the criteria that will do the “best job of deciding” – or that will split the group most sharply.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You are classifying people as horse jockeys or basketball players. </a:t>
            </a:r>
          </a:p>
          <a:p>
            <a:pPr lvl="1"/>
            <a:r>
              <a:rPr lang="en-US" dirty="0"/>
              <a:t>You know their height and hair color. </a:t>
            </a:r>
          </a:p>
          <a:p>
            <a:pPr lvl="1"/>
            <a:r>
              <a:rPr lang="en-US" dirty="0"/>
              <a:t>Height does a better job of splitting the records.</a:t>
            </a:r>
          </a:p>
          <a:p>
            <a:pPr lvl="2"/>
            <a:r>
              <a:rPr lang="en-US" dirty="0"/>
              <a:t>Those &gt;6ft are almost all basketball players.</a:t>
            </a:r>
          </a:p>
          <a:p>
            <a:pPr lvl="2"/>
            <a:r>
              <a:rPr lang="en-US" dirty="0"/>
              <a:t>Those &lt;6ft are almost all jockeys. </a:t>
            </a:r>
          </a:p>
          <a:p>
            <a:pPr lvl="2"/>
            <a:r>
              <a:rPr lang="en-US" dirty="0"/>
              <a:t>Your choice would be to divide the data based on height. </a:t>
            </a:r>
          </a:p>
          <a:p>
            <a:r>
              <a:rPr lang="en-US" dirty="0"/>
              <a:t>The algorithm finds the decisions that maximize this separation. </a:t>
            </a:r>
          </a:p>
        </p:txBody>
      </p:sp>
    </p:spTree>
    <p:extLst>
      <p:ext uri="{BB962C8B-B14F-4D97-AF65-F5344CB8AC3E}">
        <p14:creationId xmlns:p14="http://schemas.microsoft.com/office/powerpoint/2010/main" val="327502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D9C9-D6C7-6A4D-BACF-FD38590F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89BB-402F-C745-9433-D757D3F3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criteria for how good the separation can be defined by different metrics. </a:t>
            </a:r>
          </a:p>
          <a:p>
            <a:pPr lvl="1"/>
            <a:r>
              <a:rPr lang="en-US" dirty="0"/>
              <a:t>Gini.</a:t>
            </a:r>
          </a:p>
          <a:p>
            <a:pPr lvl="1"/>
            <a:r>
              <a:rPr lang="en-US" dirty="0"/>
              <a:t>Entropy. </a:t>
            </a:r>
          </a:p>
          <a:p>
            <a:r>
              <a:rPr lang="en-US" dirty="0"/>
              <a:t>The math behind each is different, the idea is the same. </a:t>
            </a:r>
          </a:p>
          <a:p>
            <a:r>
              <a:rPr lang="en-US" dirty="0"/>
              <a:t>Gini is the default (in </a:t>
            </a:r>
            <a:r>
              <a:rPr lang="en-US" dirty="0" err="1"/>
              <a:t>sklearn</a:t>
            </a:r>
            <a:r>
              <a:rPr lang="en-US" dirty="0"/>
              <a:t>, others may vary).  </a:t>
            </a:r>
          </a:p>
          <a:p>
            <a:pPr lvl="1"/>
            <a:r>
              <a:rPr lang="en-US" dirty="0"/>
              <a:t>Gini tends to be more computationally efficient. </a:t>
            </a:r>
          </a:p>
        </p:txBody>
      </p:sp>
    </p:spTree>
    <p:extLst>
      <p:ext uri="{BB962C8B-B14F-4D97-AF65-F5344CB8AC3E}">
        <p14:creationId xmlns:p14="http://schemas.microsoft.com/office/powerpoint/2010/main" val="248953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5AF4-FB22-A045-ABA0-1FBD9BB8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2AEBA-350D-6746-9554-318393C6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4 red gumballs and 0 blue gumballs, that group of 4 is 100% pure.</a:t>
            </a:r>
          </a:p>
          <a:p>
            <a:r>
              <a:rPr lang="en-US" dirty="0"/>
              <a:t>If we have 2 red and 2 blue, that group is 100% impure.</a:t>
            </a:r>
          </a:p>
          <a:p>
            <a:r>
              <a:rPr lang="en-US" dirty="0"/>
              <a:t>If we have 3 red and 1 blue, that group is either 75% or 81% pure, if we use Gini or Entropy respectively.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2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4A4A-2DC7-C74B-8813-1FA141CD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Gini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6C57F-ADF6-5848-821A-96A7541D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/>
          </a:bodyPr>
          <a:lstStyle/>
          <a:p>
            <a:r>
              <a:rPr lang="en-US" dirty="0"/>
              <a:t>Gini measures how often a randomly chosen element from the set would be incorrectly labeled.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FBC998-1140-444B-91D5-A45D7176F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4139" y="2119806"/>
            <a:ext cx="4305998" cy="162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92602-4F5F-4B45-BDAC-D370BA4CC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63" y="3379720"/>
            <a:ext cx="3019708" cy="32490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152B4F-6F8D-3E4A-8BAD-44C466C01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951" y="4139252"/>
            <a:ext cx="63881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3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7BE1-8642-3C82-C75C-ACF0D2AC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09D3-18EC-D24B-34C0-B47753D1B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The Gini Coefficient (used as a measure of income inequality) by Country  [2163 x 865] : r/MapPorn">
            <a:extLst>
              <a:ext uri="{FF2B5EF4-FFF2-40B4-BE49-F238E27FC236}">
                <a16:creationId xmlns:a16="http://schemas.microsoft.com/office/drawing/2014/main" id="{1B722F82-6CA7-0B00-D834-33E7F797E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12192000" cy="487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13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A272-65FE-F31F-6368-2FDDFA6B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 - Gini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BABEE-0A1B-6655-6694-0871E938C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he Gini Coefficient - Intelligent Economist">
            <a:extLst>
              <a:ext uri="{FF2B5EF4-FFF2-40B4-BE49-F238E27FC236}">
                <a16:creationId xmlns:a16="http://schemas.microsoft.com/office/drawing/2014/main" id="{4702DEF1-B418-CD89-6B21-8A6CDC6244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9"/>
          <a:stretch/>
        </p:blipFill>
        <p:spPr bwMode="auto">
          <a:xfrm>
            <a:off x="2322970" y="1639707"/>
            <a:ext cx="7546060" cy="52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0004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18629</TotalTime>
  <Words>1272</Words>
  <Application>Microsoft Macintosh PowerPoint</Application>
  <PresentationFormat>Widescreen</PresentationFormat>
  <Paragraphs>124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Gallery</vt:lpstr>
      <vt:lpstr>Trees</vt:lpstr>
      <vt:lpstr>Trees</vt:lpstr>
      <vt:lpstr>Tree Parts</vt:lpstr>
      <vt:lpstr>Building the Tree</vt:lpstr>
      <vt:lpstr>Criteria</vt:lpstr>
      <vt:lpstr>Scenario</vt:lpstr>
      <vt:lpstr>Gini</vt:lpstr>
      <vt:lpstr>PowerPoint Presentation</vt:lpstr>
      <vt:lpstr>Side Note - Gini Coefficient</vt:lpstr>
      <vt:lpstr>Entropy</vt:lpstr>
      <vt:lpstr>Splitting Decision</vt:lpstr>
      <vt:lpstr>Tree Construction</vt:lpstr>
      <vt:lpstr>$72,000 salary, 39 min commute, no Coffee</vt:lpstr>
      <vt:lpstr>Woody Goodness</vt:lpstr>
      <vt:lpstr>Barky Badness</vt:lpstr>
      <vt:lpstr>Tree Problems</vt:lpstr>
      <vt:lpstr>Over or Underfitting</vt:lpstr>
      <vt:lpstr>EDA and Classes</vt:lpstr>
      <vt:lpstr>EDA and Classes – DataFrame Class Object</vt:lpstr>
      <vt:lpstr>Using a Class - Dataframe</vt:lpstr>
      <vt:lpstr>We can Make A Class – for EDA</vt:lpstr>
      <vt:lpstr>EDA and Classes – DataFrame Class Object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24</cp:revision>
  <dcterms:created xsi:type="dcterms:W3CDTF">2022-01-01T00:47:46Z</dcterms:created>
  <dcterms:modified xsi:type="dcterms:W3CDTF">2023-01-13T13:59:25Z</dcterms:modified>
</cp:coreProperties>
</file>