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2" r:id="rId2"/>
    <p:sldId id="256" r:id="rId3"/>
    <p:sldId id="257" r:id="rId4"/>
    <p:sldId id="258" r:id="rId5"/>
    <p:sldId id="263" r:id="rId6"/>
    <p:sldId id="265" r:id="rId7"/>
    <p:sldId id="264" r:id="rId8"/>
    <p:sldId id="268" r:id="rId9"/>
    <p:sldId id="266" r:id="rId10"/>
    <p:sldId id="261" r:id="rId11"/>
    <p:sldId id="262" r:id="rId12"/>
    <p:sldId id="260" r:id="rId13"/>
    <p:sldId id="259" r:id="rId14"/>
    <p:sldId id="267" r:id="rId15"/>
    <p:sldId id="270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BA0EF0-2121-1142-9AD6-55375D4B9E51}">
          <p14:sldIdLst>
            <p14:sldId id="272"/>
            <p14:sldId id="256"/>
            <p14:sldId id="257"/>
            <p14:sldId id="258"/>
            <p14:sldId id="263"/>
            <p14:sldId id="265"/>
            <p14:sldId id="264"/>
            <p14:sldId id="268"/>
          </p14:sldIdLst>
        </p14:section>
        <p14:section name="Array details" id="{52269AA0-2B47-744B-824B-D5515BEF7E40}">
          <p14:sldIdLst>
            <p14:sldId id="266"/>
            <p14:sldId id="261"/>
            <p14:sldId id="262"/>
            <p14:sldId id="260"/>
            <p14:sldId id="259"/>
            <p14:sldId id="267"/>
            <p14:sldId id="270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8"/>
    <p:restoredTop sz="96327"/>
  </p:normalViewPr>
  <p:slideViewPr>
    <p:cSldViewPr snapToGrid="0">
      <p:cViewPr varScale="1">
        <p:scale>
          <a:sx n="128" d="100"/>
          <a:sy n="128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6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6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1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74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0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8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8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9EB8-2FA6-AA0A-9418-C8CCF6BA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667E-7035-700C-7837-6A34A8FB2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There’s a quiz coming up!</a:t>
            </a:r>
          </a:p>
          <a:p>
            <a:pPr lvl="1"/>
            <a:r>
              <a:rPr lang="en-US" dirty="0"/>
              <a:t>MC on the main topics we’ve covered (numbers, strings, lists, loops, conditions, pandas)</a:t>
            </a:r>
          </a:p>
          <a:p>
            <a:pPr lvl="1"/>
            <a:r>
              <a:rPr lang="en-US" dirty="0"/>
              <a:t>Open book, pretty straightforward. </a:t>
            </a:r>
          </a:p>
          <a:p>
            <a:r>
              <a:rPr lang="en-US" dirty="0"/>
              <a:t>Lab 2:</a:t>
            </a:r>
          </a:p>
          <a:p>
            <a:pPr lvl="1"/>
            <a:r>
              <a:rPr lang="en-US" dirty="0"/>
              <a:t>Get started, practice is really important. </a:t>
            </a:r>
          </a:p>
          <a:p>
            <a:pPr lvl="1"/>
            <a:r>
              <a:rPr lang="en-US" dirty="0"/>
              <a:t>Next Tuesday, we’ll set aside at least 1h for help if you want. If you break things into smaller bits (pseudocode, step-by-step breakdown) you should be able to isolate challenges.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Arrays + a </a:t>
            </a:r>
            <a:r>
              <a:rPr lang="en-US"/>
              <a:t>little practice.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4D61-9EB5-3FFD-2F89-6E020E17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9259-C79A-D0BA-290E-2EE02480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arrays that we use are provided by a package called </a:t>
            </a:r>
            <a:r>
              <a:rPr lang="en-US" dirty="0" err="1"/>
              <a:t>numpy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Commonly imported with a “np” alias. 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is a scientific computing package.</a:t>
            </a:r>
          </a:p>
          <a:p>
            <a:r>
              <a:rPr lang="en-US" dirty="0"/>
              <a:t>Commonly used and often required for machine learning work. </a:t>
            </a:r>
          </a:p>
          <a:p>
            <a:pPr lvl="1"/>
            <a:r>
              <a:rPr lang="en-US" dirty="0"/>
              <a:t>Data fed into a model is often an array, even if we prepare it before making it an array. </a:t>
            </a:r>
          </a:p>
          <a:p>
            <a:pPr lvl="1"/>
            <a:r>
              <a:rPr lang="en-US" dirty="0"/>
              <a:t>When doing lots of calculations inside a model, the speed matters. </a:t>
            </a:r>
          </a:p>
          <a:p>
            <a:pPr lvl="1"/>
            <a:r>
              <a:rPr lang="en-US" dirty="0"/>
              <a:t>We want to get the benefits of the array (speed). </a:t>
            </a:r>
          </a:p>
          <a:p>
            <a:pPr lvl="1"/>
            <a:r>
              <a:rPr lang="en-US" dirty="0"/>
              <a:t>The limitations of an array are between positive and neutral – fixed type and length.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6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A4A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C24C14-AEEF-BA1B-E824-8A8B17C4E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9528" y="643467"/>
            <a:ext cx="99929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2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12F1-FE5A-D7ED-B6D0-51889B2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8C79-00B6-601E-20BF-D98FA0D8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06 Numpy - Introduction to DA/AI [TTC2050]">
            <a:extLst>
              <a:ext uri="{FF2B5EF4-FFF2-40B4-BE49-F238E27FC236}">
                <a16:creationId xmlns:a16="http://schemas.microsoft.com/office/drawing/2014/main" id="{B08B3EB3-44F3-41A9-CCFB-5CB6E1061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1" y="370703"/>
            <a:ext cx="12192702" cy="610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32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7776-92F3-6D46-C0C8-0447F74C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EC56-0764-1226-01C1-E1F8A518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06 Numpy - Introduction to DA/AI [TTC2050]">
            <a:extLst>
              <a:ext uri="{FF2B5EF4-FFF2-40B4-BE49-F238E27FC236}">
                <a16:creationId xmlns:a16="http://schemas.microsoft.com/office/drawing/2014/main" id="{438562A8-404E-7F1A-1FB7-164D0304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990600"/>
            <a:ext cx="10083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2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E9E-BF52-0514-9783-B9A59BB9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3879-D070-4682-2B92-AACE6723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26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Arrays can also exist in 2+ dimensions. </a:t>
            </a:r>
          </a:p>
          <a:p>
            <a:r>
              <a:rPr lang="en-US" dirty="0"/>
              <a:t>Each dimension adds an additional “[ ]” or “,” for that dimension’s index. </a:t>
            </a:r>
          </a:p>
          <a:p>
            <a:pPr lvl="1"/>
            <a:r>
              <a:rPr lang="en-US" dirty="0"/>
              <a:t>array2D[0][0] or array2D[0,0] both get the first element. </a:t>
            </a:r>
          </a:p>
          <a:p>
            <a:r>
              <a:rPr lang="en-US" dirty="0"/>
              <a:t>Commonly seen with images – a normal image is X * Y * 3 (RGB color depth). </a:t>
            </a:r>
          </a:p>
          <a:p>
            <a:r>
              <a:rPr lang="en-US" dirty="0"/>
              <a:t>Similar to a list of list, but all dimensions are “full” – no different length rows. </a:t>
            </a:r>
          </a:p>
          <a:p>
            <a:r>
              <a:rPr lang="en-US" dirty="0"/>
              <a:t>Can get annoying to manipulate manually. </a:t>
            </a:r>
          </a:p>
          <a:p>
            <a:pPr lvl="1"/>
            <a:r>
              <a:rPr lang="en-US" dirty="0"/>
              <a:t>Operations and logic is still the same. </a:t>
            </a:r>
          </a:p>
          <a:p>
            <a:pPr lvl="1"/>
            <a:r>
              <a:rPr lang="en-US" dirty="0"/>
              <a:t>It becomes hard to impossible to visualize the data as we manipulate it. </a:t>
            </a:r>
          </a:p>
          <a:p>
            <a:pPr lvl="1"/>
            <a:r>
              <a:rPr lang="en-US" dirty="0"/>
              <a:t>In practice, we usually rely on set operations – flatten and then reverse that flatten. </a:t>
            </a:r>
          </a:p>
          <a:p>
            <a:r>
              <a:rPr lang="en-US" dirty="0"/>
              <a:t>We can slice and dice an array to get a part of it…</a:t>
            </a:r>
          </a:p>
        </p:txBody>
      </p:sp>
    </p:spTree>
    <p:extLst>
      <p:ext uri="{BB962C8B-B14F-4D97-AF65-F5344CB8AC3E}">
        <p14:creationId xmlns:p14="http://schemas.microsoft.com/office/powerpoint/2010/main" val="272715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7EB7-1567-5247-D320-73DBE729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9347-281E-907F-6C53-5377A243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3560"/>
            <a:ext cx="9603275" cy="1391655"/>
          </a:xfrm>
        </p:spPr>
        <p:txBody>
          <a:bodyPr/>
          <a:lstStyle/>
          <a:p>
            <a:r>
              <a:rPr lang="en-US" dirty="0"/>
              <a:t>We can reshape arrays when needed, such as flattening an array for a ML model. </a:t>
            </a:r>
          </a:p>
          <a:p>
            <a:r>
              <a:rPr lang="en-US" dirty="0"/>
              <a:t>The reshaping always counts left to right, then down. </a:t>
            </a:r>
          </a:p>
        </p:txBody>
      </p:sp>
      <p:pic>
        <p:nvPicPr>
          <p:cNvPr id="6146" name="Picture 2" descr="NumPy: the absolute basics for beginners — NumPy v2.0.dev0 Manual">
            <a:extLst>
              <a:ext uri="{FF2B5EF4-FFF2-40B4-BE49-F238E27FC236}">
                <a16:creationId xmlns:a16="http://schemas.microsoft.com/office/drawing/2014/main" id="{F1E0F1B5-88BF-6D82-C21E-7514B5AA4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8" t="8398" r="8415" b="7422"/>
          <a:stretch/>
        </p:blipFill>
        <p:spPr bwMode="auto">
          <a:xfrm>
            <a:off x="1294362" y="3275215"/>
            <a:ext cx="9603276" cy="358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34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0227-C381-A11D-326E-14041828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and 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443C-32D5-8772-639A-CE4F0F5E3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1187896"/>
          </a:xfrm>
        </p:spPr>
        <p:txBody>
          <a:bodyPr/>
          <a:lstStyle/>
          <a:p>
            <a:r>
              <a:rPr lang="en-US" dirty="0"/>
              <a:t>We can slice using the “:” to span range for each dimension. </a:t>
            </a:r>
          </a:p>
          <a:p>
            <a:r>
              <a:rPr lang="en-US" dirty="0"/>
              <a:t>The “::2” changes the stride, or gets every “X” item. </a:t>
            </a:r>
          </a:p>
        </p:txBody>
      </p:sp>
      <p:pic>
        <p:nvPicPr>
          <p:cNvPr id="5122" name="Picture 2" descr="Python NumPy Tutorial: An Applied Introduction for Beginners – LearnDataSci">
            <a:extLst>
              <a:ext uri="{FF2B5EF4-FFF2-40B4-BE49-F238E27FC236}">
                <a16:creationId xmlns:a16="http://schemas.microsoft.com/office/drawing/2014/main" id="{D72BCEFB-6181-FD47-1653-D22534B9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1650"/>
            <a:ext cx="1219200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7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54E8-5BDA-CC33-6A2F-F120353E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E260-3B51-3CEF-88AF-70E4A81D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Arrays are something that are a core concept of computing in general. </a:t>
            </a:r>
          </a:p>
          <a:p>
            <a:r>
              <a:rPr lang="en-US" dirty="0"/>
              <a:t>With high-level languages, we can usually side-step the restrictions of arrays. </a:t>
            </a:r>
          </a:p>
          <a:p>
            <a:pPr lvl="1"/>
            <a:r>
              <a:rPr lang="en-US" dirty="0"/>
              <a:t>Inability to grow, inflexibility in what it can hold. </a:t>
            </a:r>
          </a:p>
          <a:p>
            <a:pPr lvl="1"/>
            <a:r>
              <a:rPr lang="en-US" dirty="0"/>
              <a:t>Lists, vectors, </a:t>
            </a:r>
            <a:r>
              <a:rPr lang="en-US" dirty="0" err="1"/>
              <a:t>etc</a:t>
            </a:r>
            <a:r>
              <a:rPr lang="en-US" dirty="0"/>
              <a:t>… are all easier to use as they handle some details for us. </a:t>
            </a:r>
          </a:p>
          <a:p>
            <a:r>
              <a:rPr lang="en-US" dirty="0"/>
              <a:t>In data science, we generally interact with arrays when feeding data to a model. </a:t>
            </a:r>
          </a:p>
          <a:p>
            <a:pPr lvl="1"/>
            <a:r>
              <a:rPr lang="en-US" dirty="0"/>
              <a:t>The ML algorithms “want” an array of the data. </a:t>
            </a:r>
          </a:p>
          <a:p>
            <a:pPr lvl="1"/>
            <a:r>
              <a:rPr lang="en-US" dirty="0"/>
              <a:t>The set data types are not an issue, nor is the inability to grow. </a:t>
            </a:r>
          </a:p>
          <a:p>
            <a:pPr lvl="1"/>
            <a:r>
              <a:rPr lang="en-US" dirty="0"/>
              <a:t>The speed and direct math operations are very useful for mass calculations. </a:t>
            </a:r>
          </a:p>
          <a:p>
            <a:r>
              <a:rPr lang="en-US" dirty="0"/>
              <a:t>Arrays are mostly interoperable with our other data structures. </a:t>
            </a:r>
          </a:p>
        </p:txBody>
      </p:sp>
    </p:spTree>
    <p:extLst>
      <p:ext uri="{BB962C8B-B14F-4D97-AF65-F5344CB8AC3E}">
        <p14:creationId xmlns:p14="http://schemas.microsoft.com/office/powerpoint/2010/main" val="350522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34A5-CD98-CD4B-2EF2-4729CC4AA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8F0AA-B9BE-EB0E-05E0-79BFD5859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ED4D-EFF6-4A4E-AB4F-D4DF3E5D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8A25-6CAB-5947-2D29-235A540B7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2269444"/>
          </a:xfrm>
        </p:spPr>
        <p:txBody>
          <a:bodyPr/>
          <a:lstStyle/>
          <a:p>
            <a:r>
              <a:rPr lang="en-US" dirty="0"/>
              <a:t>An array is a data structure that is largely like a list, with some differences:</a:t>
            </a:r>
          </a:p>
          <a:p>
            <a:pPr lvl="1"/>
            <a:r>
              <a:rPr lang="en-US" dirty="0"/>
              <a:t>Arrays are of a fixed size. </a:t>
            </a:r>
          </a:p>
          <a:p>
            <a:pPr lvl="1"/>
            <a:r>
              <a:rPr lang="en-US" dirty="0"/>
              <a:t>Arrays have a fixed data type. </a:t>
            </a:r>
          </a:p>
          <a:p>
            <a:pPr lvl="1"/>
            <a:r>
              <a:rPr lang="en-US" dirty="0"/>
              <a:t>Arrays can’t be changed, but the objects in them can be. </a:t>
            </a:r>
          </a:p>
          <a:p>
            <a:pPr lvl="1"/>
            <a:r>
              <a:rPr lang="en-US" dirty="0"/>
              <a:t>Arrays are </a:t>
            </a:r>
            <a:r>
              <a:rPr lang="en-US" dirty="0" err="1"/>
              <a:t>iterable</a:t>
            </a:r>
            <a:r>
              <a:rPr lang="en-US" dirty="0"/>
              <a:t> and can be used with “normal things like for loops. </a:t>
            </a:r>
          </a:p>
        </p:txBody>
      </p:sp>
      <p:pic>
        <p:nvPicPr>
          <p:cNvPr id="7170" name="Picture 2" descr="Python NumPy shape - Python NumPy Tutorial">
            <a:extLst>
              <a:ext uri="{FF2B5EF4-FFF2-40B4-BE49-F238E27FC236}">
                <a16:creationId xmlns:a16="http://schemas.microsoft.com/office/drawing/2014/main" id="{82B93CB4-1898-D6A5-0DD2-0A134459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81" y="4123198"/>
            <a:ext cx="6514669" cy="265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0C62-C726-6B21-6055-639966CF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FC3B-9458-C8C9-8E44-AE89B3F5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Arrays are one of the building blocks of data structures. </a:t>
            </a:r>
          </a:p>
          <a:p>
            <a:r>
              <a:rPr lang="en-US" dirty="0"/>
              <a:t>More relevant for lower-level languages than in Python. </a:t>
            </a:r>
          </a:p>
          <a:p>
            <a:pPr lvl="1"/>
            <a:r>
              <a:rPr lang="en-US" dirty="0"/>
              <a:t>Arrays are of a fixed size, and are placed into a window of that size in memory. </a:t>
            </a:r>
          </a:p>
          <a:p>
            <a:pPr lvl="1"/>
            <a:r>
              <a:rPr lang="en-US" dirty="0"/>
              <a:t>The ability of a list to grow requires resources, an array is set. </a:t>
            </a:r>
          </a:p>
          <a:p>
            <a:pPr lvl="1"/>
            <a:r>
              <a:rPr lang="en-US" dirty="0"/>
              <a:t>Arrays can be way faster as you can address memory locations directly. </a:t>
            </a:r>
          </a:p>
          <a:p>
            <a:r>
              <a:rPr lang="en-US" dirty="0"/>
              <a:t>Python manages the memory locations for us, but behind the scenes it is fast. </a:t>
            </a:r>
          </a:p>
          <a:p>
            <a:pPr lvl="1"/>
            <a:r>
              <a:rPr lang="en-US" dirty="0"/>
              <a:t>An int is normally 32 bits, so an array of </a:t>
            </a:r>
            <a:r>
              <a:rPr lang="en-US" dirty="0" err="1"/>
              <a:t>ints</a:t>
            </a:r>
            <a:r>
              <a:rPr lang="en-US" dirty="0"/>
              <a:t> has values at “0”, “32”, “64”…</a:t>
            </a:r>
          </a:p>
          <a:p>
            <a:pPr lvl="1"/>
            <a:r>
              <a:rPr lang="en-US" dirty="0"/>
              <a:t>A list needs to find “the next item” each time. </a:t>
            </a:r>
          </a:p>
          <a:p>
            <a:pPr lvl="1"/>
            <a:r>
              <a:rPr lang="en-US" dirty="0"/>
              <a:t>Before things like lists existed, we didn’t have a choice.</a:t>
            </a:r>
          </a:p>
        </p:txBody>
      </p:sp>
    </p:spTree>
    <p:extLst>
      <p:ext uri="{BB962C8B-B14F-4D97-AF65-F5344CB8AC3E}">
        <p14:creationId xmlns:p14="http://schemas.microsoft.com/office/powerpoint/2010/main" val="201203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48CF-165B-AEB2-1E9F-F50D3C27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Level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7AE4-C913-6A37-EFCA-ECB83650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omputer Programming | Introduction To Computer Programming">
            <a:extLst>
              <a:ext uri="{FF2B5EF4-FFF2-40B4-BE49-F238E27FC236}">
                <a16:creationId xmlns:a16="http://schemas.microsoft.com/office/drawing/2014/main" id="{3E0F8741-05A5-7B20-675C-7F7B2AB19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6"/>
          <a:stretch/>
        </p:blipFill>
        <p:spPr bwMode="auto">
          <a:xfrm>
            <a:off x="608873" y="0"/>
            <a:ext cx="112982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1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6388-D3C6-C9CB-9D6D-7DF98D51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CAB3-36BD-75A9-4C92-5B18A220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languages (and concepts) have varying degrees of abstraction. </a:t>
            </a:r>
          </a:p>
          <a:p>
            <a:r>
              <a:rPr lang="en-US" dirty="0"/>
              <a:t>Higher levels are things that are made to be understandable to humans. </a:t>
            </a:r>
          </a:p>
          <a:p>
            <a:pPr lvl="1"/>
            <a:r>
              <a:rPr lang="en-US" dirty="0"/>
              <a:t>Languages like JavaScript, Python, or C#, and C++ (mostly). Easier to debug. Slower. </a:t>
            </a:r>
          </a:p>
          <a:p>
            <a:pPr lvl="1"/>
            <a:r>
              <a:rPr lang="en-US" dirty="0"/>
              <a:t>Concepts like lists, objects, and inheritance. Abstract representations of real things. </a:t>
            </a:r>
          </a:p>
          <a:p>
            <a:pPr lvl="1"/>
            <a:r>
              <a:rPr lang="en-US" dirty="0"/>
              <a:t>Seen in code that is meant to be understood and shared, where perf. Isn’t critical. (Loose). </a:t>
            </a:r>
          </a:p>
          <a:p>
            <a:r>
              <a:rPr lang="en-US" dirty="0"/>
              <a:t>Lower levels are things that are made to be understandable to computers. </a:t>
            </a:r>
          </a:p>
          <a:p>
            <a:pPr lvl="1"/>
            <a:r>
              <a:rPr lang="en-US" dirty="0"/>
              <a:t>Languages like assembly, Basic, C (kind of). Harder to debug. Faster. </a:t>
            </a:r>
          </a:p>
          <a:p>
            <a:pPr lvl="1"/>
            <a:r>
              <a:rPr lang="en-US" dirty="0"/>
              <a:t>Lacking abstract representations in favor of specific locations in memory or code. </a:t>
            </a:r>
          </a:p>
          <a:p>
            <a:pPr lvl="1"/>
            <a:r>
              <a:rPr lang="en-US" dirty="0"/>
              <a:t>Often seen more in things that need to be efficient – i.e. ML libraries are written in C++. </a:t>
            </a:r>
          </a:p>
          <a:p>
            <a:r>
              <a:rPr lang="en-US" dirty="0"/>
              <a:t>The tools we use for data science are high-level, we focus on concepts. </a:t>
            </a:r>
          </a:p>
        </p:txBody>
      </p:sp>
    </p:spTree>
    <p:extLst>
      <p:ext uri="{BB962C8B-B14F-4D97-AF65-F5344CB8AC3E}">
        <p14:creationId xmlns:p14="http://schemas.microsoft.com/office/powerpoint/2010/main" val="266043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8CC4-54FE-5BE0-0B02-36E68532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13EE-29AC-43BA-3C17-B0F62BAA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think of where arrays came from hand-in-hand with thinking about the language. </a:t>
            </a:r>
          </a:p>
          <a:p>
            <a:r>
              <a:rPr lang="en-US" dirty="0"/>
              <a:t>Assembly (and below)</a:t>
            </a:r>
          </a:p>
          <a:p>
            <a:pPr lvl="1"/>
            <a:r>
              <a:rPr lang="en-US" dirty="0"/>
              <a:t>We move data into and out of a spot (a physical address) in memory. Hard and annoying!</a:t>
            </a:r>
          </a:p>
          <a:p>
            <a:r>
              <a:rPr lang="en-US" dirty="0"/>
              <a:t>Low level languages. </a:t>
            </a:r>
          </a:p>
          <a:p>
            <a:pPr lvl="1"/>
            <a:r>
              <a:rPr lang="en-US" dirty="0"/>
              <a:t>We maintain a pointer to the correct spot in memory. Annoying and easy to mess up. </a:t>
            </a:r>
          </a:p>
          <a:p>
            <a:pPr lvl="1"/>
            <a:r>
              <a:rPr lang="en-US" dirty="0"/>
              <a:t>Gain abstractions like indexing. </a:t>
            </a:r>
          </a:p>
          <a:p>
            <a:r>
              <a:rPr lang="en-US" dirty="0"/>
              <a:t>High level languages. </a:t>
            </a:r>
          </a:p>
          <a:p>
            <a:pPr lvl="1"/>
            <a:r>
              <a:rPr lang="en-US" dirty="0"/>
              <a:t>No need to worry about memory locations at all. Language handles logistics, we have limits.  </a:t>
            </a:r>
          </a:p>
          <a:p>
            <a:r>
              <a:rPr lang="en-US" dirty="0"/>
              <a:t>Higher level data structures like Lists. </a:t>
            </a:r>
          </a:p>
          <a:p>
            <a:pPr lvl="1"/>
            <a:r>
              <a:rPr lang="en-US" dirty="0"/>
              <a:t>No constraints from physical memory are needed (though they may be desired). </a:t>
            </a:r>
          </a:p>
        </p:txBody>
      </p:sp>
    </p:spTree>
    <p:extLst>
      <p:ext uri="{BB962C8B-B14F-4D97-AF65-F5344CB8AC3E}">
        <p14:creationId xmlns:p14="http://schemas.microsoft.com/office/powerpoint/2010/main" val="56495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FD07-6AA6-2751-A239-80B8620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377B-46C4-E9ED-A326-744544D5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070"/>
            <a:ext cx="9603275" cy="4035287"/>
          </a:xfrm>
        </p:spPr>
        <p:txBody>
          <a:bodyPr/>
          <a:lstStyle/>
          <a:p>
            <a:r>
              <a:rPr lang="en-US" dirty="0"/>
              <a:t>Computers are machines and they only understand machine code. </a:t>
            </a:r>
          </a:p>
          <a:p>
            <a:r>
              <a:rPr lang="en-US" dirty="0"/>
              <a:t>Languages need to be “translated” down into machine code to actually run. </a:t>
            </a:r>
          </a:p>
          <a:p>
            <a:pPr lvl="1"/>
            <a:r>
              <a:rPr lang="en-US" dirty="0"/>
              <a:t>This is broadly true, there can be more than one step. Code-&gt;assembly-&gt;machine. </a:t>
            </a:r>
          </a:p>
          <a:p>
            <a:r>
              <a:rPr lang="en-US" dirty="0"/>
              <a:t>Interpreted languages like Python. </a:t>
            </a:r>
          </a:p>
          <a:p>
            <a:pPr lvl="1"/>
            <a:r>
              <a:rPr lang="en-US" dirty="0"/>
              <a:t>The interpreter reads the python code and generates machine code on the fly. </a:t>
            </a:r>
          </a:p>
          <a:p>
            <a:r>
              <a:rPr lang="en-US" dirty="0"/>
              <a:t>Compiled languages like C++. </a:t>
            </a:r>
          </a:p>
          <a:p>
            <a:pPr lvl="1"/>
            <a:r>
              <a:rPr lang="en-US" dirty="0"/>
              <a:t>The complier translates the entire program to machine code to generate an executable. </a:t>
            </a:r>
          </a:p>
          <a:p>
            <a:pPr lvl="1"/>
            <a:r>
              <a:rPr lang="en-US" dirty="0"/>
              <a:t>Helps efficiency – compliers can find many ways to improve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5174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B6D0-A728-2299-B67C-2D635938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0C1F-F1F4-08DF-A236-338E9095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build the concept of the array up from this. </a:t>
            </a:r>
          </a:p>
          <a:p>
            <a:pPr lvl="1"/>
            <a:r>
              <a:rPr lang="en-US" dirty="0"/>
              <a:t>Start with several memory addresses with our data. </a:t>
            </a:r>
          </a:p>
          <a:p>
            <a:pPr lvl="1"/>
            <a:r>
              <a:rPr lang="en-US" dirty="0"/>
              <a:t>Add the ability to treat the data as one object, with indexing offsets. </a:t>
            </a:r>
          </a:p>
          <a:p>
            <a:pPr lvl="1"/>
            <a:r>
              <a:rPr lang="en-US" dirty="0"/>
              <a:t>Add the ability for the array to manage it’s own “innards” – memory, length,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Allowing it to be dynamic (a list). </a:t>
            </a:r>
          </a:p>
          <a:p>
            <a:r>
              <a:rPr lang="en-US" dirty="0"/>
              <a:t>We add an additional layer of abstraction, or remove some detail we need to manage ourselves at each level, making it easier to use. </a:t>
            </a:r>
          </a:p>
          <a:p>
            <a:pPr lvl="1"/>
            <a:r>
              <a:rPr lang="en-US" dirty="0"/>
              <a:t>Easier is better in most cases. Making code readable and fixable is more important than fast. </a:t>
            </a:r>
          </a:p>
          <a:p>
            <a:pPr lvl="1"/>
            <a:r>
              <a:rPr lang="en-US" dirty="0"/>
              <a:t>For places we need speed, we can sub in something more simple, like an array. </a:t>
            </a:r>
          </a:p>
        </p:txBody>
      </p:sp>
    </p:spTree>
    <p:extLst>
      <p:ext uri="{BB962C8B-B14F-4D97-AF65-F5344CB8AC3E}">
        <p14:creationId xmlns:p14="http://schemas.microsoft.com/office/powerpoint/2010/main" val="122386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1147</TotalTime>
  <Words>1226</Words>
  <Application>Microsoft Macintosh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Housekeeping</vt:lpstr>
      <vt:lpstr>Arrays</vt:lpstr>
      <vt:lpstr>What’s an array?</vt:lpstr>
      <vt:lpstr>But… Why?</vt:lpstr>
      <vt:lpstr>Language Level </vt:lpstr>
      <vt:lpstr>Levels of Abstraction</vt:lpstr>
      <vt:lpstr>Levels and Arrays</vt:lpstr>
      <vt:lpstr>Code Execution</vt:lpstr>
      <vt:lpstr>Building the Array</vt:lpstr>
      <vt:lpstr>Python Arrays</vt:lpstr>
      <vt:lpstr>PowerPoint Presentation</vt:lpstr>
      <vt:lpstr>PowerPoint Presentation</vt:lpstr>
      <vt:lpstr>PowerPoint Presentation</vt:lpstr>
      <vt:lpstr>Multi-Dimensional Arrays</vt:lpstr>
      <vt:lpstr>Reshaping</vt:lpstr>
      <vt:lpstr>Slice and Dice</vt:lpstr>
      <vt:lpstr>Array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12</cp:revision>
  <dcterms:created xsi:type="dcterms:W3CDTF">2023-10-02T22:44:47Z</dcterms:created>
  <dcterms:modified xsi:type="dcterms:W3CDTF">2024-02-01T14:56:32Z</dcterms:modified>
</cp:coreProperties>
</file>