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59" r:id="rId4"/>
    <p:sldId id="270" r:id="rId5"/>
    <p:sldId id="260" r:id="rId6"/>
    <p:sldId id="265" r:id="rId7"/>
    <p:sldId id="266" r:id="rId8"/>
    <p:sldId id="261" r:id="rId9"/>
    <p:sldId id="272" r:id="rId10"/>
    <p:sldId id="267" r:id="rId11"/>
    <p:sldId id="257" r:id="rId12"/>
    <p:sldId id="258" r:id="rId13"/>
    <p:sldId id="263" r:id="rId14"/>
    <p:sldId id="262" r:id="rId15"/>
    <p:sldId id="268" r:id="rId16"/>
    <p:sldId id="26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8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869B-B997-C44A-8CF0-2B81EEC5537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EF34-9FA4-884D-9E8D-C13B94F3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Grids and Hyperparameters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FF99-AD19-DE49-A6EA-36CB10813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91E5-89BA-6CBC-A0C9-2A14B27F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67D2-1339-37DD-46C5-5F3ECA3F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7625"/>
          </a:xfrm>
        </p:spPr>
        <p:txBody>
          <a:bodyPr/>
          <a:lstStyle/>
          <a:p>
            <a:r>
              <a:rPr lang="en-US" dirty="0"/>
              <a:t>The grid search will run many trials, and calculate the error for each. </a:t>
            </a:r>
          </a:p>
          <a:p>
            <a:r>
              <a:rPr lang="en-US" dirty="0"/>
              <a:t>We are used to splitting data when building models:</a:t>
            </a:r>
          </a:p>
          <a:p>
            <a:pPr lvl="1"/>
            <a:r>
              <a:rPr lang="en-US" dirty="0"/>
              <a:t>Training data (~70%) used to create the predictive model. </a:t>
            </a:r>
          </a:p>
          <a:p>
            <a:pPr lvl="1"/>
            <a:r>
              <a:rPr lang="en-US" dirty="0"/>
              <a:t>Testing data (~30%) used to evaluate the accuracy of the model. </a:t>
            </a:r>
          </a:p>
          <a:p>
            <a:r>
              <a:rPr lang="en-US" dirty="0"/>
              <a:t>This split allows us to accurately assess the accuracy on “new” data, and compare models.  </a:t>
            </a:r>
          </a:p>
          <a:p>
            <a:r>
              <a:rPr lang="en-US" dirty="0"/>
              <a:t>What if a split disproportionately benefits or hurts one specific HP combo? </a:t>
            </a:r>
          </a:p>
          <a:p>
            <a:pPr lvl="1"/>
            <a:r>
              <a:rPr lang="en-US" dirty="0"/>
              <a:t>A small difference in results may foist a non-optimal model on us. </a:t>
            </a:r>
          </a:p>
        </p:txBody>
      </p:sp>
    </p:spTree>
    <p:extLst>
      <p:ext uri="{BB962C8B-B14F-4D97-AF65-F5344CB8AC3E}">
        <p14:creationId xmlns:p14="http://schemas.microsoft.com/office/powerpoint/2010/main" val="28375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F73-ECBC-A742-A24C-FC86683D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73C-2EF1-8D40-9C71-E0862252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splitting data when building models:</a:t>
            </a:r>
          </a:p>
          <a:p>
            <a:pPr lvl="1"/>
            <a:r>
              <a:rPr lang="en-US" dirty="0"/>
              <a:t>Training data (~70%) used to create the predictive model. </a:t>
            </a:r>
          </a:p>
          <a:p>
            <a:pPr lvl="1"/>
            <a:r>
              <a:rPr lang="en-US" dirty="0"/>
              <a:t>Testing data (~30%) used to evaluate the accuracy of the model. </a:t>
            </a:r>
          </a:p>
          <a:p>
            <a:r>
              <a:rPr lang="en-US" dirty="0"/>
              <a:t>This split allows us to accurately assess the accuracy on “new” data. </a:t>
            </a:r>
          </a:p>
          <a:p>
            <a:r>
              <a:rPr lang="en-US" dirty="0"/>
              <a:t>Problem – random splits in the data can lead to variance in results:</a:t>
            </a:r>
          </a:p>
          <a:p>
            <a:pPr lvl="1"/>
            <a:r>
              <a:rPr lang="en-US" dirty="0"/>
              <a:t>Think of drastically different trees we get when data is split differently.</a:t>
            </a:r>
          </a:p>
        </p:txBody>
      </p:sp>
    </p:spTree>
    <p:extLst>
      <p:ext uri="{BB962C8B-B14F-4D97-AF65-F5344CB8AC3E}">
        <p14:creationId xmlns:p14="http://schemas.microsoft.com/office/powerpoint/2010/main" val="168954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BC97-342B-364B-A65F-4714E9B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7509-85C1-4F4F-9E79-062EB68C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Cross validation addresses this problem by repeating the split-test concept repeatedly. </a:t>
            </a:r>
          </a:p>
          <a:p>
            <a:r>
              <a:rPr lang="en-US" dirty="0"/>
              <a:t>K-fold Cross Validation:</a:t>
            </a:r>
          </a:p>
          <a:p>
            <a:pPr lvl="1"/>
            <a:r>
              <a:rPr lang="en-US" dirty="0"/>
              <a:t>Randomly split the data into K subsets. </a:t>
            </a:r>
          </a:p>
          <a:p>
            <a:pPr lvl="1"/>
            <a:r>
              <a:rPr lang="en-US" dirty="0"/>
              <a:t>Use k-1 set for training data. </a:t>
            </a:r>
          </a:p>
          <a:p>
            <a:pPr lvl="1"/>
            <a:r>
              <a:rPr lang="en-US" dirty="0"/>
              <a:t>Use the other set for testing data. </a:t>
            </a:r>
          </a:p>
          <a:p>
            <a:pPr lvl="1"/>
            <a:r>
              <a:rPr lang="en-US" dirty="0"/>
              <a:t>Repeat for all K subsets. </a:t>
            </a:r>
          </a:p>
          <a:p>
            <a:pPr lvl="1"/>
            <a:r>
              <a:rPr lang="en-US" dirty="0"/>
              <a:t>Average results together. </a:t>
            </a:r>
          </a:p>
          <a:p>
            <a:r>
              <a:rPr lang="en-US" dirty="0"/>
              <a:t>Mitigates variation from data randomly in one set or the other. </a:t>
            </a:r>
          </a:p>
          <a:p>
            <a:r>
              <a:rPr lang="en-US" dirty="0"/>
              <a:t>K of 5 to 10 is typical. </a:t>
            </a:r>
          </a:p>
        </p:txBody>
      </p:sp>
    </p:spTree>
    <p:extLst>
      <p:ext uri="{BB962C8B-B14F-4D97-AF65-F5344CB8AC3E}">
        <p14:creationId xmlns:p14="http://schemas.microsoft.com/office/powerpoint/2010/main" val="22577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3B9F-9172-A64F-BB0D-FBBC4C33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FDB6-8835-0543-9EFF-E3DCBCB0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ross-Validation ó GridSearchCV? - Stack Overflow en español">
            <a:extLst>
              <a:ext uri="{FF2B5EF4-FFF2-40B4-BE49-F238E27FC236}">
                <a16:creationId xmlns:a16="http://schemas.microsoft.com/office/drawing/2014/main" id="{E280AF27-99E9-0147-A6EB-99D1C9ED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12050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1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2DC-F780-9744-9CD0-A96E1EF4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EFAD-BD91-1D48-B3EE-0944C4A7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-fold cross-validation explained in plain English | by Rukshan Pramoditha  | Towards Data Science">
            <a:extLst>
              <a:ext uri="{FF2B5EF4-FFF2-40B4-BE49-F238E27FC236}">
                <a16:creationId xmlns:a16="http://schemas.microsoft.com/office/drawing/2014/main" id="{649B83FE-D053-8D4A-A67F-30F70B36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0"/>
            <a:ext cx="817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F65C-C46A-A931-ACE1-10F5C248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0097-D497-8465-00AD-D2E050CC6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We can use the cross validation in place of the score function to do CV scoring. </a:t>
            </a:r>
          </a:p>
          <a:p>
            <a:r>
              <a:rPr lang="en-US" dirty="0"/>
              <a:t>Results will generally be more stable and consistent, at a cost of time. </a:t>
            </a:r>
          </a:p>
        </p:txBody>
      </p:sp>
    </p:spTree>
    <p:extLst>
      <p:ext uri="{BB962C8B-B14F-4D97-AF65-F5344CB8AC3E}">
        <p14:creationId xmlns:p14="http://schemas.microsoft.com/office/powerpoint/2010/main" val="167907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0E9B-9C17-9045-8B4F-604ECD41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1C53-141F-A147-9728-E590A47A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Grid Search CV combines these two into one simple call. </a:t>
            </a:r>
          </a:p>
          <a:p>
            <a:pPr lvl="1"/>
            <a:r>
              <a:rPr lang="en-US" dirty="0"/>
              <a:t>Test every HP combination.</a:t>
            </a:r>
          </a:p>
          <a:p>
            <a:pPr lvl="1"/>
            <a:r>
              <a:rPr lang="en-US" dirty="0"/>
              <a:t>Use cross validation to calculate scores. </a:t>
            </a:r>
          </a:p>
          <a:p>
            <a:pPr lvl="1"/>
            <a:r>
              <a:rPr lang="en-US" dirty="0"/>
              <a:t>Identify best model. </a:t>
            </a:r>
          </a:p>
          <a:p>
            <a:r>
              <a:rPr lang="en-US" dirty="0"/>
              <a:t>In place of one “normal” score we get the cross-validated score, and best HP combo. </a:t>
            </a:r>
          </a:p>
          <a:p>
            <a:r>
              <a:rPr lang="en-US" dirty="0"/>
              <a:t>Time of grid search cv can explode:</a:t>
            </a:r>
          </a:p>
          <a:p>
            <a:pPr lvl="1"/>
            <a:r>
              <a:rPr lang="en-US" dirty="0"/>
              <a:t>Every combo of parameters gets a model. </a:t>
            </a:r>
          </a:p>
          <a:p>
            <a:pPr lvl="1"/>
            <a:r>
              <a:rPr lang="en-US" dirty="0"/>
              <a:t>Each model gets made K times. </a:t>
            </a:r>
          </a:p>
          <a:p>
            <a:pPr lvl="1"/>
            <a:r>
              <a:rPr lang="en-US" dirty="0"/>
              <a:t>If either of these gets large, or if the data is large, the time can grow. Sampling may be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3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862E-EDA2-60A3-9315-F775951A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F8CE-8905-2907-F283-92286C6F2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045227"/>
          </a:xfrm>
        </p:spPr>
        <p:txBody>
          <a:bodyPr/>
          <a:lstStyle/>
          <a:p>
            <a:r>
              <a:rPr lang="en-US" dirty="0"/>
              <a:t>We use grid searching all the time when we need to select hyperparameters. </a:t>
            </a:r>
          </a:p>
          <a:p>
            <a:pPr lvl="1"/>
            <a:r>
              <a:rPr lang="en-US" dirty="0"/>
              <a:t>If we care about performance, this is kind of an assumed step. </a:t>
            </a:r>
          </a:p>
          <a:p>
            <a:r>
              <a:rPr lang="en-US" dirty="0"/>
              <a:t>Guessing and checking is a major way to create accurate models:</a:t>
            </a:r>
          </a:p>
          <a:p>
            <a:pPr lvl="1"/>
            <a:r>
              <a:rPr lang="en-US" dirty="0"/>
              <a:t>Grid searching, or its alternatives, allows us to find HP combinations automatically. </a:t>
            </a:r>
          </a:p>
          <a:p>
            <a:pPr lvl="1"/>
            <a:r>
              <a:rPr lang="en-US" dirty="0"/>
              <a:t>Cross validation helps us get reliable scores, combating random variation. </a:t>
            </a:r>
          </a:p>
          <a:p>
            <a:pPr lvl="1"/>
            <a:r>
              <a:rPr lang="en-US" dirty="0"/>
              <a:t>Other technologies like neural networks have similar tools available. </a:t>
            </a:r>
          </a:p>
        </p:txBody>
      </p:sp>
    </p:spTree>
    <p:extLst>
      <p:ext uri="{BB962C8B-B14F-4D97-AF65-F5344CB8AC3E}">
        <p14:creationId xmlns:p14="http://schemas.microsoft.com/office/powerpoint/2010/main" val="12021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111C-0CAF-C3C0-2C52-C28CDD5A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2C8B-9276-2445-3BBD-BD89076B6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553"/>
          </a:xfrm>
        </p:spPr>
        <p:txBody>
          <a:bodyPr/>
          <a:lstStyle/>
          <a:p>
            <a:r>
              <a:rPr lang="en-US" dirty="0"/>
              <a:t>We can now make some predictive models for most scenarios:</a:t>
            </a:r>
          </a:p>
          <a:p>
            <a:pPr lvl="1"/>
            <a:r>
              <a:rPr lang="en-US" dirty="0"/>
              <a:t>Including any number of categorical and numerical inputs. </a:t>
            </a:r>
          </a:p>
          <a:p>
            <a:pPr lvl="1"/>
            <a:r>
              <a:rPr lang="en-US" dirty="0"/>
              <a:t>Predicting either a binary class or a raw value. </a:t>
            </a:r>
          </a:p>
          <a:p>
            <a:pPr lvl="1"/>
            <a:r>
              <a:rPr lang="en-US" dirty="0"/>
              <a:t>With an accuracy metric telling us how much we can trust the predictions. </a:t>
            </a:r>
          </a:p>
          <a:p>
            <a:r>
              <a:rPr lang="en-US" dirty="0"/>
              <a:t>We generally want to make the models as accurate as we can, there are several ways:</a:t>
            </a:r>
          </a:p>
          <a:p>
            <a:pPr lvl="1"/>
            <a:r>
              <a:rPr lang="en-US" dirty="0"/>
              <a:t>Get more or better data - this is the best. </a:t>
            </a:r>
          </a:p>
          <a:p>
            <a:pPr lvl="1"/>
            <a:r>
              <a:rPr lang="en-US" dirty="0"/>
              <a:t>Choose a different model type that “fits” the data better – we’ll do that next week. </a:t>
            </a:r>
          </a:p>
          <a:p>
            <a:pPr lvl="1"/>
            <a:r>
              <a:rPr lang="en-US" dirty="0"/>
              <a:t>Manipulate the hyperparameters – the rules and settings that control the model’s creation. </a:t>
            </a:r>
          </a:p>
          <a:p>
            <a:r>
              <a:rPr lang="en-US" dirty="0"/>
              <a:t>Today we’ll look at the tool we can use to automate the bottom option. </a:t>
            </a:r>
          </a:p>
          <a:p>
            <a:pPr lvl="1"/>
            <a:r>
              <a:rPr lang="en-US" dirty="0"/>
              <a:t>Guess and test is needed, so we want to make it easy on ourselves. </a:t>
            </a:r>
          </a:p>
        </p:txBody>
      </p:sp>
    </p:spTree>
    <p:extLst>
      <p:ext uri="{BB962C8B-B14F-4D97-AF65-F5344CB8AC3E}">
        <p14:creationId xmlns:p14="http://schemas.microsoft.com/office/powerpoint/2010/main" val="8411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0B66-1F2C-334C-861A-AB1A1DF6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68BA-23B2-4041-8B7C-7F3DDE24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150493"/>
          </a:xfrm>
        </p:spPr>
        <p:txBody>
          <a:bodyPr/>
          <a:lstStyle/>
          <a:p>
            <a:r>
              <a:rPr lang="en-US" dirty="0"/>
              <a:t>We looked briefly at using hyperparameters to make accurate models. </a:t>
            </a:r>
          </a:p>
          <a:p>
            <a:pPr lvl="1"/>
            <a:r>
              <a:rPr lang="en-US" dirty="0"/>
              <a:t>Each algorithm has different hyperparameters and different options. </a:t>
            </a:r>
          </a:p>
          <a:p>
            <a:r>
              <a:rPr lang="en-US" dirty="0"/>
              <a:t>Hyperparameters are variables set ahead of time that control the training process. </a:t>
            </a:r>
          </a:p>
          <a:p>
            <a:pPr lvl="1"/>
            <a:r>
              <a:rPr lang="en-US" dirty="0"/>
              <a:t>They are basically the “settings” for how the model is created. </a:t>
            </a:r>
          </a:p>
          <a:p>
            <a:r>
              <a:rPr lang="en-US" dirty="0"/>
              <a:t>We can’t evaluate optimal HP ahead of time, we need to set them and see the results. </a:t>
            </a:r>
          </a:p>
          <a:p>
            <a:pPr lvl="1"/>
            <a:r>
              <a:rPr lang="en-US" dirty="0"/>
              <a:t>Trial and error! </a:t>
            </a:r>
          </a:p>
          <a:p>
            <a:r>
              <a:rPr lang="en-US" dirty="0"/>
              <a:t>Hyperparameters are what we set, parameters are what the model learns.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4F8AD-66E0-C852-8772-87A0B284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4979042"/>
            <a:ext cx="10198175" cy="18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0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BAFB-4E16-543D-0B90-7499120D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Hyperparameter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8340-F1DF-5A42-17C5-C34E313A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2015734"/>
            <a:ext cx="6962652" cy="41465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Hyperparameters have a major impact on the performance of a model.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Some other model types we’ll see next week are more impacted than regression ones.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Can change the ‘shape’ of data modeled, how many features to use, the complexity, the speed, </a:t>
            </a:r>
            <a:r>
              <a:rPr lang="en-US" sz="1700" dirty="0" err="1"/>
              <a:t>etc</a:t>
            </a:r>
            <a:r>
              <a:rPr lang="en-US" sz="1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One major tool to improve accuracy is to select optimal hyperparameters.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Differences in accuracy can be night and day with different HP combos, but it varies widely.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Hyperparameters also control more general rules: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Limit on iterations, number of threads, how much to print, </a:t>
            </a:r>
            <a:r>
              <a:rPr lang="en-US" sz="1700" dirty="0" err="1"/>
              <a:t>etc</a:t>
            </a:r>
            <a:r>
              <a:rPr lang="en-US" sz="1700" dirty="0"/>
              <a:t>…</a:t>
            </a:r>
          </a:p>
        </p:txBody>
      </p:sp>
      <p:pic>
        <p:nvPicPr>
          <p:cNvPr id="2050" name="Picture 2" descr="Hyperparameter change with a linear regression (one with gradient descent, not least-squares).">
            <a:extLst>
              <a:ext uri="{FF2B5EF4-FFF2-40B4-BE49-F238E27FC236}">
                <a16:creationId xmlns:a16="http://schemas.microsoft.com/office/drawing/2014/main" id="{35DEF367-A83B-C367-38E7-41BB13A1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3863" y="2155880"/>
            <a:ext cx="5118137" cy="28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6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13F9-9798-1342-9890-739B07B6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4EB6-4FB4-0A49-84EF-245ACB6E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could loop through different combinations of HPs and collect scores. </a:t>
            </a:r>
          </a:p>
          <a:p>
            <a:pPr lvl="1"/>
            <a:r>
              <a:rPr lang="en-US" dirty="0"/>
              <a:t>Complex and clumsy – multiple nested loops. </a:t>
            </a:r>
          </a:p>
          <a:p>
            <a:r>
              <a:rPr lang="en-US" dirty="0" err="1"/>
              <a:t>Sklearn</a:t>
            </a:r>
            <a:r>
              <a:rPr lang="en-US" dirty="0"/>
              <a:t> provides a simplification – </a:t>
            </a:r>
            <a:r>
              <a:rPr lang="en-US" dirty="0" err="1"/>
              <a:t>GridSearchCV</a:t>
            </a:r>
            <a:r>
              <a:rPr lang="en-US" dirty="0"/>
              <a:t>. </a:t>
            </a:r>
          </a:p>
          <a:p>
            <a:r>
              <a:rPr lang="en-US" dirty="0"/>
              <a:t>Grid search takes a list of HP values we want to try, checks every combination, and returns the best model. </a:t>
            </a:r>
          </a:p>
          <a:p>
            <a:r>
              <a:rPr lang="en-US" dirty="0"/>
              <a:t>Same result of looping through each value. </a:t>
            </a:r>
          </a:p>
          <a:p>
            <a:r>
              <a:rPr lang="en-US" dirty="0"/>
              <a:t>Also a randomized version – for when we have no idea what HP values may work. </a:t>
            </a:r>
          </a:p>
          <a:p>
            <a:r>
              <a:rPr lang="en-US" dirty="0"/>
              <a:t>CV = cross validation….</a:t>
            </a:r>
          </a:p>
        </p:txBody>
      </p:sp>
    </p:spTree>
    <p:extLst>
      <p:ext uri="{BB962C8B-B14F-4D97-AF65-F5344CB8AC3E}">
        <p14:creationId xmlns:p14="http://schemas.microsoft.com/office/powerpoint/2010/main" val="180196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C333-55C6-BD8D-749C-E3BCB3E4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Hyperparameters</a:t>
            </a:r>
          </a:p>
        </p:txBody>
      </p:sp>
      <p:pic>
        <p:nvPicPr>
          <p:cNvPr id="1026" name="Picture 2" descr="python 3.x - Optimizing SVR() parameters using GridSearchCv - Stack Overflow">
            <a:extLst>
              <a:ext uri="{FF2B5EF4-FFF2-40B4-BE49-F238E27FC236}">
                <a16:creationId xmlns:a16="http://schemas.microsoft.com/office/drawing/2014/main" id="{5ECF7045-1B99-9B77-FDC6-282963948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0"/>
          <a:stretch/>
        </p:blipFill>
        <p:spPr bwMode="auto">
          <a:xfrm>
            <a:off x="0" y="2360931"/>
            <a:ext cx="6096000" cy="29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95DB-6427-C72C-838E-DCF99483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5734"/>
            <a:ext cx="6096001" cy="4037747"/>
          </a:xfrm>
        </p:spPr>
        <p:txBody>
          <a:bodyPr>
            <a:normAutofit/>
          </a:bodyPr>
          <a:lstStyle/>
          <a:p>
            <a:r>
              <a:rPr lang="en-US" dirty="0"/>
              <a:t>The grid search takes in a list of values to try for each parameter you want to change.</a:t>
            </a:r>
          </a:p>
          <a:p>
            <a:r>
              <a:rPr lang="en-US" dirty="0"/>
              <a:t>A model is made for each combination of parameters that you provide. </a:t>
            </a:r>
          </a:p>
          <a:p>
            <a:pPr lvl="1"/>
            <a:r>
              <a:rPr lang="en-US" dirty="0"/>
              <a:t>Can become a time issue with large sets. </a:t>
            </a:r>
          </a:p>
          <a:p>
            <a:pPr lvl="1"/>
            <a:r>
              <a:rPr lang="en-US" dirty="0"/>
              <a:t>Every model has different possible HP choices. </a:t>
            </a:r>
          </a:p>
          <a:p>
            <a:r>
              <a:rPr lang="en-US" dirty="0"/>
              <a:t>The GSCV object works just like a pipe in code.</a:t>
            </a:r>
          </a:p>
          <a:p>
            <a:r>
              <a:rPr lang="en-US" dirty="0"/>
              <a:t>Results in the best performing model of those tried. </a:t>
            </a:r>
          </a:p>
          <a:p>
            <a:pPr lvl="1"/>
            <a:r>
              <a:rPr lang="en-US" dirty="0"/>
              <a:t>We can specify a scoring metric, or take default. </a:t>
            </a:r>
          </a:p>
        </p:txBody>
      </p:sp>
    </p:spTree>
    <p:extLst>
      <p:ext uri="{BB962C8B-B14F-4D97-AF65-F5344CB8AC3E}">
        <p14:creationId xmlns:p14="http://schemas.microsoft.com/office/powerpoint/2010/main" val="96675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BE41-E786-902C-7AB8-79C1DE80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BF58-40EA-90BF-CC12-A75E4245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18446"/>
          </a:xfrm>
        </p:spPr>
        <p:txBody>
          <a:bodyPr/>
          <a:lstStyle/>
          <a:p>
            <a:r>
              <a:rPr lang="en-US" dirty="0"/>
              <a:t>The grid search will automate the trials that we’d have to do manually. </a:t>
            </a:r>
          </a:p>
          <a:p>
            <a:r>
              <a:rPr lang="en-US" dirty="0"/>
              <a:t>We get the best model of all possibilities. </a:t>
            </a:r>
          </a:p>
          <a:p>
            <a:pPr lvl="1"/>
            <a:r>
              <a:rPr lang="en-US" dirty="0"/>
              <a:t>We are still limited by providing a non-massive good set of options, which isn’t always clear. </a:t>
            </a:r>
          </a:p>
          <a:p>
            <a:r>
              <a:rPr lang="en-US" dirty="0"/>
              <a:t>There are other approaches to this automated testing process that can be smarter. </a:t>
            </a:r>
          </a:p>
          <a:p>
            <a:pPr lvl="1"/>
            <a:r>
              <a:rPr lang="en-US" dirty="0"/>
              <a:t>Some things have large numbers of possible options, or wide ranges for numerical HPs. </a:t>
            </a:r>
          </a:p>
          <a:p>
            <a:pPr lvl="1"/>
            <a:r>
              <a:rPr lang="en-US" dirty="0"/>
              <a:t>We generally don’t know exactly what a good set of things to try is. </a:t>
            </a:r>
          </a:p>
          <a:p>
            <a:pPr lvl="1"/>
            <a:r>
              <a:rPr lang="en-US" dirty="0"/>
              <a:t>For numerical values, dialing into an exact value is even more challenging. </a:t>
            </a:r>
          </a:p>
          <a:p>
            <a:pPr lvl="1"/>
            <a:r>
              <a:rPr lang="en-US" dirty="0"/>
              <a:t>Randomized search will try random values – good if we have no real idea. </a:t>
            </a:r>
          </a:p>
          <a:p>
            <a:pPr lvl="1"/>
            <a:r>
              <a:rPr lang="en-US" dirty="0"/>
              <a:t>Halving grid search in </a:t>
            </a:r>
            <a:r>
              <a:rPr lang="en-US" dirty="0" err="1"/>
              <a:t>sklearn</a:t>
            </a:r>
            <a:r>
              <a:rPr lang="en-US" dirty="0"/>
              <a:t> uses a smarter approach to find good combinations. </a:t>
            </a:r>
          </a:p>
          <a:p>
            <a:r>
              <a:rPr lang="en-US" dirty="0"/>
              <a:t>We can get information out of the GSCV after training by grabbing its attributes. </a:t>
            </a:r>
          </a:p>
        </p:txBody>
      </p:sp>
    </p:spTree>
    <p:extLst>
      <p:ext uri="{BB962C8B-B14F-4D97-AF65-F5344CB8AC3E}">
        <p14:creationId xmlns:p14="http://schemas.microsoft.com/office/powerpoint/2010/main" val="146630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48F2-81D0-8245-B30B-AACA1A4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FB1E-D96B-9841-8081-947CC14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4B079130-CD8E-1749-8C90-2A8B5BA1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121920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81C9-241D-CD8C-8ED2-83B4ADCA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and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4CAC-A722-6F8F-37B1-7FE90B9B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4992688" cy="4037749"/>
          </a:xfrm>
        </p:spPr>
        <p:txBody>
          <a:bodyPr/>
          <a:lstStyle/>
          <a:p>
            <a:r>
              <a:rPr lang="en-US" dirty="0"/>
              <a:t>This example is a </a:t>
            </a:r>
            <a:r>
              <a:rPr lang="en-US"/>
              <a:t>(too) complex </a:t>
            </a:r>
            <a:r>
              <a:rPr lang="en-US" dirty="0"/>
              <a:t>one. </a:t>
            </a:r>
          </a:p>
          <a:p>
            <a:r>
              <a:rPr lang="en-US" dirty="0"/>
              <a:t>Important:</a:t>
            </a:r>
          </a:p>
          <a:p>
            <a:pPr lvl="1"/>
            <a:r>
              <a:rPr lang="en-US" dirty="0"/>
              <a:t>We can refer to items by name. </a:t>
            </a:r>
          </a:p>
          <a:p>
            <a:pPr lvl="1"/>
            <a:r>
              <a:rPr lang="en-US" dirty="0"/>
              <a:t>Each ‘layer’ is separated by a double underscore. </a:t>
            </a:r>
          </a:p>
          <a:p>
            <a:pPr lvl="1"/>
            <a:r>
              <a:rPr lang="en-US" dirty="0"/>
              <a:t>We can access any hyperparameter this way. </a:t>
            </a:r>
          </a:p>
          <a:p>
            <a:pPr lvl="1"/>
            <a:r>
              <a:rPr lang="en-US" dirty="0"/>
              <a:t>This can be any # of layers deep, each layer just adds a double underscore. </a:t>
            </a:r>
          </a:p>
        </p:txBody>
      </p:sp>
      <p:pic>
        <p:nvPicPr>
          <p:cNvPr id="3074" name="Picture 2" descr="Kevin Markham on X: &quot;🤖⚡ scikit-learn tip #49: You can tune 2+ models using  the same grid search! Here's how: 1. Create multiple parameter dictionaries  2. Specify the model within each dictionary">
            <a:extLst>
              <a:ext uri="{FF2B5EF4-FFF2-40B4-BE49-F238E27FC236}">
                <a16:creationId xmlns:a16="http://schemas.microsoft.com/office/drawing/2014/main" id="{92671C52-E636-2FE2-E601-4DE723EF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7" y="0"/>
            <a:ext cx="7199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221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3748</TotalTime>
  <Words>1157</Words>
  <Application>Microsoft Macintosh PowerPoint</Application>
  <PresentationFormat>Widescreen</PresentationFormat>
  <Paragraphs>107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Grids and Hyperparameters</vt:lpstr>
      <vt:lpstr>Modelling</vt:lpstr>
      <vt:lpstr>Hyperparameters</vt:lpstr>
      <vt:lpstr>Hyperparameter Impact</vt:lpstr>
      <vt:lpstr>Grid Search</vt:lpstr>
      <vt:lpstr>Hyperparameters</vt:lpstr>
      <vt:lpstr>Grid Usage</vt:lpstr>
      <vt:lpstr>PowerPoint Presentation</vt:lpstr>
      <vt:lpstr>Grids and Pipes</vt:lpstr>
      <vt:lpstr>Running Tests</vt:lpstr>
      <vt:lpstr>Train-Test Split</vt:lpstr>
      <vt:lpstr>Cross Validation</vt:lpstr>
      <vt:lpstr>PowerPoint Presentation</vt:lpstr>
      <vt:lpstr>PowerPoint Presentation</vt:lpstr>
      <vt:lpstr>Cross Validation Scoring</vt:lpstr>
      <vt:lpstr>Grid Search CV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19</cp:revision>
  <dcterms:created xsi:type="dcterms:W3CDTF">2022-01-09T14:29:39Z</dcterms:created>
  <dcterms:modified xsi:type="dcterms:W3CDTF">2024-03-19T14:08:01Z</dcterms:modified>
</cp:coreProperties>
</file>