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88" r:id="rId2"/>
    <p:sldId id="256" r:id="rId3"/>
    <p:sldId id="289" r:id="rId4"/>
    <p:sldId id="257" r:id="rId5"/>
    <p:sldId id="260" r:id="rId6"/>
    <p:sldId id="258" r:id="rId7"/>
    <p:sldId id="259" r:id="rId8"/>
    <p:sldId id="261" r:id="rId9"/>
    <p:sldId id="285" r:id="rId10"/>
    <p:sldId id="273" r:id="rId11"/>
    <p:sldId id="274" r:id="rId12"/>
    <p:sldId id="277" r:id="rId13"/>
    <p:sldId id="286" r:id="rId14"/>
    <p:sldId id="262" r:id="rId15"/>
    <p:sldId id="290" r:id="rId16"/>
    <p:sldId id="291" r:id="rId17"/>
    <p:sldId id="292" r:id="rId18"/>
    <p:sldId id="293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021" id="{746D544A-60C9-A240-8080-796CAADD4412}">
          <p14:sldIdLst>
            <p14:sldId id="288"/>
          </p14:sldIdLst>
        </p14:section>
        <p14:section name="Intro" id="{2DE96157-A194-B44D-A05A-D9EE8393F5AD}">
          <p14:sldIdLst>
            <p14:sldId id="256"/>
            <p14:sldId id="289"/>
            <p14:sldId id="257"/>
          </p14:sldIdLst>
        </p14:section>
        <p14:section name="Basic Statistics" id="{ACB5857B-80E7-6C41-B0E9-166C290C8807}">
          <p14:sldIdLst>
            <p14:sldId id="260"/>
            <p14:sldId id="258"/>
            <p14:sldId id="259"/>
            <p14:sldId id="261"/>
          </p14:sldIdLst>
        </p14:section>
        <p14:section name="Data Types" id="{D8AD09DD-122B-8B46-8D28-13082C523EC4}">
          <p14:sldIdLst>
            <p14:sldId id="285"/>
            <p14:sldId id="273"/>
            <p14:sldId id="274"/>
            <p14:sldId id="277"/>
            <p14:sldId id="286"/>
            <p14:sldId id="262"/>
          </p14:sldIdLst>
        </p14:section>
        <p14:section name="Data Structures" id="{68E65131-05D9-9844-B458-76750DE117D6}">
          <p14:sldIdLst>
            <p14:sldId id="290"/>
            <p14:sldId id="291"/>
            <p14:sldId id="292"/>
            <p14:sldId id="293"/>
          </p14:sldIdLst>
        </p14:section>
        <p14:section name="Conclusion" id="{2F8AAD78-F945-184D-BF6B-551955506F8B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134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85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57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70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54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88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1/25/24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19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1/25/24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07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1/25/24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4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62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7483FAA-8DCB-CF4A-AA5F-E981DB5CFF12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23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83FAA-8DCB-CF4A-AA5F-E981DB5CFF12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70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64244-9C35-70BC-D4EF-2BC7AD0AE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(Start at :05)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E4D82-0891-776D-C5DB-9BA036D11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Basics of stats:</a:t>
            </a:r>
          </a:p>
          <a:p>
            <a:pPr lvl="1"/>
            <a:r>
              <a:rPr lang="en-US" dirty="0"/>
              <a:t>Single variable descriptive statistics. </a:t>
            </a:r>
          </a:p>
        </p:txBody>
      </p:sp>
    </p:spTree>
    <p:extLst>
      <p:ext uri="{BB962C8B-B14F-4D97-AF65-F5344CB8AC3E}">
        <p14:creationId xmlns:p14="http://schemas.microsoft.com/office/powerpoint/2010/main" val="3707006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E7E1C-8D43-F549-9EF8-138FC544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691A0-FFF6-3341-935D-0CD793D7F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Types of Data Diagram | Quizlet">
            <a:extLst>
              <a:ext uri="{FF2B5EF4-FFF2-40B4-BE49-F238E27FC236}">
                <a16:creationId xmlns:a16="http://schemas.microsoft.com/office/drawing/2014/main" id="{B763DD12-4546-E546-A6DE-B29D61351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59" y="-1"/>
            <a:ext cx="11033392" cy="813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669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9DE79-F6E8-4C40-987B-9111E583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Variable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C5EA2-9F8C-1B47-BDA6-6789C0E17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 marL="457200" lvl="0" indent="-342900">
              <a:spcBef>
                <a:spcPts val="600"/>
              </a:spcBef>
              <a:buSzPts val="1800"/>
              <a:buChar char="●"/>
            </a:pPr>
            <a:r>
              <a:rPr lang="en-CA" sz="2400" dirty="0">
                <a:solidFill>
                  <a:schemeClr val="accent1"/>
                </a:solidFill>
              </a:rPr>
              <a:t>gender</a:t>
            </a:r>
            <a:r>
              <a:rPr lang="en-CA" sz="2400" dirty="0"/>
              <a:t>: </a:t>
            </a:r>
            <a:r>
              <a:rPr lang="en-CA" sz="2400" i="1" dirty="0"/>
              <a:t>categorical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CA" sz="2400" dirty="0">
                <a:solidFill>
                  <a:schemeClr val="accent1"/>
                </a:solidFill>
              </a:rPr>
              <a:t>sleep</a:t>
            </a:r>
            <a:r>
              <a:rPr lang="en-CA" sz="2400" dirty="0"/>
              <a:t>: </a:t>
            </a:r>
            <a:r>
              <a:rPr lang="en-CA" sz="2400" i="1" dirty="0"/>
              <a:t>numerical, continuous</a:t>
            </a:r>
            <a:endParaRPr lang="en-CA" sz="2400" dirty="0"/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CA" sz="2400" dirty="0">
                <a:solidFill>
                  <a:schemeClr val="accent1"/>
                </a:solidFill>
              </a:rPr>
              <a:t>bedtime</a:t>
            </a:r>
            <a:r>
              <a:rPr lang="en-CA" sz="2400" dirty="0"/>
              <a:t>: </a:t>
            </a:r>
            <a:r>
              <a:rPr lang="en-CA" sz="2400" i="1" dirty="0"/>
              <a:t>categorical, ordinal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CA" sz="2400" dirty="0">
                <a:solidFill>
                  <a:schemeClr val="accent1"/>
                </a:solidFill>
              </a:rPr>
              <a:t>countries</a:t>
            </a:r>
            <a:r>
              <a:rPr lang="en-CA" sz="2400" dirty="0"/>
              <a:t>:  </a:t>
            </a:r>
            <a:r>
              <a:rPr lang="en-CA" sz="2400" i="1" dirty="0"/>
              <a:t>numerical, discrete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CA" sz="2400" dirty="0">
                <a:solidFill>
                  <a:schemeClr val="accent1"/>
                </a:solidFill>
              </a:rPr>
              <a:t>dread</a:t>
            </a:r>
            <a:r>
              <a:rPr lang="en-CA" sz="2400" dirty="0"/>
              <a:t>: </a:t>
            </a:r>
            <a:r>
              <a:rPr lang="en-CA" sz="2400" i="1" dirty="0"/>
              <a:t>categorical, ordinal - could also be used as numerical</a:t>
            </a:r>
          </a:p>
        </p:txBody>
      </p:sp>
      <p:pic>
        <p:nvPicPr>
          <p:cNvPr id="4" name="Google Shape;121;p22">
            <a:extLst>
              <a:ext uri="{FF2B5EF4-FFF2-40B4-BE49-F238E27FC236}">
                <a16:creationId xmlns:a16="http://schemas.microsoft.com/office/drawing/2014/main" id="{AD1A3A51-92E1-FB48-8502-D8B2AAA1BDD7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094411" y="1847088"/>
            <a:ext cx="5911542" cy="21879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47708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6F2D-DA32-BAB3-C500-3584DDC0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D3C96-5F23-A713-648C-6FC522443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ategorical vs. Quantitative Variables: Definition + Examples">
            <a:extLst>
              <a:ext uri="{FF2B5EF4-FFF2-40B4-BE49-F238E27FC236}">
                <a16:creationId xmlns:a16="http://schemas.microsoft.com/office/drawing/2014/main" id="{2C2D6919-CA07-5629-962D-8EDFF3527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927100"/>
            <a:ext cx="11023600" cy="500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56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27B7-A425-9373-D607-84A95AA4E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050EB-CD12-70E6-9CA2-B57130D60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split between numerical and categorical is critical. </a:t>
            </a:r>
          </a:p>
          <a:p>
            <a:pPr lvl="1"/>
            <a:r>
              <a:rPr lang="en-US" dirty="0"/>
              <a:t>Predicting categorical vs numerical values when we get to ML is different. </a:t>
            </a:r>
          </a:p>
          <a:p>
            <a:pPr lvl="1"/>
            <a:r>
              <a:rPr lang="en-US" dirty="0"/>
              <a:t>How we analyze and process categorical vs numerical values is different. </a:t>
            </a:r>
          </a:p>
          <a:p>
            <a:r>
              <a:rPr lang="en-US" dirty="0"/>
              <a:t>We generally group things by categorical variables. </a:t>
            </a:r>
          </a:p>
          <a:p>
            <a:pPr lvl="1"/>
            <a:r>
              <a:rPr lang="en-US" dirty="0"/>
              <a:t>E.g. group all students who took IB courses in HS when looking at earnings. </a:t>
            </a:r>
          </a:p>
          <a:p>
            <a:r>
              <a:rPr lang="en-US" dirty="0"/>
              <a:t>We generally calculate things for numerical variables. </a:t>
            </a:r>
          </a:p>
          <a:p>
            <a:pPr lvl="1"/>
            <a:r>
              <a:rPr lang="en-US" dirty="0"/>
              <a:t>E.g. calculate the median of income for the IB group, compared to others. </a:t>
            </a:r>
          </a:p>
        </p:txBody>
      </p:sp>
    </p:spTree>
    <p:extLst>
      <p:ext uri="{BB962C8B-B14F-4D97-AF65-F5344CB8AC3E}">
        <p14:creationId xmlns:p14="http://schemas.microsoft.com/office/powerpoint/2010/main" val="536472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C334-1D84-91BA-D4CB-59FD96D69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5F13C-3BF3-F63C-7C6B-D31B839AD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individual statistics are helping to build us up to looking at the distribution – a visual representation of the “shape” of the data’s distribution. </a:t>
            </a:r>
          </a:p>
        </p:txBody>
      </p:sp>
      <p:pic>
        <p:nvPicPr>
          <p:cNvPr id="1026" name="Picture 2" descr="Development of a novel scattered triangulation laser probe with six linear  charge-coupled devices (CCDs) - ScienceDirect">
            <a:extLst>
              <a:ext uri="{FF2B5EF4-FFF2-40B4-BE49-F238E27FC236}">
                <a16:creationId xmlns:a16="http://schemas.microsoft.com/office/drawing/2014/main" id="{AC5E2DA5-BA95-BAF3-8E3A-22EAB1610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569" y="2968830"/>
            <a:ext cx="5992861" cy="377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307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3908E8-A79E-51E8-D26C-F581119BB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Statistics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AFCB48-C77B-0ECF-2C1A-6AAD7B28A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calculate the statistics we need to look at. </a:t>
            </a:r>
          </a:p>
          <a:p>
            <a:r>
              <a:rPr lang="en-US" dirty="0"/>
              <a:t>We can also visualize these statistics to help understand them. </a:t>
            </a:r>
          </a:p>
        </p:txBody>
      </p:sp>
    </p:spTree>
    <p:extLst>
      <p:ext uri="{BB962C8B-B14F-4D97-AF65-F5344CB8AC3E}">
        <p14:creationId xmlns:p14="http://schemas.microsoft.com/office/powerpoint/2010/main" val="1821730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D7D5B-A47B-7134-F270-BC8FC9211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41969-E2CA-10CF-845D-D3ACC7DF8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125" y="1853754"/>
            <a:ext cx="5021010" cy="4199727"/>
          </a:xfrm>
        </p:spPr>
        <p:txBody>
          <a:bodyPr>
            <a:normAutofit/>
          </a:bodyPr>
          <a:lstStyle/>
          <a:p>
            <a:r>
              <a:rPr lang="en-US" dirty="0"/>
              <a:t>A histogram is a plot to show us the stats of one variable. </a:t>
            </a:r>
          </a:p>
          <a:p>
            <a:r>
              <a:rPr lang="en-US" dirty="0"/>
              <a:t>It is generated by breaking a variable into “bins”, and counting the number of records in each bin. </a:t>
            </a:r>
          </a:p>
          <a:p>
            <a:r>
              <a:rPr lang="en-US" dirty="0"/>
              <a:t>The y axis is just the count of each bin. </a:t>
            </a:r>
          </a:p>
          <a:p>
            <a:r>
              <a:rPr lang="en-US" dirty="0"/>
              <a:t>Allows us to visualize range, estimate mean/median, and see the distribution. </a:t>
            </a:r>
          </a:p>
        </p:txBody>
      </p:sp>
      <p:pic>
        <p:nvPicPr>
          <p:cNvPr id="1026" name="Picture 2" descr="Histogram | Definition, Examples, Parts, How To Plot, Types, Application">
            <a:extLst>
              <a:ext uri="{FF2B5EF4-FFF2-40B4-BE49-F238E27FC236}">
                <a16:creationId xmlns:a16="http://schemas.microsoft.com/office/drawing/2014/main" id="{497F1CB1-61DD-4CC5-528B-A5B41311B3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9" r="25319" b="6962"/>
          <a:stretch/>
        </p:blipFill>
        <p:spPr bwMode="auto">
          <a:xfrm>
            <a:off x="5931243" y="1853754"/>
            <a:ext cx="6260757" cy="503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505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187AE-94DB-CC0C-ECE4-70AE96861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0F804-316D-D517-5DA0-B955461BD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explore data to understand it and to know what needs to be done to get it ready. </a:t>
            </a:r>
          </a:p>
        </p:txBody>
      </p:sp>
      <p:pic>
        <p:nvPicPr>
          <p:cNvPr id="2050" name="Picture 2" descr="What is Data Exploration? A Comprehensive Guide | eduCBA">
            <a:extLst>
              <a:ext uri="{FF2B5EF4-FFF2-40B4-BE49-F238E27FC236}">
                <a16:creationId xmlns:a16="http://schemas.microsoft.com/office/drawing/2014/main" id="{257E1A77-4853-F1D7-A30F-75CC23D03F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8" r="9327" b="3603"/>
          <a:stretch/>
        </p:blipFill>
        <p:spPr bwMode="auto">
          <a:xfrm>
            <a:off x="3091475" y="2508422"/>
            <a:ext cx="6009050" cy="425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054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A8A87-7107-3D1B-B0B1-A89C2B8A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13D9C-4D45-E829-3565-6DC3C638E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One big reason to explore data is to know what we need to do to clean it. </a:t>
            </a:r>
          </a:p>
          <a:p>
            <a:r>
              <a:rPr lang="en-US" dirty="0"/>
              <a:t>Cleaning data is needed, but also open ended. </a:t>
            </a:r>
          </a:p>
          <a:p>
            <a:pPr lvl="1"/>
            <a:r>
              <a:rPr lang="en-US" dirty="0"/>
              <a:t>Remove large outliers, or at least check that we should keep them. </a:t>
            </a:r>
          </a:p>
          <a:p>
            <a:pPr lvl="1"/>
            <a:r>
              <a:rPr lang="en-US" dirty="0"/>
              <a:t>Fix any errors – stray values, mistakes,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Convert and correct types – we want numbers to be numbers, dates as dates,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More analytics-focused cleanup – relating to values and distributions. </a:t>
            </a:r>
          </a:p>
          <a:p>
            <a:r>
              <a:rPr lang="en-US" dirty="0"/>
              <a:t>Before we do analysis we need to cleanup the data. </a:t>
            </a:r>
          </a:p>
          <a:p>
            <a:r>
              <a:rPr lang="en-US" dirty="0"/>
              <a:t>This cleanup depends on the data, our goal, and our understanding. </a:t>
            </a:r>
          </a:p>
        </p:txBody>
      </p:sp>
    </p:spTree>
    <p:extLst>
      <p:ext uri="{BB962C8B-B14F-4D97-AF65-F5344CB8AC3E}">
        <p14:creationId xmlns:p14="http://schemas.microsoft.com/office/powerpoint/2010/main" val="1487300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AAF2-2EEB-894A-966F-FB0ADE06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Time to Program…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C1275-6D2C-6248-9ACF-5E9A3C035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ow realistic are these 21 coders from movies and TV shows? - SD Times">
            <a:extLst>
              <a:ext uri="{FF2B5EF4-FFF2-40B4-BE49-F238E27FC236}">
                <a16:creationId xmlns:a16="http://schemas.microsoft.com/office/drawing/2014/main" id="{4C2DEB73-60BC-5249-8D22-F335A341B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919" y="1623407"/>
            <a:ext cx="8316161" cy="467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559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951EA-A403-4C52-42D9-85332BB51F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Descriptive Stats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05441-E8DA-B65A-0CE4-EA002051F1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3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73175-C622-1FE6-518A-29CE479A5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58AF5-FBF3-3320-6C03-B79ED0FE1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this point we should be able to load in some data into a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r>
              <a:rPr lang="en-US" dirty="0"/>
              <a:t>Before we can do some machine learning we need to prepare this data. </a:t>
            </a:r>
          </a:p>
          <a:p>
            <a:r>
              <a:rPr lang="en-US" dirty="0"/>
              <a:t>The first step is to explore our data, or learn about it, which leads to…</a:t>
            </a:r>
          </a:p>
        </p:txBody>
      </p:sp>
    </p:spTree>
    <p:extLst>
      <p:ext uri="{BB962C8B-B14F-4D97-AF65-F5344CB8AC3E}">
        <p14:creationId xmlns:p14="http://schemas.microsoft.com/office/powerpoint/2010/main" val="333037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7F43B-9063-795F-A437-23E749AC9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Stats! Stats! Stats! Stats! Stats!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44235-FAC4-E5E9-6B51-9C8B376F0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US" dirty="0"/>
              <a:t>The primary things that statistics gives us is a langue to describe data. </a:t>
            </a:r>
          </a:p>
          <a:p>
            <a:pPr lvl="1"/>
            <a:r>
              <a:rPr lang="en-US" dirty="0"/>
              <a:t>Descriptive statistics. </a:t>
            </a:r>
          </a:p>
          <a:p>
            <a:r>
              <a:rPr lang="en-US" dirty="0"/>
              <a:t>There are a few basic statistics that we’ve likely seen/used before. </a:t>
            </a:r>
          </a:p>
          <a:p>
            <a:r>
              <a:rPr lang="en-US" dirty="0"/>
              <a:t>These statistics allow us to describe one variable (feature) of data at a time. </a:t>
            </a:r>
          </a:p>
        </p:txBody>
      </p:sp>
      <p:pic>
        <p:nvPicPr>
          <p:cNvPr id="1026" name="Picture 2" descr="YARN | STATS STATS STATS STATS | LMFAO - Shots ft. Lil Jon | Video gifs by  quotes | bd7e89ad | 紗">
            <a:extLst>
              <a:ext uri="{FF2B5EF4-FFF2-40B4-BE49-F238E27FC236}">
                <a16:creationId xmlns:a16="http://schemas.microsoft.com/office/drawing/2014/main" id="{0BEB01B3-1E44-188B-86E0-0445BA355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2345916"/>
            <a:ext cx="6134424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268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424F3-DA93-28F5-CC13-7C6A9AC9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B0446-5AEF-8D25-0E01-8226A8F71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Minimum – smallest value. </a:t>
            </a:r>
          </a:p>
          <a:p>
            <a:r>
              <a:rPr lang="en-US" dirty="0"/>
              <a:t>Maximum – largest value. </a:t>
            </a:r>
          </a:p>
          <a:p>
            <a:r>
              <a:rPr lang="en-US" dirty="0"/>
              <a:t>Range – distance between the minimum and the maximum values. </a:t>
            </a:r>
          </a:p>
          <a:p>
            <a:r>
              <a:rPr lang="en-US" dirty="0"/>
              <a:t>Count (N) – number of records in dataset. </a:t>
            </a:r>
          </a:p>
        </p:txBody>
      </p:sp>
    </p:spTree>
    <p:extLst>
      <p:ext uri="{BB962C8B-B14F-4D97-AF65-F5344CB8AC3E}">
        <p14:creationId xmlns:p14="http://schemas.microsoft.com/office/powerpoint/2010/main" val="2962681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8842-51F9-A04C-3E51-4C188C16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Average(s) – Measures of Central Tendency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D2115-BE1C-5258-5A41-CF00D104D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3 measures of average:</a:t>
            </a:r>
          </a:p>
          <a:p>
            <a:pPr lvl="1"/>
            <a:r>
              <a:rPr lang="en-US" dirty="0"/>
              <a:t>Mean – Add all values and divide by N. </a:t>
            </a:r>
          </a:p>
          <a:p>
            <a:pPr lvl="1"/>
            <a:r>
              <a:rPr lang="en-US" dirty="0"/>
              <a:t>Median – The value with 50% of other values above, and %50 below. </a:t>
            </a:r>
          </a:p>
          <a:p>
            <a:pPr lvl="1"/>
            <a:r>
              <a:rPr lang="en-US" dirty="0"/>
              <a:t>Mode – The most frequently occurring value. </a:t>
            </a:r>
          </a:p>
          <a:p>
            <a:r>
              <a:rPr lang="en-US" dirty="0"/>
              <a:t>“Average” normally means the mean, but we should be specific. </a:t>
            </a:r>
          </a:p>
          <a:p>
            <a:r>
              <a:rPr lang="en-US" dirty="0"/>
              <a:t>Median is very common is scenarios where there are outliers. </a:t>
            </a:r>
          </a:p>
          <a:p>
            <a:pPr lvl="1"/>
            <a:r>
              <a:rPr lang="en-US" dirty="0"/>
              <a:t>Why? </a:t>
            </a:r>
          </a:p>
        </p:txBody>
      </p:sp>
    </p:spTree>
    <p:extLst>
      <p:ext uri="{BB962C8B-B14F-4D97-AF65-F5344CB8AC3E}">
        <p14:creationId xmlns:p14="http://schemas.microsoft.com/office/powerpoint/2010/main" val="940878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B756-EABC-9CE1-4AA2-61C567E96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Dispersion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76BAB-84A8-7528-2AC7-3623AA7EE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Measures of dispersion tell us how “spread out” the values are?</a:t>
            </a:r>
          </a:p>
          <a:p>
            <a:pPr lvl="1"/>
            <a:r>
              <a:rPr lang="en-US" dirty="0"/>
              <a:t>Are values tightly clustered or scattered over a wide area?</a:t>
            </a:r>
          </a:p>
          <a:p>
            <a:r>
              <a:rPr lang="en-US" dirty="0"/>
              <a:t>Variance – a measure of how “varied” the values are, i.e. are they clustered over a small range or distributed broadly. </a:t>
            </a:r>
          </a:p>
          <a:p>
            <a:r>
              <a:rPr lang="en-US" dirty="0"/>
              <a:t>Standard Deviation – the square root of variance. More commonly used for most analysis.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90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8F392-43E9-740D-5CF5-652A71ED8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Variable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5AFE5-FCF2-8FD7-0933-B51A554BE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33806"/>
          </a:xfrm>
        </p:spPr>
        <p:txBody>
          <a:bodyPr>
            <a:normAutofit/>
          </a:bodyPr>
          <a:lstStyle/>
          <a:p>
            <a:r>
              <a:rPr lang="en-US" dirty="0"/>
              <a:t>These simple stats help us describe data that we are dealing with. </a:t>
            </a:r>
          </a:p>
          <a:p>
            <a:r>
              <a:rPr lang="en-US" dirty="0"/>
              <a:t>When we look at distributions soon, knowing a distribution pattern and these basic statistics can allow us to describe our data very accurately with a small amount of info. </a:t>
            </a:r>
          </a:p>
          <a:p>
            <a:r>
              <a:rPr lang="en-US" dirty="0"/>
              <a:t>These are fundamental building blocks, we should be comfortable with each and what it means. </a:t>
            </a:r>
          </a:p>
          <a:p>
            <a:endParaRPr lang="en-US" dirty="0"/>
          </a:p>
          <a:p>
            <a:r>
              <a:rPr lang="en-US" dirty="0"/>
              <a:t>Note: each of these stats looks at one variable at a time, we haven’t looked at all at the relationships between them. </a:t>
            </a:r>
          </a:p>
        </p:txBody>
      </p:sp>
    </p:spTree>
    <p:extLst>
      <p:ext uri="{BB962C8B-B14F-4D97-AF65-F5344CB8AC3E}">
        <p14:creationId xmlns:p14="http://schemas.microsoft.com/office/powerpoint/2010/main" val="2592082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D0959-2D38-1D23-965B-80DEF112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 In a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06CFD-149C-2DE8-B567-868556DFC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of these values is a certain type of value. </a:t>
            </a:r>
          </a:p>
          <a:p>
            <a:r>
              <a:rPr lang="en-US" dirty="0"/>
              <a:t>Some values are descriptors, like name or hair color. </a:t>
            </a:r>
          </a:p>
          <a:p>
            <a:r>
              <a:rPr lang="en-US" dirty="0"/>
              <a:t>Some values are measurements, like height or bank account balance. </a:t>
            </a:r>
          </a:p>
          <a:p>
            <a:endParaRPr lang="en-US" dirty="0"/>
          </a:p>
          <a:p>
            <a:r>
              <a:rPr lang="en-US" dirty="0"/>
              <a:t>We can break datatypes into a few divisions…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0246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423</TotalTime>
  <Words>817</Words>
  <Application>Microsoft Macintosh PowerPoint</Application>
  <PresentationFormat>Widescreen</PresentationFormat>
  <Paragraphs>79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Gill Sans MT</vt:lpstr>
      <vt:lpstr>Gallery</vt:lpstr>
      <vt:lpstr>Today (Start at :05)</vt:lpstr>
      <vt:lpstr>Basic Descriptive Stats</vt:lpstr>
      <vt:lpstr>Preparing Data</vt:lpstr>
      <vt:lpstr>Stats! Stats! Stats! Stats! Stats!</vt:lpstr>
      <vt:lpstr>Range</vt:lpstr>
      <vt:lpstr>Average(s) – Measures of Central Tendency</vt:lpstr>
      <vt:lpstr>Measures of Dispersion</vt:lpstr>
      <vt:lpstr>Single Variable Statistics</vt:lpstr>
      <vt:lpstr>Values In a Dataset</vt:lpstr>
      <vt:lpstr>PowerPoint Presentation</vt:lpstr>
      <vt:lpstr>Variable Types</vt:lpstr>
      <vt:lpstr>PowerPoint Presentation</vt:lpstr>
      <vt:lpstr>Data Types</vt:lpstr>
      <vt:lpstr>Distributions</vt:lpstr>
      <vt:lpstr>Visualizing Statistics</vt:lpstr>
      <vt:lpstr>Histogram</vt:lpstr>
      <vt:lpstr>Why?</vt:lpstr>
      <vt:lpstr>Data Cleanup</vt:lpstr>
      <vt:lpstr>Ok, Time to Program…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9</cp:revision>
  <dcterms:created xsi:type="dcterms:W3CDTF">2022-05-19T17:50:51Z</dcterms:created>
  <dcterms:modified xsi:type="dcterms:W3CDTF">2024-01-25T16:09:24Z</dcterms:modified>
</cp:coreProperties>
</file>