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89" r:id="rId3"/>
    <p:sldId id="260" r:id="rId4"/>
    <p:sldId id="265" r:id="rId5"/>
    <p:sldId id="261" r:id="rId6"/>
    <p:sldId id="262" r:id="rId7"/>
    <p:sldId id="257" r:id="rId8"/>
    <p:sldId id="258" r:id="rId9"/>
    <p:sldId id="259" r:id="rId10"/>
    <p:sldId id="264" r:id="rId11"/>
    <p:sldId id="287" r:id="rId12"/>
    <p:sldId id="286" r:id="rId13"/>
    <p:sldId id="266" r:id="rId14"/>
    <p:sldId id="267" r:id="rId15"/>
    <p:sldId id="282" r:id="rId16"/>
    <p:sldId id="284" r:id="rId17"/>
    <p:sldId id="281" r:id="rId18"/>
    <p:sldId id="288" r:id="rId19"/>
    <p:sldId id="290" r:id="rId20"/>
    <p:sldId id="279" r:id="rId21"/>
    <p:sldId id="274" r:id="rId22"/>
    <p:sldId id="275" r:id="rId23"/>
    <p:sldId id="278" r:id="rId24"/>
    <p:sldId id="283" r:id="rId25"/>
    <p:sldId id="285" r:id="rId26"/>
    <p:sldId id="280" r:id="rId27"/>
    <p:sldId id="276" r:id="rId28"/>
    <p:sldId id="27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4680"/>
  </p:normalViewPr>
  <p:slideViewPr>
    <p:cSldViewPr snapToGrid="0" snapToObjects="1">
      <p:cViewPr varScale="1">
        <p:scale>
          <a:sx n="151" d="100"/>
          <a:sy n="151" d="100"/>
        </p:scale>
        <p:origin x="144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33884-94CD-0F4E-BA84-5C402B1D76E4}" type="datetimeFigureOut">
              <a:rPr lang="en-US" smtClean="0"/>
              <a:t>3/23/24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1A861-F0D7-D84E-A25F-3A724E46A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7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1A861-F0D7-D84E-A25F-3A724E46AE0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8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36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9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2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27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73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38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2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3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7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11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1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AD5A-7A83-5C4C-9676-675895A77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7E239-BEEB-794A-A95E-6522428CD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They Grow</a:t>
            </a:r>
          </a:p>
        </p:txBody>
      </p:sp>
    </p:spTree>
    <p:extLst>
      <p:ext uri="{BB962C8B-B14F-4D97-AF65-F5344CB8AC3E}">
        <p14:creationId xmlns:p14="http://schemas.microsoft.com/office/powerpoint/2010/main" val="90841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8BBE-CA3C-2244-A997-B6F6BC24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02F17-797C-6440-A30C-B7581EB00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2624901"/>
          </a:xfrm>
        </p:spPr>
        <p:txBody>
          <a:bodyPr/>
          <a:lstStyle/>
          <a:p>
            <a:r>
              <a:rPr lang="en-US" dirty="0"/>
              <a:t>The algorithm looks for the decision that maximizes information gain or purity. </a:t>
            </a:r>
          </a:p>
          <a:p>
            <a:pPr lvl="1"/>
            <a:r>
              <a:rPr lang="en-US" dirty="0"/>
              <a:t>Gain = Gini/ENT before the split – Gini/ENT after the split</a:t>
            </a:r>
          </a:p>
          <a:p>
            <a:pPr lvl="1"/>
            <a:r>
              <a:rPr lang="en-US" dirty="0"/>
              <a:t>The split is the one that makes the tree more pure after. </a:t>
            </a:r>
          </a:p>
          <a:p>
            <a:pPr lvl="1"/>
            <a:r>
              <a:rPr lang="en-US" dirty="0"/>
              <a:t>Maximize discrimination with the division. </a:t>
            </a:r>
          </a:p>
          <a:p>
            <a:r>
              <a:rPr lang="en-US" dirty="0"/>
              <a:t>The series of the decisions makes the tree sequence of decisions. </a:t>
            </a:r>
          </a:p>
          <a:p>
            <a:r>
              <a:rPr lang="en-US" dirty="0"/>
              <a:t>In practice Gini and Entropy will usually give close to the same results</a:t>
            </a:r>
          </a:p>
        </p:txBody>
      </p:sp>
      <p:pic>
        <p:nvPicPr>
          <p:cNvPr id="5122" name="Picture 2" descr="Representation of Gini Index and Entropy">
            <a:extLst>
              <a:ext uri="{FF2B5EF4-FFF2-40B4-BE49-F238E27FC236}">
                <a16:creationId xmlns:a16="http://schemas.microsoft.com/office/drawing/2014/main" id="{0B4F503F-65DF-594A-A2CB-6F3BE1112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2" t="11718" r="9548" b="6250"/>
          <a:stretch/>
        </p:blipFill>
        <p:spPr bwMode="auto">
          <a:xfrm>
            <a:off x="2679844" y="4478655"/>
            <a:ext cx="6832311" cy="229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771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E7B3-0681-EAF3-0F4D-FD9440D5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28B7-D221-4AB4-49D1-C9ACE105F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DAD06-CF8B-120D-A9C3-277BBED48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953"/>
            <a:ext cx="12192000" cy="693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32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BBE3-2842-33EF-82FD-4075E0B4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B79B7-E28D-3143-E95E-1E5C57211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Decision Tree Split | How to Split Decision Tree and Get Ideal Split">
            <a:extLst>
              <a:ext uri="{FF2B5EF4-FFF2-40B4-BE49-F238E27FC236}">
                <a16:creationId xmlns:a16="http://schemas.microsoft.com/office/drawing/2014/main" id="{1778CE7F-E37A-9A00-6C8A-AA7FFF202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35"/>
          <a:stretch/>
        </p:blipFill>
        <p:spPr bwMode="auto">
          <a:xfrm>
            <a:off x="0" y="445170"/>
            <a:ext cx="12192000" cy="589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289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FFD6-22ED-F546-B798-68AAFE8D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Woody Goodness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1374C-BD2A-1F48-A02F-FDEBA81F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Tree benefits:</a:t>
            </a:r>
          </a:p>
          <a:p>
            <a:pPr lvl="1"/>
            <a:r>
              <a:rPr lang="en-US" dirty="0"/>
              <a:t>Simple, understandable, and mirrors human decision making. </a:t>
            </a:r>
          </a:p>
          <a:p>
            <a:pPr lvl="1"/>
            <a:r>
              <a:rPr lang="en-US" dirty="0"/>
              <a:t>Handles non-linear relationships. </a:t>
            </a:r>
          </a:p>
          <a:p>
            <a:pPr lvl="1"/>
            <a:r>
              <a:rPr lang="en-US" dirty="0"/>
              <a:t>Non-parametric (Meaning they aren’t based on prior assumptions, like normality). </a:t>
            </a:r>
          </a:p>
          <a:p>
            <a:pPr lvl="1"/>
            <a:r>
              <a:rPr lang="en-US" dirty="0"/>
              <a:t>Explainable – we can follow the exact logic of the decisions. </a:t>
            </a:r>
          </a:p>
          <a:p>
            <a:pPr lvl="1"/>
            <a:r>
              <a:rPr lang="en-US" dirty="0"/>
              <a:t>Data prep is minimal – no need to encode or scale data. </a:t>
            </a:r>
          </a:p>
          <a:p>
            <a:pPr lvl="1"/>
            <a:r>
              <a:rPr lang="en-US" dirty="0"/>
              <a:t>Generally computationally efficient with large datasets when making decisions. </a:t>
            </a:r>
          </a:p>
          <a:p>
            <a:r>
              <a:rPr lang="en-US" dirty="0"/>
              <a:t>Can be acceptable in scenarios (finance, insurance, </a:t>
            </a:r>
            <a:r>
              <a:rPr lang="en-US" dirty="0" err="1"/>
              <a:t>etc</a:t>
            </a:r>
            <a:r>
              <a:rPr lang="en-US" dirty="0"/>
              <a:t>…) where a black box model isn’t. </a:t>
            </a:r>
          </a:p>
          <a:p>
            <a:pPr lvl="1"/>
            <a:r>
              <a:rPr lang="en-US" dirty="0"/>
              <a:t>A human can explain how a decision was made, this is less true with most models.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4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3360-6454-764B-82F2-EEA9E2CA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Barky Badness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D4D7-B3CA-C14B-8695-4991E10C0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67832"/>
          </a:xfrm>
        </p:spPr>
        <p:txBody>
          <a:bodyPr/>
          <a:lstStyle/>
          <a:p>
            <a:r>
              <a:rPr lang="en-US" dirty="0"/>
              <a:t>Trees have some disadvantages:</a:t>
            </a:r>
          </a:p>
          <a:p>
            <a:pPr lvl="1"/>
            <a:r>
              <a:rPr lang="en-US" dirty="0"/>
              <a:t>Non-robust – small changes in training data can generate wildly different trees. </a:t>
            </a:r>
          </a:p>
          <a:p>
            <a:pPr lvl="2"/>
            <a:r>
              <a:rPr lang="en-US" dirty="0"/>
              <a:t>I.e. a small difference in train-test split can yield different split points, which can then lead to a very different tree. Even if the end results perform almost identically. </a:t>
            </a:r>
          </a:p>
          <a:p>
            <a:pPr lvl="1"/>
            <a:r>
              <a:rPr lang="en-US" dirty="0"/>
              <a:t>Prone to overfitting (though we can combat that when we code them).</a:t>
            </a:r>
          </a:p>
          <a:p>
            <a:pPr lvl="1"/>
            <a:r>
              <a:rPr lang="en-US" dirty="0"/>
              <a:t>Training with large datasets can be time consuming, especially when attempting to limit overfitting.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45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E5E5-59E5-35EA-274E-D25B6123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and Underfitting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DB27F-6794-70FF-2E55-C188D60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call a model that is too tailored to its training data to be ‘overfitted’ or ‘overtrained’.</a:t>
            </a:r>
          </a:p>
          <a:p>
            <a:r>
              <a:rPr lang="en-US" dirty="0"/>
              <a:t>In many/most ML models, balancing over/underfitting is a primary concern. </a:t>
            </a:r>
          </a:p>
          <a:p>
            <a:pPr lvl="1"/>
            <a:r>
              <a:rPr lang="en-US" dirty="0"/>
              <a:t>Allow a model to learn enough so that it can make accurate predictions. </a:t>
            </a:r>
          </a:p>
          <a:p>
            <a:pPr lvl="1"/>
            <a:r>
              <a:rPr lang="en-US" dirty="0"/>
              <a:t>Constrain that growth so the model doesn’t become so specialized that it only predicts what it has already seen.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3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2178-9B3E-3637-9A67-8B14DAB4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D83C0-8AB8-B7F7-7167-38C73F5FD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nderfitting and Overfitting in Machine Learning-Geeksforgeeks">
            <a:extLst>
              <a:ext uri="{FF2B5EF4-FFF2-40B4-BE49-F238E27FC236}">
                <a16:creationId xmlns:a16="http://schemas.microsoft.com/office/drawing/2014/main" id="{4BA6F22A-74BC-742E-5AEF-7F84D30E1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8688"/>
            <a:ext cx="12192000" cy="49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514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E0F4-D4D8-11C7-A7B5-2FBA6AC2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a Tree’s Growth…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773B-944D-A38F-663E-11F7EF98E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793" y="1954924"/>
            <a:ext cx="9858704" cy="4098557"/>
          </a:xfrm>
        </p:spPr>
        <p:txBody>
          <a:bodyPr/>
          <a:lstStyle/>
          <a:p>
            <a:r>
              <a:rPr lang="en-US" dirty="0"/>
              <a:t>Trees are ‘greedy’ – they will try to get as accurate as possible without limits. </a:t>
            </a:r>
          </a:p>
          <a:p>
            <a:pPr lvl="1"/>
            <a:r>
              <a:rPr lang="en-US" dirty="0"/>
              <a:t>This means that if a node has 2 values, a 1 and a 0, the tree will split to two nodes of one item.</a:t>
            </a:r>
          </a:p>
          <a:p>
            <a:r>
              <a:rPr lang="en-US" dirty="0"/>
              <a:t>A tree working to get every single prediction correct in the training data is new. </a:t>
            </a:r>
          </a:p>
          <a:p>
            <a:pPr lvl="1"/>
            <a:r>
              <a:rPr lang="en-US" dirty="0"/>
              <a:t>Regression models will try to generate a model that is “down the middle”. </a:t>
            </a:r>
          </a:p>
          <a:p>
            <a:pPr lvl="1"/>
            <a:r>
              <a:rPr lang="en-US" dirty="0"/>
              <a:t>Regression models can’t really adapt to small differences in the data like a tree can. </a:t>
            </a:r>
          </a:p>
          <a:p>
            <a:r>
              <a:rPr lang="en-US" dirty="0"/>
              <a:t>One concern is that if a model is able to get so accurate on the training data, what happens when we have new data that it is trying to predict. </a:t>
            </a:r>
          </a:p>
        </p:txBody>
      </p:sp>
    </p:spTree>
    <p:extLst>
      <p:ext uri="{BB962C8B-B14F-4D97-AF65-F5344CB8AC3E}">
        <p14:creationId xmlns:p14="http://schemas.microsoft.com/office/powerpoint/2010/main" val="3607179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8364-C364-4F1A-1D16-E90E6269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868062" cy="1049235"/>
          </a:xfrm>
        </p:spPr>
        <p:txBody>
          <a:bodyPr>
            <a:normAutofit/>
          </a:bodyPr>
          <a:lstStyle/>
          <a:p>
            <a:r>
              <a:rPr lang="en-US" dirty="0"/>
              <a:t>Example of Overfitting and Hyperparameters</a:t>
            </a:r>
          </a:p>
        </p:txBody>
      </p:sp>
      <p:pic>
        <p:nvPicPr>
          <p:cNvPr id="3074" name="Picture 2" descr="Overfitting in decision trees | RUOCHI.AI">
            <a:extLst>
              <a:ext uri="{FF2B5EF4-FFF2-40B4-BE49-F238E27FC236}">
                <a16:creationId xmlns:a16="http://schemas.microsoft.com/office/drawing/2014/main" id="{C0F0E531-E4D7-0ACF-BA2D-94B073CF9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" r="11907" b="12122"/>
          <a:stretch/>
        </p:blipFill>
        <p:spPr bwMode="auto">
          <a:xfrm>
            <a:off x="0" y="2015734"/>
            <a:ext cx="5850704" cy="331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F32D-3BE8-65AE-1110-4424867C3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0704" y="1853754"/>
            <a:ext cx="6341296" cy="430530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middle box has 3 items in it. </a:t>
            </a:r>
          </a:p>
          <a:p>
            <a:r>
              <a:rPr lang="en-US" sz="2400" dirty="0"/>
              <a:t>If we don’t limit the tree, it’ll split those into two perfect nodes. </a:t>
            </a:r>
          </a:p>
          <a:p>
            <a:pPr lvl="1"/>
            <a:r>
              <a:rPr lang="en-US" sz="2200" dirty="0"/>
              <a:t>The model would be “overfitted” to this specific data, and not general. </a:t>
            </a:r>
          </a:p>
          <a:p>
            <a:r>
              <a:rPr lang="en-US" sz="2400" dirty="0"/>
              <a:t>Hyperparameters can constrain this over adaptation. </a:t>
            </a:r>
          </a:p>
          <a:p>
            <a:pPr lvl="1"/>
            <a:r>
              <a:rPr lang="en-US" sz="2200" dirty="0"/>
              <a:t>Min samples to split, max depth, min samples per node… </a:t>
            </a:r>
          </a:p>
          <a:p>
            <a:r>
              <a:rPr lang="en-US" sz="2400" dirty="0"/>
              <a:t>We want the model to learn, but not go ”too deep”. </a:t>
            </a:r>
          </a:p>
        </p:txBody>
      </p:sp>
    </p:spTree>
    <p:extLst>
      <p:ext uri="{BB962C8B-B14F-4D97-AF65-F5344CB8AC3E}">
        <p14:creationId xmlns:p14="http://schemas.microsoft.com/office/powerpoint/2010/main" val="479423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A671-EE26-19ED-E3E4-FEA61980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9D62C-384B-870D-39B1-7BD089907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01513"/>
          </a:xfrm>
        </p:spPr>
        <p:txBody>
          <a:bodyPr>
            <a:normAutofit/>
          </a:bodyPr>
          <a:lstStyle/>
          <a:p>
            <a:r>
              <a:rPr lang="en-US" dirty="0"/>
              <a:t>Suppose I was a predictive model that predicted if someone will pass a class. </a:t>
            </a:r>
          </a:p>
          <a:p>
            <a:pPr lvl="1"/>
            <a:r>
              <a:rPr lang="en-US" dirty="0"/>
              <a:t>My features (X values) are everything I can know about students – academic and demographic. </a:t>
            </a:r>
          </a:p>
          <a:p>
            <a:r>
              <a:rPr lang="en-US" dirty="0"/>
              <a:t>If I have a small tree (e.g. 3 levels), I’m probably going to decide based on attendance, HW, reading the text,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r>
              <a:rPr lang="en-US" dirty="0"/>
              <a:t>If I have an unlimited size tree, I will split each of those nodes to get to 100% accuracy, using whatever I can to do so. </a:t>
            </a:r>
          </a:p>
          <a:p>
            <a:pPr lvl="1"/>
            <a:r>
              <a:rPr lang="en-US" dirty="0"/>
              <a:t>Seat in class, hair color,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pPr lvl="1"/>
            <a:r>
              <a:rPr lang="en-US" dirty="0"/>
              <a:t>My model is overly customized to the specifics of this one class. </a:t>
            </a:r>
          </a:p>
          <a:p>
            <a:pPr lvl="1"/>
            <a:r>
              <a:rPr lang="en-US" dirty="0"/>
              <a:t>This model is not generalizable, it works well for one exact example. </a:t>
            </a:r>
          </a:p>
          <a:p>
            <a:r>
              <a:rPr lang="en-US" dirty="0"/>
              <a:t>We want to stop a model before it gets overfitted, or too tailored to one dataset. </a:t>
            </a:r>
          </a:p>
        </p:txBody>
      </p:sp>
    </p:spTree>
    <p:extLst>
      <p:ext uri="{BB962C8B-B14F-4D97-AF65-F5344CB8AC3E}">
        <p14:creationId xmlns:p14="http://schemas.microsoft.com/office/powerpoint/2010/main" val="150137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835D-501E-06CF-C1DC-44ACEAB1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FF59D-F04A-BF4D-EB0D-2798804F8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Train-test split and cross-validation. </a:t>
            </a:r>
          </a:p>
          <a:p>
            <a:r>
              <a:rPr lang="en-US" dirty="0"/>
              <a:t>We can use train-test split to get training and testing data. </a:t>
            </a:r>
          </a:p>
          <a:p>
            <a:pPr lvl="1"/>
            <a:r>
              <a:rPr lang="en-US" dirty="0"/>
              <a:t>The training score is how accurate the model is on the predictions for the data it is using. </a:t>
            </a:r>
          </a:p>
          <a:p>
            <a:pPr lvl="1"/>
            <a:r>
              <a:rPr lang="en-US" dirty="0"/>
              <a:t>The test score is how accurate the model is on the data that was held aside. </a:t>
            </a:r>
          </a:p>
          <a:p>
            <a:r>
              <a:rPr lang="en-US" dirty="0"/>
              <a:t>We can also use the grid search cv in its place. </a:t>
            </a:r>
          </a:p>
          <a:p>
            <a:pPr lvl="1"/>
            <a:r>
              <a:rPr lang="en-US" dirty="0"/>
              <a:t>The data will be split into k sets, one used for testing each round.</a:t>
            </a:r>
          </a:p>
          <a:p>
            <a:r>
              <a:rPr lang="en-US" dirty="0"/>
              <a:t>These two can also be combined and used together. </a:t>
            </a:r>
          </a:p>
          <a:p>
            <a:pPr lvl="1"/>
            <a:r>
              <a:rPr lang="en-US" dirty="0"/>
              <a:t>The cross-validation will do its thing, but only the test data is used for it. </a:t>
            </a:r>
          </a:p>
          <a:p>
            <a:pPr lvl="1"/>
            <a:r>
              <a:rPr lang="en-US" dirty="0"/>
              <a:t>The test score is generated from the data held aside from the cross-validation. </a:t>
            </a:r>
          </a:p>
        </p:txBody>
      </p:sp>
    </p:spTree>
    <p:extLst>
      <p:ext uri="{BB962C8B-B14F-4D97-AF65-F5344CB8AC3E}">
        <p14:creationId xmlns:p14="http://schemas.microsoft.com/office/powerpoint/2010/main" val="3833307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3C07-EADE-97C7-4034-D24BC706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 are ready to Help!!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3D1F-DD34-6EA1-5FBD-0EEAAEBB4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91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703A-BE2E-F57D-6138-D70CF3DE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Better Trees -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8C54-8CFA-C92F-608B-FB27F99CE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4287"/>
          </a:xfrm>
        </p:spPr>
        <p:txBody>
          <a:bodyPr/>
          <a:lstStyle/>
          <a:p>
            <a:r>
              <a:rPr lang="en-US" dirty="0"/>
              <a:t>Hyperparameters are basically the settings that the algorithm uses while making a model.</a:t>
            </a:r>
          </a:p>
          <a:p>
            <a:pPr lvl="1"/>
            <a:r>
              <a:rPr lang="en-US" dirty="0"/>
              <a:t>Each algorithm has a different family of hyperparameters. </a:t>
            </a:r>
          </a:p>
          <a:p>
            <a:r>
              <a:rPr lang="en-US" dirty="0"/>
              <a:t>We can create different models with different HPs. </a:t>
            </a:r>
          </a:p>
          <a:p>
            <a:pPr lvl="1"/>
            <a:r>
              <a:rPr lang="en-US" dirty="0"/>
              <a:t>These models may perform very differently.</a:t>
            </a:r>
          </a:p>
          <a:p>
            <a:r>
              <a:rPr lang="en-US" dirty="0"/>
              <a:t>Tree hyperparameters can help us tailor our tree models:</a:t>
            </a:r>
          </a:p>
          <a:p>
            <a:pPr lvl="1"/>
            <a:r>
              <a:rPr lang="en-US" dirty="0"/>
              <a:t>Maximum number of levels in the tree. </a:t>
            </a:r>
          </a:p>
          <a:p>
            <a:pPr lvl="1"/>
            <a:r>
              <a:rPr lang="en-US" dirty="0"/>
              <a:t>Gini vs entropy for splits. </a:t>
            </a:r>
          </a:p>
          <a:p>
            <a:pPr lvl="1"/>
            <a:r>
              <a:rPr lang="en-US" dirty="0"/>
              <a:t>Minimum number of samples in a node to allow it to split. </a:t>
            </a:r>
          </a:p>
          <a:p>
            <a:pPr lvl="1"/>
            <a:r>
              <a:rPr lang="en-US" dirty="0"/>
              <a:t>Maximum total number of leaves. </a:t>
            </a:r>
          </a:p>
        </p:txBody>
      </p:sp>
    </p:spTree>
    <p:extLst>
      <p:ext uri="{BB962C8B-B14F-4D97-AF65-F5344CB8AC3E}">
        <p14:creationId xmlns:p14="http://schemas.microsoft.com/office/powerpoint/2010/main" val="65463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FB88-6CDD-12AE-73E0-9CEC1B34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Many Parameters!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6AA7C-5A86-FB19-8C90-806DD6BA0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7646"/>
          </a:xfrm>
        </p:spPr>
        <p:txBody>
          <a:bodyPr/>
          <a:lstStyle/>
          <a:p>
            <a:r>
              <a:rPr lang="en-US" dirty="0"/>
              <a:t>Parameters are the things that the model learns internally while training. </a:t>
            </a:r>
          </a:p>
          <a:p>
            <a:pPr lvl="1"/>
            <a:r>
              <a:rPr lang="en-US" dirty="0"/>
              <a:t>In a tree – split criteria. </a:t>
            </a:r>
          </a:p>
          <a:p>
            <a:pPr lvl="1"/>
            <a:r>
              <a:rPr lang="en-US" dirty="0"/>
              <a:t>In other models – weights, values, centers, </a:t>
            </a:r>
            <a:r>
              <a:rPr lang="en-US" dirty="0" err="1"/>
              <a:t>etc</a:t>
            </a:r>
            <a:r>
              <a:rPr lang="en-US" dirty="0"/>
              <a:t>… (This will make more sense later) </a:t>
            </a:r>
          </a:p>
          <a:p>
            <a:r>
              <a:rPr lang="en-US" dirty="0"/>
              <a:t>Hyperparameters are the things the model is told from the developer. </a:t>
            </a:r>
          </a:p>
          <a:p>
            <a:pPr lvl="1"/>
            <a:r>
              <a:rPr lang="en-US" dirty="0"/>
              <a:t>The rules on how the training process can run. </a:t>
            </a:r>
          </a:p>
          <a:p>
            <a:pPr lvl="1"/>
            <a:r>
              <a:rPr lang="en-US" dirty="0"/>
              <a:t>Settings for how it does its job. </a:t>
            </a:r>
          </a:p>
          <a:p>
            <a:r>
              <a:rPr lang="en-US" dirty="0"/>
              <a:t>Creating a model will require [model type + HP choices]. </a:t>
            </a:r>
          </a:p>
          <a:p>
            <a:pPr lvl="1"/>
            <a:r>
              <a:rPr lang="en-US" dirty="0"/>
              <a:t>We often want to compare different HP sets against each other. </a:t>
            </a:r>
          </a:p>
          <a:p>
            <a:pPr lvl="1"/>
            <a:r>
              <a:rPr lang="en-US" dirty="0"/>
              <a:t>Soon we’ll look at tools to automate testing and comparing HP settings. </a:t>
            </a:r>
          </a:p>
          <a:p>
            <a:pPr lvl="1"/>
            <a:r>
              <a:rPr lang="en-US" dirty="0"/>
              <a:t>Can use HP settings to mitigate over/under fitting in a model. </a:t>
            </a:r>
          </a:p>
        </p:txBody>
      </p:sp>
    </p:spTree>
    <p:extLst>
      <p:ext uri="{BB962C8B-B14F-4D97-AF65-F5344CB8AC3E}">
        <p14:creationId xmlns:p14="http://schemas.microsoft.com/office/powerpoint/2010/main" val="55262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A6BA-10E2-0D27-27FB-10A6B139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41A7-4567-7ABA-D4A3-B7E570BB7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want our model to:</a:t>
            </a:r>
          </a:p>
          <a:p>
            <a:pPr lvl="1"/>
            <a:r>
              <a:rPr lang="en-US" dirty="0"/>
              <a:t>Learn the data well, so it can make accurate predictions. </a:t>
            </a:r>
          </a:p>
          <a:p>
            <a:pPr lvl="1"/>
            <a:r>
              <a:rPr lang="en-US" dirty="0"/>
              <a:t>Not become overly customized to the specifics, so it can make good predictions on new data. </a:t>
            </a:r>
          </a:p>
          <a:p>
            <a:r>
              <a:rPr lang="en-US" dirty="0"/>
              <a:t>We want to balance overfitting and underfitting. </a:t>
            </a:r>
          </a:p>
          <a:p>
            <a:r>
              <a:rPr lang="en-US" dirty="0"/>
              <a:t>Trees can tend to overfit if we don’t constrain their growth. </a:t>
            </a:r>
          </a:p>
          <a:p>
            <a:pPr lvl="1"/>
            <a:r>
              <a:rPr lang="en-US" dirty="0"/>
              <a:t>E.g. if a node has a T and F, just split so each node is perfect. </a:t>
            </a:r>
          </a:p>
          <a:p>
            <a:r>
              <a:rPr lang="en-US" dirty="0"/>
              <a:t>We want to let our tree fit to data, but limit how far it can go. </a:t>
            </a:r>
          </a:p>
          <a:p>
            <a:pPr lvl="1"/>
            <a:r>
              <a:rPr lang="en-US" dirty="0"/>
              <a:t>The model can get to near 100% in training, we want to constrain that growth. </a:t>
            </a:r>
          </a:p>
          <a:p>
            <a:pPr lvl="1"/>
            <a:r>
              <a:rPr lang="en-US" dirty="0"/>
              <a:t>The most common thing we’ll do with tuning is limiting overfitting. </a:t>
            </a:r>
          </a:p>
        </p:txBody>
      </p:sp>
    </p:spTree>
    <p:extLst>
      <p:ext uri="{BB962C8B-B14F-4D97-AF65-F5344CB8AC3E}">
        <p14:creationId xmlns:p14="http://schemas.microsoft.com/office/powerpoint/2010/main" val="161820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F5DB-3B29-55FD-A56F-98913C54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34309-C70D-012A-9ADC-5DB38E2D3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90" y="1853754"/>
            <a:ext cx="10594427" cy="4199727"/>
          </a:xfrm>
        </p:spPr>
        <p:txBody>
          <a:bodyPr>
            <a:normAutofit/>
          </a:bodyPr>
          <a:lstStyle/>
          <a:p>
            <a:r>
              <a:rPr lang="en-US" dirty="0"/>
              <a:t>Our tree models are more complex than regression – they can learn more complex things. </a:t>
            </a:r>
          </a:p>
          <a:p>
            <a:r>
              <a:rPr lang="en-US" dirty="0"/>
              <a:t>Hyperparameter tuning of our tree is more significant:</a:t>
            </a:r>
          </a:p>
          <a:p>
            <a:pPr lvl="1"/>
            <a:r>
              <a:rPr lang="en-US" dirty="0"/>
              <a:t>The hyperparameters give us many different ways to limit this growth of the model. </a:t>
            </a:r>
          </a:p>
          <a:p>
            <a:pPr lvl="1"/>
            <a:r>
              <a:rPr lang="en-US" dirty="0"/>
              <a:t>We can try different combinations to find a good balance. </a:t>
            </a:r>
          </a:p>
          <a:p>
            <a:r>
              <a:rPr lang="en-US" dirty="0"/>
              <a:t>Training vs testing vs cross-validation:</a:t>
            </a:r>
          </a:p>
          <a:p>
            <a:r>
              <a:rPr lang="en-US" dirty="0"/>
              <a:t>A training score that is much better than a testing score is an indicator of overfitting. </a:t>
            </a:r>
          </a:p>
          <a:p>
            <a:pPr lvl="1"/>
            <a:r>
              <a:rPr lang="en-US" dirty="0"/>
              <a:t>The model has learned too much, and is excellent at predictions in training, but does poorly on new data. </a:t>
            </a:r>
          </a:p>
          <a:p>
            <a:r>
              <a:rPr lang="en-US" dirty="0"/>
              <a:t>A testing score that is much better than a training score is an indicator of underfitting. </a:t>
            </a:r>
          </a:p>
          <a:p>
            <a:pPr lvl="1"/>
            <a:r>
              <a:rPr lang="en-US" dirty="0"/>
              <a:t>The model hasn’t learned enough about the training data to make accurate predictions. </a:t>
            </a:r>
          </a:p>
        </p:txBody>
      </p:sp>
    </p:spTree>
    <p:extLst>
      <p:ext uri="{BB962C8B-B14F-4D97-AF65-F5344CB8AC3E}">
        <p14:creationId xmlns:p14="http://schemas.microsoft.com/office/powerpoint/2010/main" val="3194020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4B0D-99F5-CC6A-2158-62B3B4090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a Good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11CF6-F3A9-DFEF-F839-11CAD8DCE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For trees, hyperparameter tuning is our primary tool. </a:t>
            </a:r>
          </a:p>
          <a:p>
            <a:pPr lvl="1"/>
            <a:r>
              <a:rPr lang="en-US" dirty="0"/>
              <a:t>We have many HPs that impact different aspects of how the tree is allowed to grow (learn). </a:t>
            </a:r>
          </a:p>
          <a:p>
            <a:pPr lvl="1"/>
            <a:r>
              <a:rPr lang="en-US" dirty="0"/>
              <a:t>More aggressive constraints = less overfitting. </a:t>
            </a:r>
          </a:p>
          <a:p>
            <a:r>
              <a:rPr lang="en-US" dirty="0"/>
              <a:t>A grid search can automate this, as there are many combinations. </a:t>
            </a:r>
          </a:p>
          <a:p>
            <a:r>
              <a:rPr lang="en-US" dirty="0"/>
              <a:t>There are other techniques that apply with other ML models (for context):</a:t>
            </a:r>
          </a:p>
          <a:p>
            <a:pPr lvl="1"/>
            <a:r>
              <a:rPr lang="en-US" dirty="0"/>
              <a:t>Regularization – limiting the ability of a model to grow. We’ll see this with </a:t>
            </a:r>
            <a:r>
              <a:rPr lang="en-US" dirty="0" err="1"/>
              <a:t>ccp_alpha</a:t>
            </a:r>
            <a:r>
              <a:rPr lang="en-US" dirty="0"/>
              <a:t> in trees. </a:t>
            </a:r>
          </a:p>
          <a:p>
            <a:pPr lvl="1"/>
            <a:r>
              <a:rPr lang="en-US" dirty="0"/>
              <a:t>Early stopping – don’t allow the model to keep training after some cutoff. </a:t>
            </a:r>
          </a:p>
          <a:p>
            <a:pPr lvl="1"/>
            <a:r>
              <a:rPr lang="en-US" dirty="0"/>
              <a:t>Dropout – remove parts of the data (at times) so a model can’t overtrain to it. </a:t>
            </a:r>
          </a:p>
          <a:p>
            <a:r>
              <a:rPr lang="en-US" dirty="0"/>
              <a:t>We force a tree to be accurate, with fewer possible decisions to do so. </a:t>
            </a:r>
          </a:p>
        </p:txBody>
      </p:sp>
    </p:spTree>
    <p:extLst>
      <p:ext uri="{BB962C8B-B14F-4D97-AF65-F5344CB8AC3E}">
        <p14:creationId xmlns:p14="http://schemas.microsoft.com/office/powerpoint/2010/main" val="1975617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7998-5C01-743A-980D-29F1A408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F3572-53F6-42E8-4411-C050C1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81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865D-3AC6-8773-A8DB-8D784AAE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Cost Complexity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45A1-6F0B-E82B-5DDB-82E4B9C34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273" y="1853754"/>
            <a:ext cx="9929091" cy="4199727"/>
          </a:xfrm>
        </p:spPr>
        <p:txBody>
          <a:bodyPr>
            <a:normAutofit/>
          </a:bodyPr>
          <a:lstStyle/>
          <a:p>
            <a:r>
              <a:rPr lang="en-US" dirty="0"/>
              <a:t>Cost complexity pruning is a way to reduce the complexity of a tree after it is made. </a:t>
            </a:r>
          </a:p>
          <a:p>
            <a:r>
              <a:rPr lang="en-US" dirty="0"/>
              <a:t>CCP finds the leaves that are least beneficial. </a:t>
            </a:r>
          </a:p>
          <a:p>
            <a:r>
              <a:rPr lang="en-US" dirty="0"/>
              <a:t>The complexity parameter is used to define the cost-complexity measure, R</a:t>
            </a:r>
            <a:r>
              <a:rPr lang="el-GR" dirty="0"/>
              <a:t>α(</a:t>
            </a:r>
            <a:r>
              <a:rPr lang="en-US" dirty="0"/>
              <a:t>T) of a given tree (or branch of a tree) T: </a:t>
            </a:r>
          </a:p>
          <a:p>
            <a:pPr lvl="1"/>
            <a:r>
              <a:rPr lang="en-US" dirty="0"/>
              <a:t>R</a:t>
            </a:r>
            <a:r>
              <a:rPr lang="el-GR" dirty="0"/>
              <a:t>α(</a:t>
            </a:r>
            <a:r>
              <a:rPr lang="en-US" dirty="0"/>
              <a:t>T)=R(T)+</a:t>
            </a:r>
            <a:r>
              <a:rPr lang="el-GR" dirty="0"/>
              <a:t>α|</a:t>
            </a:r>
            <a:r>
              <a:rPr lang="en-US" dirty="0"/>
              <a:t>T|</a:t>
            </a:r>
          </a:p>
          <a:p>
            <a:pPr lvl="1"/>
            <a:r>
              <a:rPr lang="en-US" dirty="0"/>
              <a:t>Where |T| is the number of terminal nodes in T and</a:t>
            </a:r>
          </a:p>
          <a:p>
            <a:pPr lvl="1"/>
            <a:r>
              <a:rPr lang="en-US" dirty="0"/>
              <a:t>R(T) is traditionally defined as the total misclassification rate of the terminal nodes.</a:t>
            </a:r>
          </a:p>
          <a:p>
            <a:r>
              <a:rPr lang="en-US" dirty="0"/>
              <a:t>Parts of the tree that were least helpful are pruned. </a:t>
            </a:r>
          </a:p>
          <a:p>
            <a:r>
              <a:rPr lang="en-US" dirty="0"/>
              <a:t>Acts to limit tree size like hyperparameter limits, but dynamically based on the tree.</a:t>
            </a:r>
          </a:p>
        </p:txBody>
      </p:sp>
    </p:spTree>
    <p:extLst>
      <p:ext uri="{BB962C8B-B14F-4D97-AF65-F5344CB8AC3E}">
        <p14:creationId xmlns:p14="http://schemas.microsoft.com/office/powerpoint/2010/main" val="3354885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72B1-1C72-7FE0-9237-0E15D46E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Be More Alpha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268F-9F8B-ADFA-92C1-6DE2CFA8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52" y="1853753"/>
            <a:ext cx="7693572" cy="4199727"/>
          </a:xfrm>
        </p:spPr>
        <p:txBody>
          <a:bodyPr>
            <a:normAutofit/>
          </a:bodyPr>
          <a:lstStyle/>
          <a:p>
            <a:r>
              <a:rPr lang="en-US" dirty="0"/>
              <a:t>In the CCP equation R</a:t>
            </a:r>
            <a:r>
              <a:rPr lang="el-GR" dirty="0"/>
              <a:t>α(</a:t>
            </a:r>
            <a:r>
              <a:rPr lang="en-US" dirty="0"/>
              <a:t>T)=R(T)+</a:t>
            </a:r>
            <a:r>
              <a:rPr lang="el-GR" dirty="0"/>
              <a:t>α|</a:t>
            </a:r>
            <a:r>
              <a:rPr lang="en-US" dirty="0"/>
              <a:t>T| the alpha-t is a penalty. </a:t>
            </a:r>
          </a:p>
          <a:p>
            <a:pPr lvl="1"/>
            <a:r>
              <a:rPr lang="en-US" dirty="0"/>
              <a:t>The larger the number of terminal nodes gets, the larger the penalty. </a:t>
            </a:r>
          </a:p>
          <a:p>
            <a:pPr lvl="1"/>
            <a:r>
              <a:rPr lang="en-US" dirty="0"/>
              <a:t>The larger alpha gets, the larger the penalty. </a:t>
            </a:r>
          </a:p>
          <a:p>
            <a:r>
              <a:rPr lang="en-US" dirty="0"/>
              <a:t>Effectively removes things that have many terminal leaves. </a:t>
            </a:r>
          </a:p>
          <a:p>
            <a:pPr lvl="1"/>
            <a:r>
              <a:rPr lang="en-US" dirty="0"/>
              <a:t>Larger trees will generate larger penalties in branches. </a:t>
            </a:r>
          </a:p>
          <a:p>
            <a:pPr lvl="1"/>
            <a:r>
              <a:rPr lang="en-US" dirty="0"/>
              <a:t>Tends to limit overfitting, as it stops large branches from being developed. </a:t>
            </a:r>
          </a:p>
          <a:p>
            <a:r>
              <a:rPr lang="en-US" dirty="0"/>
              <a:t>Adding a penalty to “size” is a common strategy. </a:t>
            </a:r>
          </a:p>
          <a:p>
            <a:pPr lvl="1"/>
            <a:r>
              <a:rPr lang="en-US" dirty="0"/>
              <a:t>If a split is going to happen, it needs to “overcome” the penalty incurred by increasing the number of terminal nodes ( |T| increases ). </a:t>
            </a:r>
          </a:p>
          <a:p>
            <a:pPr lvl="1"/>
            <a:r>
              <a:rPr lang="en-US" dirty="0"/>
              <a:t>R(T) needs to decrease, or more accuracy, to overcome alpha-T increase.</a:t>
            </a:r>
          </a:p>
        </p:txBody>
      </p:sp>
      <p:pic>
        <p:nvPicPr>
          <p:cNvPr id="2050" name="Picture 2" descr="Stream Chad music | Listen to songs, albums, playlists for free on  SoundCloud">
            <a:extLst>
              <a:ext uri="{FF2B5EF4-FFF2-40B4-BE49-F238E27FC236}">
                <a16:creationId xmlns:a16="http://schemas.microsoft.com/office/drawing/2014/main" id="{53F075D9-6980-3E8E-1C91-D244837A2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0924" y="1952672"/>
            <a:ext cx="3966851" cy="39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98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1555-E665-D946-A295-44711B1F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B30A-BF00-A34A-B7AB-3B3332C8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5" y="1853754"/>
            <a:ext cx="4563100" cy="41997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Trees are one of the simplest to understand models in machine learning. </a:t>
            </a:r>
          </a:p>
          <a:p>
            <a:pPr>
              <a:lnSpc>
                <a:spcPct val="110000"/>
              </a:lnSpc>
            </a:pPr>
            <a:r>
              <a:rPr lang="en-US" dirty="0"/>
              <a:t>A tree is just a series of if statements, until a decision is reached. </a:t>
            </a:r>
          </a:p>
          <a:p>
            <a:pPr>
              <a:lnSpc>
                <a:spcPct val="110000"/>
              </a:lnSpc>
            </a:pPr>
            <a:r>
              <a:rPr lang="en-US" dirty="0"/>
              <a:t>Once the tree is made, making a prediction is dead simple, just follow the tree and make decisions. </a:t>
            </a:r>
          </a:p>
          <a:p>
            <a:pPr>
              <a:lnSpc>
                <a:spcPct val="110000"/>
              </a:lnSpc>
            </a:pPr>
            <a:r>
              <a:rPr lang="en-US" dirty="0"/>
              <a:t>We’ll look at classification trees first, regression are similar once we understand classification.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30BD10B-12D6-C741-9047-F63F4B827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3339" y="2015734"/>
            <a:ext cx="6258661" cy="363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50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73CF-9BB8-D249-8490-065C3D16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Tree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E3CBF-BCE9-D945-844F-2D58B1319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67" y="2015734"/>
            <a:ext cx="5285367" cy="3791300"/>
          </a:xfrm>
        </p:spPr>
        <p:txBody>
          <a:bodyPr>
            <a:normAutofit/>
          </a:bodyPr>
          <a:lstStyle/>
          <a:p>
            <a:r>
              <a:rPr lang="en-US" dirty="0"/>
              <a:t>The parts of a tree are simple and tree like:</a:t>
            </a:r>
          </a:p>
          <a:p>
            <a:pPr lvl="1"/>
            <a:r>
              <a:rPr lang="en-US" dirty="0"/>
              <a:t>Node– each point. </a:t>
            </a:r>
          </a:p>
          <a:p>
            <a:pPr lvl="1"/>
            <a:r>
              <a:rPr lang="en-US" dirty="0"/>
              <a:t>Decision – node where a split is made.</a:t>
            </a:r>
          </a:p>
          <a:p>
            <a:pPr lvl="1"/>
            <a:r>
              <a:rPr lang="en-US" dirty="0"/>
              <a:t>Terminal/leaf – node where a value is determined.</a:t>
            </a:r>
          </a:p>
          <a:p>
            <a:pPr lvl="1"/>
            <a:r>
              <a:rPr lang="en-US" dirty="0"/>
              <a:t>Brach/Sub-Tree – a segment of a larger tree. </a:t>
            </a:r>
          </a:p>
          <a:p>
            <a:pPr lvl="1"/>
            <a:r>
              <a:rPr lang="en-US" dirty="0"/>
              <a:t>Depth – how many layers the tree has. </a:t>
            </a:r>
          </a:p>
          <a:p>
            <a:pPr lvl="1"/>
            <a:r>
              <a:rPr lang="en-US" dirty="0"/>
              <a:t>Samples – number of items in that node.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0F1B538-8674-E042-8AB4-2076A5CD0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780" y="2015734"/>
            <a:ext cx="6388404" cy="31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62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7092-F9F5-4049-A73E-5D27532C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930D-FFFB-E743-816D-0DF4EDA30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decisions and the cutoffs are created by looking at the features for the criteria that will do the “best job of deciding” – or that will split the group most sharply.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You are classifying people as horse jockeys or basketball players. </a:t>
            </a:r>
          </a:p>
          <a:p>
            <a:pPr lvl="1"/>
            <a:r>
              <a:rPr lang="en-US" dirty="0"/>
              <a:t>You know their height and hair color. </a:t>
            </a:r>
          </a:p>
          <a:p>
            <a:pPr lvl="1"/>
            <a:r>
              <a:rPr lang="en-US" dirty="0"/>
              <a:t>Height does a better job of splitting the records.</a:t>
            </a:r>
          </a:p>
          <a:p>
            <a:pPr lvl="2"/>
            <a:r>
              <a:rPr lang="en-US" dirty="0"/>
              <a:t>Those &gt;6ft are almost all </a:t>
            </a:r>
            <a:r>
              <a:rPr lang="en-US" dirty="0" err="1"/>
              <a:t>bball</a:t>
            </a:r>
            <a:r>
              <a:rPr lang="en-US" dirty="0"/>
              <a:t> </a:t>
            </a:r>
            <a:r>
              <a:rPr lang="en-US" dirty="0" err="1"/>
              <a:t>playters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Those &lt;6ft are almost all jockeys. </a:t>
            </a:r>
          </a:p>
          <a:p>
            <a:pPr lvl="2"/>
            <a:r>
              <a:rPr lang="en-US" dirty="0"/>
              <a:t>Your choice would be to divide the data based on height. </a:t>
            </a:r>
          </a:p>
          <a:p>
            <a:r>
              <a:rPr lang="en-US" dirty="0"/>
              <a:t>The algorithm finds the decisions that maximize this separation. </a:t>
            </a:r>
          </a:p>
        </p:txBody>
      </p:sp>
    </p:spTree>
    <p:extLst>
      <p:ext uri="{BB962C8B-B14F-4D97-AF65-F5344CB8AC3E}">
        <p14:creationId xmlns:p14="http://schemas.microsoft.com/office/powerpoint/2010/main" val="327502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D9C9-D6C7-6A4D-BACF-FD38590F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89BB-402F-C745-9433-D757D3F38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criteria for how good the separation can be defined by different metrics. </a:t>
            </a:r>
          </a:p>
          <a:p>
            <a:pPr lvl="1"/>
            <a:r>
              <a:rPr lang="en-US" dirty="0"/>
              <a:t>Gini.</a:t>
            </a:r>
          </a:p>
          <a:p>
            <a:pPr lvl="1"/>
            <a:r>
              <a:rPr lang="en-US" dirty="0"/>
              <a:t>Entropy. </a:t>
            </a:r>
          </a:p>
          <a:p>
            <a:r>
              <a:rPr lang="en-US" dirty="0"/>
              <a:t>The math behind each is different, the idea is the same. </a:t>
            </a:r>
          </a:p>
          <a:p>
            <a:r>
              <a:rPr lang="en-US" dirty="0"/>
              <a:t>Gini is the default. </a:t>
            </a:r>
          </a:p>
          <a:p>
            <a:r>
              <a:rPr lang="en-US" dirty="0"/>
              <a:t>When the algorithm creating the tree is deciding how to split at one node, it picks whichever feature/criteria that does the best at improving the metric. </a:t>
            </a:r>
          </a:p>
          <a:p>
            <a:pPr lvl="1"/>
            <a:r>
              <a:rPr lang="en-US" dirty="0"/>
              <a:t>In classification, that means each side of the split becomes the most ‘pure’.</a:t>
            </a:r>
          </a:p>
          <a:p>
            <a:pPr lvl="1"/>
            <a:r>
              <a:rPr lang="en-US" dirty="0"/>
              <a:t>In regression, that means that the MSE is the lowest. </a:t>
            </a:r>
          </a:p>
        </p:txBody>
      </p:sp>
    </p:spTree>
    <p:extLst>
      <p:ext uri="{BB962C8B-B14F-4D97-AF65-F5344CB8AC3E}">
        <p14:creationId xmlns:p14="http://schemas.microsoft.com/office/powerpoint/2010/main" val="248953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5AF4-FB22-A045-ABA0-1FBD9BB8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2AEBA-350D-6746-9554-318393C6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4 red gumballs and 0 blue gumballs, that group of 4 is 100% pure.</a:t>
            </a:r>
          </a:p>
          <a:p>
            <a:r>
              <a:rPr lang="en-US" dirty="0"/>
              <a:t>If we have 2 red and 2 blue, that group is 100% impure.</a:t>
            </a:r>
          </a:p>
          <a:p>
            <a:r>
              <a:rPr lang="en-US" dirty="0"/>
              <a:t>If we have 3 red and 1 blue, that group is either 75% or 81% pure, if we use Gini or Entropy respectively.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2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4A4A-2DC7-C74B-8813-1FA141CD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Gini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6C57F-ADF6-5848-821A-96A7541D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/>
          </a:bodyPr>
          <a:lstStyle/>
          <a:p>
            <a:r>
              <a:rPr lang="en-US" dirty="0"/>
              <a:t>Gini measures how often a randomly chosen element from the set would be incorrectly labeled.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FBC998-1140-444B-91D5-A45D7176F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4139" y="2119806"/>
            <a:ext cx="4305998" cy="162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92602-4F5F-4B45-BDAC-D370BA4CC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63" y="3379720"/>
            <a:ext cx="3019708" cy="32490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152B4F-6F8D-3E4A-8BAD-44C466C01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951" y="4139252"/>
            <a:ext cx="63881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3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3A67-B4E8-0540-8FF0-60889B16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CDE5A-927B-D742-8DDC-8D84EDD06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2015733"/>
            <a:ext cx="5610225" cy="1856180"/>
          </a:xfrm>
        </p:spPr>
        <p:txBody>
          <a:bodyPr>
            <a:normAutofit/>
          </a:bodyPr>
          <a:lstStyle/>
          <a:p>
            <a:r>
              <a:rPr lang="en-US" dirty="0"/>
              <a:t>Entropy is similar to Gini – a measure of impurity. </a:t>
            </a:r>
          </a:p>
          <a:p>
            <a:r>
              <a:rPr lang="en-US" dirty="0"/>
              <a:t>Created to convey the idea of information – the lower the entropy the more “information” it conveys. </a:t>
            </a:r>
          </a:p>
        </p:txBody>
      </p:sp>
      <p:pic>
        <p:nvPicPr>
          <p:cNvPr id="2052" name="Picture 4" descr="The image highlights the variation of entropy over data points, Entropy is the lowest at end and maximum in middle of graph.">
            <a:extLst>
              <a:ext uri="{FF2B5EF4-FFF2-40B4-BE49-F238E27FC236}">
                <a16:creationId xmlns:a16="http://schemas.microsoft.com/office/drawing/2014/main" id="{74E08735-059A-8642-B840-778AF3739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8" r="19004"/>
          <a:stretch/>
        </p:blipFill>
        <p:spPr bwMode="auto">
          <a:xfrm>
            <a:off x="6451186" y="2015733"/>
            <a:ext cx="5091630" cy="399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09AE712-1D3F-034B-88C6-9DC63BB6B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434" y="3994851"/>
            <a:ext cx="5559145" cy="129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2457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14912</TotalTime>
  <Words>2158</Words>
  <Application>Microsoft Macintosh PowerPoint</Application>
  <PresentationFormat>Widescreen</PresentationFormat>
  <Paragraphs>177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Gill Sans MT</vt:lpstr>
      <vt:lpstr>Gallery</vt:lpstr>
      <vt:lpstr>Trees</vt:lpstr>
      <vt:lpstr>Preamble</vt:lpstr>
      <vt:lpstr>Trees</vt:lpstr>
      <vt:lpstr>Tree Parts</vt:lpstr>
      <vt:lpstr>Building the Tree</vt:lpstr>
      <vt:lpstr>Criteria</vt:lpstr>
      <vt:lpstr>Scenario</vt:lpstr>
      <vt:lpstr>Gini</vt:lpstr>
      <vt:lpstr>Entropy</vt:lpstr>
      <vt:lpstr>Splitting Decision</vt:lpstr>
      <vt:lpstr>PowerPoint Presentation</vt:lpstr>
      <vt:lpstr>PowerPoint Presentation</vt:lpstr>
      <vt:lpstr>Woody Goodness</vt:lpstr>
      <vt:lpstr>Barky Badness</vt:lpstr>
      <vt:lpstr>Overfitting and Underfitting</vt:lpstr>
      <vt:lpstr>PowerPoint Presentation</vt:lpstr>
      <vt:lpstr>Observing a Tree’s Growth…</vt:lpstr>
      <vt:lpstr>Example of Overfitting and Hyperparameters</vt:lpstr>
      <vt:lpstr>Fitting analogy</vt:lpstr>
      <vt:lpstr>Hyperparameters are ready to Help!!</vt:lpstr>
      <vt:lpstr>Making Better Trees - Hyperparameters</vt:lpstr>
      <vt:lpstr>So Many Parameters!</vt:lpstr>
      <vt:lpstr>Tuning the Model</vt:lpstr>
      <vt:lpstr>Fitting a Tree</vt:lpstr>
      <vt:lpstr>Tools for a Good Fit</vt:lpstr>
      <vt:lpstr>Limiting Growth</vt:lpstr>
      <vt:lpstr>Cost Complexity Pruning</vt:lpstr>
      <vt:lpstr>Be More Alpha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36</cp:revision>
  <dcterms:created xsi:type="dcterms:W3CDTF">2022-01-01T00:47:46Z</dcterms:created>
  <dcterms:modified xsi:type="dcterms:W3CDTF">2024-03-25T20:47:08Z</dcterms:modified>
</cp:coreProperties>
</file>