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8" r:id="rId2"/>
    <p:sldId id="256" r:id="rId3"/>
    <p:sldId id="289" r:id="rId4"/>
    <p:sldId id="257" r:id="rId5"/>
    <p:sldId id="290" r:id="rId6"/>
    <p:sldId id="291" r:id="rId7"/>
    <p:sldId id="298" r:id="rId8"/>
    <p:sldId id="262" r:id="rId9"/>
    <p:sldId id="285" r:id="rId10"/>
    <p:sldId id="273" r:id="rId11"/>
    <p:sldId id="274" r:id="rId12"/>
    <p:sldId id="277" r:id="rId13"/>
    <p:sldId id="286" r:id="rId14"/>
    <p:sldId id="260" r:id="rId15"/>
    <p:sldId id="258" r:id="rId16"/>
    <p:sldId id="297" r:id="rId17"/>
    <p:sldId id="259" r:id="rId18"/>
    <p:sldId id="296" r:id="rId19"/>
    <p:sldId id="261" r:id="rId20"/>
    <p:sldId id="292" r:id="rId21"/>
    <p:sldId id="294" r:id="rId22"/>
    <p:sldId id="293" r:id="rId23"/>
    <p:sldId id="295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1" id="{746D544A-60C9-A240-8080-796CAADD4412}">
          <p14:sldIdLst>
            <p14:sldId id="288"/>
          </p14:sldIdLst>
        </p14:section>
        <p14:section name="Intro" id="{2DE96157-A194-B44D-A05A-D9EE8393F5AD}">
          <p14:sldIdLst>
            <p14:sldId id="256"/>
            <p14:sldId id="289"/>
            <p14:sldId id="257"/>
          </p14:sldIdLst>
        </p14:section>
        <p14:section name="Basic Statistics" id="{ACB5857B-80E7-6C41-B0E9-166C290C8807}">
          <p14:sldIdLst>
            <p14:sldId id="290"/>
            <p14:sldId id="291"/>
            <p14:sldId id="298"/>
            <p14:sldId id="262"/>
          </p14:sldIdLst>
        </p14:section>
        <p14:section name="Data Types" id="{D8AD09DD-122B-8B46-8D28-13082C523EC4}">
          <p14:sldIdLst>
            <p14:sldId id="285"/>
            <p14:sldId id="273"/>
            <p14:sldId id="274"/>
            <p14:sldId id="277"/>
            <p14:sldId id="286"/>
          </p14:sldIdLst>
        </p14:section>
        <p14:section name="Single Var Stats" id="{CCDD17A8-B562-E04B-A75B-DFB4CFDC30F5}">
          <p14:sldIdLst>
            <p14:sldId id="260"/>
            <p14:sldId id="258"/>
            <p14:sldId id="297"/>
            <p14:sldId id="259"/>
            <p14:sldId id="296"/>
            <p14:sldId id="261"/>
          </p14:sldIdLst>
        </p14:section>
        <p14:section name="Data Structures" id="{68E65131-05D9-9844-B458-76750DE117D6}">
          <p14:sldIdLst>
            <p14:sldId id="292"/>
            <p14:sldId id="294"/>
            <p14:sldId id="293"/>
            <p14:sldId id="295"/>
          </p14:sldIdLst>
        </p14:section>
        <p14:section name="Conclusion" id="{2F8AAD78-F945-184D-BF6B-551955506F8B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/>
    <p:restoredTop sz="94693"/>
  </p:normalViewPr>
  <p:slideViewPr>
    <p:cSldViewPr snapToGrid="0" snapToObjects="1">
      <p:cViewPr varScale="1">
        <p:scale>
          <a:sx n="146" d="100"/>
          <a:sy n="146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244-9C35-70BC-D4EF-2BC7AD0A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(Start at :05)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4D82-0891-776D-C5DB-9BA036D1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3777"/>
          </a:xfrm>
        </p:spPr>
        <p:txBody>
          <a:bodyPr/>
          <a:lstStyle/>
          <a:p>
            <a:r>
              <a:rPr lang="en-US" dirty="0"/>
              <a:t>Questions? </a:t>
            </a:r>
          </a:p>
          <a:p>
            <a:r>
              <a:rPr lang="en-US" dirty="0"/>
              <a:t>Basics of stats:</a:t>
            </a:r>
          </a:p>
          <a:p>
            <a:pPr lvl="1"/>
            <a:r>
              <a:rPr lang="en-US" dirty="0"/>
              <a:t>Single variable descriptive statistics. </a:t>
            </a:r>
          </a:p>
          <a:p>
            <a:pPr lvl="1"/>
            <a:r>
              <a:rPr lang="en-US" dirty="0"/>
              <a:t>We’ll look at the basics of stats from the data side now, and fill in details net week-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Histograms and single variable visualization. </a:t>
            </a:r>
          </a:p>
          <a:p>
            <a:pPr lvl="1"/>
            <a:r>
              <a:rPr lang="en-US" dirty="0"/>
              <a:t>Cleaning and preparing data for analysis. </a:t>
            </a:r>
          </a:p>
          <a:p>
            <a:pPr lvl="1"/>
            <a:r>
              <a:rPr lang="en-US" dirty="0"/>
              <a:t>Small amount of new “code stuff”, mostly loading and manipulating data more.  </a:t>
            </a:r>
          </a:p>
          <a:p>
            <a:r>
              <a:rPr lang="en-US" dirty="0"/>
              <a:t>Overall – we’re going a little faster than schedule in terms of the ML-needed tools/concepts. I think it is easier to learn with more exposure over time. </a:t>
            </a:r>
          </a:p>
          <a:p>
            <a:pPr lvl="1"/>
            <a:r>
              <a:rPr lang="en-US" dirty="0"/>
              <a:t>Don’t focus on memorizing details, think of goals – we have data and want to make it “ready”. </a:t>
            </a:r>
          </a:p>
        </p:txBody>
      </p:sp>
    </p:spTree>
    <p:extLst>
      <p:ext uri="{BB962C8B-B14F-4D97-AF65-F5344CB8AC3E}">
        <p14:creationId xmlns:p14="http://schemas.microsoft.com/office/powerpoint/2010/main" val="370700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7E1C-8D43-F549-9EF8-138FC54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91A0-FFF6-3341-935D-0CD793D7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ypes of Data Diagram | Quizlet">
            <a:extLst>
              <a:ext uri="{FF2B5EF4-FFF2-40B4-BE49-F238E27FC236}">
                <a16:creationId xmlns:a16="http://schemas.microsoft.com/office/drawing/2014/main" id="{B763DD12-4546-E546-A6DE-B29D6135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" y="-1"/>
            <a:ext cx="11033392" cy="813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6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DE79-F6E8-4C40-987B-9111E58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5EA2-9F8C-1B47-BDA6-6789C0E1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gender</a:t>
            </a:r>
            <a:r>
              <a:rPr lang="en-CA" sz="2400" dirty="0"/>
              <a:t>: </a:t>
            </a:r>
            <a:r>
              <a:rPr lang="en-CA" sz="2400" i="1" dirty="0"/>
              <a:t>categorical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sleep</a:t>
            </a:r>
            <a:r>
              <a:rPr lang="en-CA" sz="2400" dirty="0"/>
              <a:t>: </a:t>
            </a:r>
            <a:r>
              <a:rPr lang="en-CA" sz="2400" i="1" dirty="0"/>
              <a:t>numerical, continuous</a:t>
            </a:r>
            <a:endParaRPr lang="en-CA" sz="24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bedtime</a:t>
            </a:r>
            <a:r>
              <a:rPr lang="en-CA" sz="2400" dirty="0"/>
              <a:t>: </a:t>
            </a:r>
            <a:r>
              <a:rPr lang="en-CA" sz="2400" i="1" dirty="0"/>
              <a:t>categorical, ordinal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countries</a:t>
            </a:r>
            <a:r>
              <a:rPr lang="en-CA" sz="2400" dirty="0"/>
              <a:t>:  </a:t>
            </a:r>
            <a:r>
              <a:rPr lang="en-CA" sz="2400" i="1" dirty="0"/>
              <a:t>numerical, discrete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CA" sz="2400" dirty="0">
                <a:solidFill>
                  <a:schemeClr val="accent1"/>
                </a:solidFill>
              </a:rPr>
              <a:t>dread</a:t>
            </a:r>
            <a:r>
              <a:rPr lang="en-CA" sz="2400" dirty="0"/>
              <a:t>: </a:t>
            </a:r>
            <a:r>
              <a:rPr lang="en-CA" sz="2400" i="1" dirty="0"/>
              <a:t>categorical, ordinal - could also be used as numerical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D1A3A51-92E1-FB48-8502-D8B2AAA1BDD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4411" y="1847088"/>
            <a:ext cx="5911542" cy="2187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770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6F2D-DA32-BAB3-C500-3584DDC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C96-5F23-A713-648C-6FC52244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tegorical vs. Quantitative Variables: Definition + Examples">
            <a:extLst>
              <a:ext uri="{FF2B5EF4-FFF2-40B4-BE49-F238E27FC236}">
                <a16:creationId xmlns:a16="http://schemas.microsoft.com/office/drawing/2014/main" id="{2C2D6919-CA07-5629-962D-8EDFF352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27100"/>
            <a:ext cx="110236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27B7-A425-9373-D607-84A95AA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50EB-CD12-70E6-9CA2-B57130D6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split between numerical and categorical is critical. </a:t>
            </a:r>
          </a:p>
          <a:p>
            <a:pPr lvl="1"/>
            <a:r>
              <a:rPr lang="en-US" dirty="0"/>
              <a:t>Predicting categorical vs numerical values when we get to ML is different. </a:t>
            </a:r>
          </a:p>
          <a:p>
            <a:pPr lvl="1"/>
            <a:r>
              <a:rPr lang="en-US" dirty="0"/>
              <a:t>How we analyze and process categorical vs numerical values is different. </a:t>
            </a:r>
          </a:p>
          <a:p>
            <a:r>
              <a:rPr lang="en-US" dirty="0"/>
              <a:t>We generally group things by categorical variables. </a:t>
            </a:r>
          </a:p>
          <a:p>
            <a:pPr lvl="1"/>
            <a:r>
              <a:rPr lang="en-US" dirty="0"/>
              <a:t>E.g. group all students who took IB courses in HS when looking at earnings. </a:t>
            </a:r>
          </a:p>
          <a:p>
            <a:r>
              <a:rPr lang="en-US" dirty="0"/>
              <a:t>We generally calculate things for numerical variables. </a:t>
            </a:r>
          </a:p>
          <a:p>
            <a:pPr lvl="1"/>
            <a:r>
              <a:rPr lang="en-US" dirty="0"/>
              <a:t>E.g. calculate the median of income for the IB group, compared to others. </a:t>
            </a:r>
          </a:p>
        </p:txBody>
      </p:sp>
    </p:spTree>
    <p:extLst>
      <p:ext uri="{BB962C8B-B14F-4D97-AF65-F5344CB8AC3E}">
        <p14:creationId xmlns:p14="http://schemas.microsoft.com/office/powerpoint/2010/main" val="53647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4F3-DA93-28F5-CC13-7C6A9AC9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0446-5AEF-8D25-0E01-8226A8F7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– smallest value. </a:t>
            </a:r>
          </a:p>
          <a:p>
            <a:r>
              <a:rPr lang="en-US" dirty="0"/>
              <a:t>Maximum – largest value. </a:t>
            </a:r>
          </a:p>
          <a:p>
            <a:r>
              <a:rPr lang="en-US" dirty="0"/>
              <a:t>Range – distance between the minimum and the maximum values. </a:t>
            </a:r>
          </a:p>
          <a:p>
            <a:r>
              <a:rPr lang="en-US" dirty="0"/>
              <a:t>Count (N) – number of records in dataset. </a:t>
            </a:r>
          </a:p>
        </p:txBody>
      </p:sp>
    </p:spTree>
    <p:extLst>
      <p:ext uri="{BB962C8B-B14F-4D97-AF65-F5344CB8AC3E}">
        <p14:creationId xmlns:p14="http://schemas.microsoft.com/office/powerpoint/2010/main" val="296268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8842-51F9-A04C-3E51-4C188C1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Average(s) – 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2115-BE1C-5258-5A41-CF00D10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have 3 measures of average:</a:t>
            </a:r>
          </a:p>
          <a:p>
            <a:pPr lvl="1"/>
            <a:r>
              <a:rPr lang="en-US" dirty="0"/>
              <a:t>Mean – Add all values and divide by N. </a:t>
            </a:r>
          </a:p>
          <a:p>
            <a:pPr lvl="1"/>
            <a:r>
              <a:rPr lang="en-US" dirty="0"/>
              <a:t>Median – The value with 50% of other values above, and %50 below. </a:t>
            </a:r>
          </a:p>
          <a:p>
            <a:pPr lvl="1"/>
            <a:r>
              <a:rPr lang="en-US" dirty="0"/>
              <a:t>Mode – The most frequently occurring value. </a:t>
            </a:r>
          </a:p>
          <a:p>
            <a:r>
              <a:rPr lang="en-US" dirty="0"/>
              <a:t>“Average” normally means the mean, but we should be specific. </a:t>
            </a:r>
          </a:p>
          <a:p>
            <a:r>
              <a:rPr lang="en-US" dirty="0"/>
              <a:t>Median is very common is scenarios where there are outliers. </a:t>
            </a:r>
          </a:p>
          <a:p>
            <a:pPr lvl="1"/>
            <a:r>
              <a:rPr lang="en-US" dirty="0"/>
              <a:t>Why? </a:t>
            </a:r>
          </a:p>
          <a:p>
            <a:r>
              <a:rPr lang="en-US" dirty="0"/>
              <a:t>Mode isn’t usually all that useful with decimal numbers. </a:t>
            </a:r>
          </a:p>
        </p:txBody>
      </p:sp>
    </p:spTree>
    <p:extLst>
      <p:ext uri="{BB962C8B-B14F-4D97-AF65-F5344CB8AC3E}">
        <p14:creationId xmlns:p14="http://schemas.microsoft.com/office/powerpoint/2010/main" val="94087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AB02-3C21-1158-225D-976C3D43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659B-3EBF-216F-09CC-99F112F2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Ledidi | Measures of central tendency: Mean, median and mode">
            <a:extLst>
              <a:ext uri="{FF2B5EF4-FFF2-40B4-BE49-F238E27FC236}">
                <a16:creationId xmlns:a16="http://schemas.microsoft.com/office/drawing/2014/main" id="{633013FD-3EA7-0F79-76E6-287CF9949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t="12122" r="10092" b="19971"/>
          <a:stretch/>
        </p:blipFill>
        <p:spPr bwMode="auto">
          <a:xfrm>
            <a:off x="-7988" y="804519"/>
            <a:ext cx="1220797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7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756-EABC-9CE1-4AA2-61C567E9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6BAB-84A8-7528-2AC7-3623AA7E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915353" cy="4199727"/>
          </a:xfrm>
        </p:spPr>
        <p:txBody>
          <a:bodyPr/>
          <a:lstStyle/>
          <a:p>
            <a:r>
              <a:rPr lang="en-US" dirty="0"/>
              <a:t>Measures of dispersion tell us how “spread out” the values are?</a:t>
            </a:r>
          </a:p>
          <a:p>
            <a:pPr lvl="1"/>
            <a:r>
              <a:rPr lang="en-US" dirty="0"/>
              <a:t>Are values tightly clustered or scattered over a wide area?</a:t>
            </a:r>
          </a:p>
          <a:p>
            <a:pPr lvl="1"/>
            <a:r>
              <a:rPr lang="en-US" dirty="0"/>
              <a:t>Variance – a measure of how “varied” the values are, i.e. are they clustered over a small range or distributed broadly. </a:t>
            </a:r>
          </a:p>
          <a:p>
            <a:r>
              <a:rPr lang="en-US" dirty="0"/>
              <a:t>Standard Deviation – the square root of variance. More commonly used for most analysis. </a:t>
            </a:r>
          </a:p>
          <a:p>
            <a:pPr lvl="1"/>
            <a:r>
              <a:rPr lang="en-US" dirty="0"/>
              <a:t>Roughly, “how far from the mean is a typical value?”</a:t>
            </a:r>
          </a:p>
          <a:p>
            <a:endParaRPr lang="en-US" dirty="0"/>
          </a:p>
        </p:txBody>
      </p:sp>
      <p:pic>
        <p:nvPicPr>
          <p:cNvPr id="6146" name="Picture 2" descr="How To Calculate The Standard Deviation - YouTube">
            <a:extLst>
              <a:ext uri="{FF2B5EF4-FFF2-40B4-BE49-F238E27FC236}">
                <a16:creationId xmlns:a16="http://schemas.microsoft.com/office/drawing/2014/main" id="{BB1D0DEF-4F25-6887-4F07-27E858310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" r="5518" b="9594"/>
          <a:stretch/>
        </p:blipFill>
        <p:spPr bwMode="auto">
          <a:xfrm>
            <a:off x="5915353" y="2106305"/>
            <a:ext cx="6276647" cy="34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9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7ECD-8CD1-2577-99A6-5E2D9B6A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751" y="804519"/>
            <a:ext cx="2814103" cy="1049235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D81D-153B-EDD7-07BF-3F2CDE77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751" y="2015732"/>
            <a:ext cx="3707409" cy="3450613"/>
          </a:xfrm>
        </p:spPr>
        <p:txBody>
          <a:bodyPr/>
          <a:lstStyle/>
          <a:p>
            <a:r>
              <a:rPr lang="en-US" dirty="0"/>
              <a:t>Dispersion metrics tell us if our data is tightly grouped, or spread out. </a:t>
            </a:r>
          </a:p>
        </p:txBody>
      </p:sp>
      <p:pic>
        <p:nvPicPr>
          <p:cNvPr id="4098" name="Picture 2" descr="Calculate Standard Deviation Expii, 47% OFF">
            <a:extLst>
              <a:ext uri="{FF2B5EF4-FFF2-40B4-BE49-F238E27FC236}">
                <a16:creationId xmlns:a16="http://schemas.microsoft.com/office/drawing/2014/main" id="{A5F381B9-82E0-3839-3609-095609E26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09"/>
          <a:stretch/>
        </p:blipFill>
        <p:spPr bwMode="auto">
          <a:xfrm>
            <a:off x="0" y="637223"/>
            <a:ext cx="8240751" cy="59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6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392-43E9-740D-5CF5-652A71ED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AFE5-FCF2-8FD7-0933-B51A554B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3806"/>
          </a:xfrm>
        </p:spPr>
        <p:txBody>
          <a:bodyPr>
            <a:normAutofit/>
          </a:bodyPr>
          <a:lstStyle/>
          <a:p>
            <a:r>
              <a:rPr lang="en-US" dirty="0"/>
              <a:t>These simple stats help us describe data that we are dealing with. </a:t>
            </a:r>
          </a:p>
          <a:p>
            <a:r>
              <a:rPr lang="en-US" dirty="0"/>
              <a:t>When we look at distributions soon, knowing a distribution pattern and these basic statistics can allow us to describe our data very accurately with a small amount of info. </a:t>
            </a:r>
          </a:p>
          <a:p>
            <a:r>
              <a:rPr lang="en-US" dirty="0"/>
              <a:t>These are fundamental building blocks, we should be comfortable with each and what it means. </a:t>
            </a:r>
          </a:p>
          <a:p>
            <a:endParaRPr lang="en-US" dirty="0"/>
          </a:p>
          <a:p>
            <a:r>
              <a:rPr lang="en-US" dirty="0"/>
              <a:t>Note: each of these stats looks at one variable at a time, we haven’t looked at all at the relationships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25920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Exploring, Cleaning, and Basic Descriptive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7AE-94DB-CC0C-ECE4-70AE9686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F804-316D-D517-5DA0-B955461B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explore data to understand it and to know what needs to be done to get it ready. </a:t>
            </a:r>
          </a:p>
        </p:txBody>
      </p:sp>
      <p:pic>
        <p:nvPicPr>
          <p:cNvPr id="2050" name="Picture 2" descr="What is Data Exploration? A Comprehensive Guide | eduCBA">
            <a:extLst>
              <a:ext uri="{FF2B5EF4-FFF2-40B4-BE49-F238E27FC236}">
                <a16:creationId xmlns:a16="http://schemas.microsoft.com/office/drawing/2014/main" id="{257E1A77-4853-F1D7-A30F-75CC23D03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r="9327" b="3603"/>
          <a:stretch/>
        </p:blipFill>
        <p:spPr bwMode="auto">
          <a:xfrm>
            <a:off x="3091475" y="2508422"/>
            <a:ext cx="6009050" cy="42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54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7BDD-2140-077F-B264-06D985A7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D456-F103-8A0E-B091-3267CA6C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reason for data exploration is to “understand” the data better prior to analysis. </a:t>
            </a:r>
          </a:p>
          <a:p>
            <a:r>
              <a:rPr lang="en-US" dirty="0"/>
              <a:t>Understanding is a very vague goal. </a:t>
            </a:r>
          </a:p>
          <a:p>
            <a:r>
              <a:rPr lang="en-US" dirty="0"/>
              <a:t>We don’t really </a:t>
            </a:r>
            <a:r>
              <a:rPr lang="en-US" i="1" dirty="0"/>
              <a:t>need</a:t>
            </a:r>
            <a:r>
              <a:rPr lang="en-US" dirty="0"/>
              <a:t> a deep understanding of stats to do ML. </a:t>
            </a:r>
          </a:p>
          <a:p>
            <a:r>
              <a:rPr lang="en-US" dirty="0"/>
              <a:t>As you do more DS work (likely beyond this class) the understanding matters more:</a:t>
            </a:r>
          </a:p>
          <a:p>
            <a:pPr lvl="1"/>
            <a:r>
              <a:rPr lang="en-US" dirty="0"/>
              <a:t>Judging which variables are important/useful and which aren’t. </a:t>
            </a:r>
          </a:p>
          <a:p>
            <a:pPr lvl="1"/>
            <a:r>
              <a:rPr lang="en-US" dirty="0"/>
              <a:t>Choosing different options to improve accuracy of predictions. </a:t>
            </a:r>
          </a:p>
          <a:p>
            <a:pPr lvl="1"/>
            <a:r>
              <a:rPr lang="en-US" dirty="0"/>
              <a:t>Deciding on different transformations (modifying the data) to help make better predictions. </a:t>
            </a:r>
          </a:p>
          <a:p>
            <a:pPr lvl="1"/>
            <a:r>
              <a:rPr lang="en-US" dirty="0"/>
              <a:t>This stuff isn’t necessary for it to work, but comes up when making things good. </a:t>
            </a:r>
          </a:p>
          <a:p>
            <a:r>
              <a:rPr lang="en-US" dirty="0"/>
              <a:t>For now, we want tools to explore the data, the why comes as we learn. </a:t>
            </a:r>
          </a:p>
        </p:txBody>
      </p:sp>
    </p:spTree>
    <p:extLst>
      <p:ext uri="{BB962C8B-B14F-4D97-AF65-F5344CB8AC3E}">
        <p14:creationId xmlns:p14="http://schemas.microsoft.com/office/powerpoint/2010/main" val="939448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8A87-7107-3D1B-B0B1-A89C2B8A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3D9C-4D45-E829-3565-6DC3C638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One big reason to explore data is to know what we need to do to clean it. </a:t>
            </a:r>
          </a:p>
          <a:p>
            <a:r>
              <a:rPr lang="en-US" dirty="0"/>
              <a:t>Cleaning data is needed, but also open ended. </a:t>
            </a:r>
          </a:p>
          <a:p>
            <a:pPr lvl="1"/>
            <a:r>
              <a:rPr lang="en-US" dirty="0"/>
              <a:t>Remove large outliers, or at least check that we should keep them. </a:t>
            </a:r>
          </a:p>
          <a:p>
            <a:pPr lvl="1"/>
            <a:r>
              <a:rPr lang="en-US" dirty="0"/>
              <a:t>Fix any errors – stray values, mistakes,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Convert and correct types – we want numbers to be numbers, dates as dates,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More analytics-focused cleanup – relating to values and distributions. </a:t>
            </a:r>
          </a:p>
          <a:p>
            <a:r>
              <a:rPr lang="en-US" dirty="0"/>
              <a:t>Before we do analysis, we need to cleanup the data. </a:t>
            </a:r>
          </a:p>
          <a:p>
            <a:pPr lvl="1"/>
            <a:r>
              <a:rPr lang="en-US" dirty="0"/>
              <a:t>For now – outliers, errors, data type </a:t>
            </a:r>
            <a:r>
              <a:rPr lang="en-US"/>
              <a:t>mistakes primarily. </a:t>
            </a:r>
            <a:endParaRPr lang="en-US" dirty="0"/>
          </a:p>
          <a:p>
            <a:r>
              <a:rPr lang="en-US" dirty="0"/>
              <a:t>This cleanup depends on the data, our goal, and our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148730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13C57-9034-800E-F9E0-90B1B8BD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043" y="707475"/>
            <a:ext cx="452154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Cleaning Data is Big!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8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76" name="Picture 4" descr="Lesson 3 - Data cleaning and feature engineering | dslectures">
            <a:extLst>
              <a:ext uri="{FF2B5EF4-FFF2-40B4-BE49-F238E27FC236}">
                <a16:creationId xmlns:a16="http://schemas.microsoft.com/office/drawing/2014/main" id="{D44632FF-AAA0-00A6-1AEC-30F696106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42409" y="211892"/>
            <a:ext cx="7543227" cy="585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46B3-D269-C01D-07E3-84EFDD77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043" y="2273608"/>
            <a:ext cx="4521547" cy="45843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Most of the work in data science is getting data ready!</a:t>
            </a:r>
          </a:p>
          <a:p>
            <a:pPr>
              <a:lnSpc>
                <a:spcPct val="110000"/>
              </a:lnSpc>
            </a:pPr>
            <a:r>
              <a:rPr lang="en-US" dirty="0"/>
              <a:t>In “normal” programs we tell the computer what to do, in ML we give it examples (data) and it figures it out – our work is on prepping the data, and setting the “rule” of learning. </a:t>
            </a:r>
          </a:p>
        </p:txBody>
      </p:sp>
    </p:spTree>
    <p:extLst>
      <p:ext uri="{BB962C8B-B14F-4D97-AF65-F5344CB8AC3E}">
        <p14:creationId xmlns:p14="http://schemas.microsoft.com/office/powerpoint/2010/main" val="8172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AAF2-2EEB-894A-966F-FB0ADE0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Time to Program…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1275-6D2C-6248-9ACF-5E9A3C03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realistic are these 21 coders from movies and TV shows? - SD Times">
            <a:extLst>
              <a:ext uri="{FF2B5EF4-FFF2-40B4-BE49-F238E27FC236}">
                <a16:creationId xmlns:a16="http://schemas.microsoft.com/office/drawing/2014/main" id="{4C2DEB73-60BC-5249-8D22-F335A341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19" y="1623407"/>
            <a:ext cx="8316161" cy="46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3175-C622-1FE6-518A-29CE479A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8AF5-FBF3-3320-6C03-B79ED0FE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this point we should be able to load in some data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Before we can do some machine learning we need to prepare this data. </a:t>
            </a:r>
          </a:p>
          <a:p>
            <a:r>
              <a:rPr lang="en-US" dirty="0"/>
              <a:t>The first step is to explore our data, or learn about it, which leads to…</a:t>
            </a:r>
          </a:p>
        </p:txBody>
      </p:sp>
    </p:spTree>
    <p:extLst>
      <p:ext uri="{BB962C8B-B14F-4D97-AF65-F5344CB8AC3E}">
        <p14:creationId xmlns:p14="http://schemas.microsoft.com/office/powerpoint/2010/main" val="33303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Stats! Stats! Stats! Stats! Stats!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 primary things that statistics gives us is a langue to describe data. </a:t>
            </a:r>
          </a:p>
          <a:p>
            <a:pPr lvl="1"/>
            <a:r>
              <a:rPr lang="en-US" dirty="0"/>
              <a:t>Descriptive statistics. </a:t>
            </a:r>
          </a:p>
          <a:p>
            <a:r>
              <a:rPr lang="en-US" dirty="0"/>
              <a:t>There are a few basic statistics that we’ve likely seen/used before. </a:t>
            </a:r>
          </a:p>
          <a:p>
            <a:r>
              <a:rPr lang="en-US" dirty="0"/>
              <a:t>These statistics allow us to describe one variable (feature) of data at a time. </a:t>
            </a:r>
          </a:p>
        </p:txBody>
      </p:sp>
      <p:pic>
        <p:nvPicPr>
          <p:cNvPr id="1026" name="Picture 2" descr="YARN | STATS STATS STATS STATS | LMFAO - Shots ft. Lil Jon | Video gifs by  quotes | bd7e89ad | 紗">
            <a:extLst>
              <a:ext uri="{FF2B5EF4-FFF2-40B4-BE49-F238E27FC236}">
                <a16:creationId xmlns:a16="http://schemas.microsoft.com/office/drawing/2014/main" id="{0BEB01B3-1E44-188B-86E0-0445BA35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45916"/>
            <a:ext cx="61344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908E8-A79E-51E8-D26C-F581119B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FCB48-C77B-0ECF-2C1A-6AAD7B28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the statistics we need to look at. </a:t>
            </a:r>
          </a:p>
          <a:p>
            <a:r>
              <a:rPr lang="en-US" dirty="0"/>
              <a:t>We can also visualize these statistics to help understand them. </a:t>
            </a:r>
          </a:p>
        </p:txBody>
      </p:sp>
    </p:spTree>
    <p:extLst>
      <p:ext uri="{BB962C8B-B14F-4D97-AF65-F5344CB8AC3E}">
        <p14:creationId xmlns:p14="http://schemas.microsoft.com/office/powerpoint/2010/main" val="182173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D5B-A47B-7134-F270-BC8FC921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1969-E2CA-10CF-845D-D3ACC7DF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931243" cy="4199727"/>
          </a:xfrm>
        </p:spPr>
        <p:txBody>
          <a:bodyPr>
            <a:normAutofit/>
          </a:bodyPr>
          <a:lstStyle/>
          <a:p>
            <a:r>
              <a:rPr lang="en-US" dirty="0"/>
              <a:t>A histogram is a plot to show us the stats of one variable. </a:t>
            </a:r>
          </a:p>
          <a:p>
            <a:r>
              <a:rPr lang="en-US" dirty="0"/>
              <a:t>It is generated by breaking a variable into “bins”, and counting the number of records in each bin. </a:t>
            </a:r>
          </a:p>
          <a:p>
            <a:pPr lvl="1"/>
            <a:r>
              <a:rPr lang="en-US" dirty="0"/>
              <a:t>Binning is just grouping records into a group for each range. </a:t>
            </a:r>
          </a:p>
          <a:p>
            <a:r>
              <a:rPr lang="en-US" dirty="0"/>
              <a:t>The y axis is just the count of each bin. </a:t>
            </a:r>
          </a:p>
          <a:p>
            <a:r>
              <a:rPr lang="en-US" dirty="0"/>
              <a:t>Allows us to visualize range, estimate mean/median, and see the distribution. </a:t>
            </a:r>
          </a:p>
        </p:txBody>
      </p:sp>
      <p:pic>
        <p:nvPicPr>
          <p:cNvPr id="1026" name="Picture 2" descr="Histogram | Definition, Examples, Parts, How To Plot, Types, Application">
            <a:extLst>
              <a:ext uri="{FF2B5EF4-FFF2-40B4-BE49-F238E27FC236}">
                <a16:creationId xmlns:a16="http://schemas.microsoft.com/office/drawing/2014/main" id="{497F1CB1-61DD-4CC5-528B-A5B41311B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9" r="25319" b="6962"/>
          <a:stretch/>
        </p:blipFill>
        <p:spPr bwMode="auto">
          <a:xfrm>
            <a:off x="5931243" y="1853754"/>
            <a:ext cx="6260757" cy="50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0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3298CD-BF5C-9A2B-127E-09110CDF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Viewing Distributions</a:t>
            </a: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170" name="Picture 2" descr="Seaborn Kdeplot - A Comprehensive Guide | DigitalOcean">
            <a:extLst>
              <a:ext uri="{FF2B5EF4-FFF2-40B4-BE49-F238E27FC236}">
                <a16:creationId xmlns:a16="http://schemas.microsoft.com/office/drawing/2014/main" id="{A677E2F3-6F89-1ABD-D801-59060F6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7" y="-18302"/>
            <a:ext cx="5092125" cy="31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hapter 7 Distributions | PSY317L &amp; PSY120R Textbook">
            <a:extLst>
              <a:ext uri="{FF2B5EF4-FFF2-40B4-BE49-F238E27FC236}">
                <a16:creationId xmlns:a16="http://schemas.microsoft.com/office/drawing/2014/main" id="{0838D595-6B38-EB11-80D1-235632C8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89" y="3144388"/>
            <a:ext cx="4065679" cy="290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7FE7-D25A-E15C-C06F-3497DE1C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6010519" cy="4035611"/>
          </a:xfrm>
        </p:spPr>
        <p:txBody>
          <a:bodyPr>
            <a:normAutofit/>
          </a:bodyPr>
          <a:lstStyle/>
          <a:p>
            <a:r>
              <a:rPr lang="en-US" dirty="0"/>
              <a:t>We normally look at the “shape” when discussing one numeric variable. </a:t>
            </a:r>
          </a:p>
          <a:p>
            <a:r>
              <a:rPr lang="en-US" dirty="0"/>
              <a:t>This type of density plot shows us the same data as a histogram, but smoother. </a:t>
            </a:r>
          </a:p>
          <a:p>
            <a:r>
              <a:rPr lang="en-US" dirty="0"/>
              <a:t>Note – the normal (bell) distribution is common, but not universal!</a:t>
            </a:r>
          </a:p>
        </p:txBody>
      </p:sp>
      <p:pic>
        <p:nvPicPr>
          <p:cNvPr id="7183" name="Picture 7182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85" name="Straight Connector 7184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334-1D84-91BA-D4CB-59FD96D6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F13C-3BF3-F63C-7C6B-D31B839A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individual statistics are helping to build us up to looking at the distribution – a visual representation of the “shape” of the data’s distribution. </a:t>
            </a:r>
          </a:p>
        </p:txBody>
      </p:sp>
      <p:pic>
        <p:nvPicPr>
          <p:cNvPr id="1026" name="Picture 2" descr="Development of a novel scattered triangulation laser probe with six linear  charge-coupled devices (CCDs) - ScienceDirect">
            <a:extLst>
              <a:ext uri="{FF2B5EF4-FFF2-40B4-BE49-F238E27FC236}">
                <a16:creationId xmlns:a16="http://schemas.microsoft.com/office/drawing/2014/main" id="{AC5E2DA5-BA95-BAF3-8E3A-22EAB16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69" y="2968830"/>
            <a:ext cx="5992861" cy="377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0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0959-2D38-1D23-965B-80DEF112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In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6CFD-149C-2DE8-B567-868556DF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values is a certain type of value. </a:t>
            </a:r>
          </a:p>
          <a:p>
            <a:r>
              <a:rPr lang="en-US" dirty="0"/>
              <a:t>Some values are descriptors, like name or hair color. </a:t>
            </a:r>
          </a:p>
          <a:p>
            <a:r>
              <a:rPr lang="en-US" dirty="0"/>
              <a:t>Some values are measurements, like height or bank account balance. </a:t>
            </a:r>
          </a:p>
          <a:p>
            <a:endParaRPr lang="en-US" dirty="0"/>
          </a:p>
          <a:p>
            <a:r>
              <a:rPr lang="en-US" dirty="0"/>
              <a:t>We can break datatypes into a few divisions…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2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486</TotalTime>
  <Words>1225</Words>
  <Application>Microsoft Macintosh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Today (Start at :05)</vt:lpstr>
      <vt:lpstr>Exploring, Cleaning, and Basic Descriptive Stats</vt:lpstr>
      <vt:lpstr>Preparing Data</vt:lpstr>
      <vt:lpstr>Stats! Stats! Stats! Stats! Stats!</vt:lpstr>
      <vt:lpstr>Visualizing Statistics</vt:lpstr>
      <vt:lpstr>Histogram</vt:lpstr>
      <vt:lpstr>Viewing Distributions</vt:lpstr>
      <vt:lpstr>Distributions</vt:lpstr>
      <vt:lpstr>Values In a Dataset</vt:lpstr>
      <vt:lpstr>PowerPoint Presentation</vt:lpstr>
      <vt:lpstr>Variable Types</vt:lpstr>
      <vt:lpstr>PowerPoint Presentation</vt:lpstr>
      <vt:lpstr>Data Types</vt:lpstr>
      <vt:lpstr>Range</vt:lpstr>
      <vt:lpstr>Average(s) – Measures of Central Tendency</vt:lpstr>
      <vt:lpstr>PowerPoint Presentation</vt:lpstr>
      <vt:lpstr>Measures of Dispersion</vt:lpstr>
      <vt:lpstr>Dispersion</vt:lpstr>
      <vt:lpstr>Single Variable Statistics</vt:lpstr>
      <vt:lpstr>Why?</vt:lpstr>
      <vt:lpstr>Understanding the Data</vt:lpstr>
      <vt:lpstr>Data Cleanup</vt:lpstr>
      <vt:lpstr>Cleaning Data is Big!</vt:lpstr>
      <vt:lpstr>Ok, Time to Program…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19</cp:revision>
  <dcterms:created xsi:type="dcterms:W3CDTF">2022-05-19T17:50:51Z</dcterms:created>
  <dcterms:modified xsi:type="dcterms:W3CDTF">2024-01-25T17:12:52Z</dcterms:modified>
</cp:coreProperties>
</file>