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62" r:id="rId5"/>
    <p:sldId id="259" r:id="rId6"/>
    <p:sldId id="258" r:id="rId7"/>
    <p:sldId id="263" r:id="rId8"/>
    <p:sldId id="267" r:id="rId9"/>
    <p:sldId id="266" r:id="rId10"/>
    <p:sldId id="272" r:id="rId11"/>
    <p:sldId id="269" r:id="rId12"/>
    <p:sldId id="265" r:id="rId13"/>
    <p:sldId id="260" r:id="rId14"/>
    <p:sldId id="261" r:id="rId15"/>
    <p:sldId id="271" r:id="rId16"/>
    <p:sldId id="268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0"/>
    <p:restoredTop sz="96327"/>
  </p:normalViewPr>
  <p:slideViewPr>
    <p:cSldViewPr snapToGrid="0">
      <p:cViewPr varScale="1">
        <p:scale>
          <a:sx n="141" d="100"/>
          <a:sy n="141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6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9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7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1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0A63-95C6-D94F-BE36-22A433EB2FEA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EC173-7816-D34E-9C88-84887B1C38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8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445-19A5-E344-F1C2-981D6BE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B5EB-2998-8E73-B8F6-8350443D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5" y="1853754"/>
            <a:ext cx="11316832" cy="4199727"/>
          </a:xfrm>
        </p:spPr>
        <p:txBody>
          <a:bodyPr>
            <a:normAutofit/>
          </a:bodyPr>
          <a:lstStyle/>
          <a:p>
            <a:r>
              <a:rPr lang="en-US" dirty="0"/>
              <a:t>Thus far..</a:t>
            </a:r>
          </a:p>
          <a:p>
            <a:pPr lvl="1"/>
            <a:r>
              <a:rPr lang="en-US" dirty="0"/>
              <a:t>Variables, conditional execution (if/else/</a:t>
            </a:r>
            <a:r>
              <a:rPr lang="en-US" dirty="0" err="1"/>
              <a:t>elif</a:t>
            </a:r>
            <a:r>
              <a:rPr lang="en-US" dirty="0"/>
              <a:t>), data structures, loops. </a:t>
            </a:r>
          </a:p>
          <a:p>
            <a:pPr lvl="1"/>
            <a:r>
              <a:rPr lang="en-US" dirty="0"/>
              <a:t>Slides in GitHub</a:t>
            </a:r>
          </a:p>
          <a:p>
            <a:r>
              <a:rPr lang="en-US" dirty="0"/>
              <a:t>Today (workbook </a:t>
            </a:r>
            <a:r>
              <a:rPr lang="en-US"/>
              <a:t>004 from repository):</a:t>
            </a:r>
            <a:endParaRPr lang="en-US" dirty="0"/>
          </a:p>
          <a:p>
            <a:pPr lvl="1"/>
            <a:r>
              <a:rPr lang="en-US" dirty="0"/>
              <a:t>Functions – more details to fill in the context. (P4E Chapter 4)</a:t>
            </a:r>
          </a:p>
          <a:p>
            <a:pPr lvl="1"/>
            <a:r>
              <a:rPr lang="en-US" dirty="0"/>
              <a:t>Reading from files on disk. (Read P4E Ch7, except 7.7. This part is more for context than critical knowledge.)</a:t>
            </a:r>
          </a:p>
          <a:p>
            <a:pPr lvl="2"/>
            <a:r>
              <a:rPr lang="en-US" dirty="0"/>
              <a:t>“Direct” file access now.</a:t>
            </a:r>
          </a:p>
          <a:p>
            <a:pPr lvl="2"/>
            <a:r>
              <a:rPr lang="en-US" dirty="0"/>
              <a:t>Next week we’ll look at the “data science” way to read data, that we normally use. </a:t>
            </a:r>
          </a:p>
          <a:p>
            <a:pPr lvl="2"/>
            <a:r>
              <a:rPr lang="en-US" dirty="0"/>
              <a:t>This is pretty easy and simple, and needed for lab 1. </a:t>
            </a:r>
          </a:p>
          <a:p>
            <a:r>
              <a:rPr lang="en-US" dirty="0"/>
              <a:t>P4E exercises – each chapter has some (mostly easy) exercises. Good practice…</a:t>
            </a:r>
          </a:p>
        </p:txBody>
      </p:sp>
    </p:spTree>
    <p:extLst>
      <p:ext uri="{BB962C8B-B14F-4D97-AF65-F5344CB8AC3E}">
        <p14:creationId xmlns:p14="http://schemas.microsoft.com/office/powerpoint/2010/main" val="23761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9688-9891-99C1-19EF-2EAB7D83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DB0A-228B-8794-2EF8-A2E0FDEB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 rule of thumb is that a variable is visible only “inside” the thing it is declared in.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“normal” variable is “in” the program, so we see it everywhere. </a:t>
            </a:r>
          </a:p>
          <a:p>
            <a:pPr lvl="1"/>
            <a:r>
              <a:rPr lang="en-US" dirty="0"/>
              <a:t>A variable inside a function is visible in that function. </a:t>
            </a:r>
          </a:p>
          <a:p>
            <a:pPr lvl="1"/>
            <a:r>
              <a:rPr lang="en-US" dirty="0"/>
              <a:t>(Later) A variable inside a class is visible in that class. </a:t>
            </a:r>
          </a:p>
          <a:p>
            <a:r>
              <a:rPr lang="en-US" dirty="0"/>
              <a:t>Reusing variable names and relying on scope works, but has risk. </a:t>
            </a:r>
          </a:p>
          <a:p>
            <a:pPr lvl="1"/>
            <a:r>
              <a:rPr lang="en-US" dirty="0"/>
              <a:t>Counter_1, counter_2, </a:t>
            </a:r>
            <a:r>
              <a:rPr lang="en-US" dirty="0" err="1"/>
              <a:t>etc</a:t>
            </a:r>
            <a:r>
              <a:rPr lang="en-US" dirty="0"/>
              <a:t>… is probably better than being confused on what counter is. </a:t>
            </a:r>
          </a:p>
        </p:txBody>
      </p:sp>
    </p:spTree>
    <p:extLst>
      <p:ext uri="{BB962C8B-B14F-4D97-AF65-F5344CB8AC3E}">
        <p14:creationId xmlns:p14="http://schemas.microsoft.com/office/powerpoint/2010/main" val="152056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  <a:p>
            <a:pPr lvl="1"/>
            <a:endParaRPr lang="en-US" dirty="0"/>
          </a:p>
          <a:p>
            <a:r>
              <a:rPr lang="en-US" dirty="0" err="1"/>
              <a:t>My_age</a:t>
            </a:r>
            <a:r>
              <a:rPr lang="en-US" dirty="0"/>
              <a:t> = input(“Please enter your age:”)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745-210F-783A-B27A-45B8DA1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Fruitful vs. Void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636E-D2EF-3E20-4F05-8409F345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distinction in types of functions is what they return. </a:t>
            </a:r>
          </a:p>
          <a:p>
            <a:r>
              <a:rPr lang="en-US" dirty="0"/>
              <a:t>”Fruitful” functions return some value. 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math.sqrt</a:t>
            </a:r>
            <a:r>
              <a:rPr lang="en-US" dirty="0"/>
              <a:t>(9)</a:t>
            </a:r>
          </a:p>
          <a:p>
            <a:pPr lvl="1"/>
            <a:r>
              <a:rPr lang="en-US" dirty="0"/>
              <a:t>We normally set some variable to the result of the function. </a:t>
            </a:r>
          </a:p>
          <a:p>
            <a:pPr lvl="1"/>
            <a:r>
              <a:rPr lang="en-US" dirty="0"/>
              <a:t>When doing something like checking a condition of a loop, this is common. </a:t>
            </a:r>
          </a:p>
          <a:p>
            <a:r>
              <a:rPr lang="en-US" dirty="0"/>
              <a:t>Void functions do some action, but don’t return the result.</a:t>
            </a:r>
          </a:p>
          <a:p>
            <a:pPr lvl="1"/>
            <a:r>
              <a:rPr lang="en-US" dirty="0"/>
              <a:t>E.g. print(“hello”)</a:t>
            </a:r>
          </a:p>
          <a:p>
            <a:r>
              <a:rPr lang="en-US" dirty="0"/>
              <a:t>We can also return other useful info like status, if needed. Common in ML model training. </a:t>
            </a:r>
          </a:p>
          <a:p>
            <a:r>
              <a:rPr lang="en-US" dirty="0"/>
              <a:t>Returns with multiple values are ok, this is a common tuple use:</a:t>
            </a:r>
          </a:p>
          <a:p>
            <a:pPr lvl="1"/>
            <a:r>
              <a:rPr lang="en-US" dirty="0"/>
              <a:t>Return (result, status)</a:t>
            </a:r>
          </a:p>
        </p:txBody>
      </p:sp>
    </p:spTree>
    <p:extLst>
      <p:ext uri="{BB962C8B-B14F-4D97-AF65-F5344CB8AC3E}">
        <p14:creationId xmlns:p14="http://schemas.microsoft.com/office/powerpoint/2010/main" val="5854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BE9F-DE7C-B2BE-F730-BCB51897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“Targets”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7FD-F796-F52E-3AEC-751BA0021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2" y="1928191"/>
            <a:ext cx="10853529" cy="412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functions are “targeted” at different things:</a:t>
            </a:r>
          </a:p>
          <a:p>
            <a:pPr lvl="1"/>
            <a:r>
              <a:rPr lang="en-US" dirty="0"/>
              <a:t>Targeted at ”themselves” – functions that act primarily on their own object. </a:t>
            </a:r>
          </a:p>
          <a:p>
            <a:pPr lvl="1"/>
            <a:r>
              <a:rPr lang="en-US" dirty="0"/>
              <a:t>Targeted at arguments – functions that act primarily on their arguments. E.g. print(), </a:t>
            </a:r>
            <a:r>
              <a:rPr lang="en-US" dirty="0" err="1"/>
              <a:t>len</a:t>
            </a:r>
            <a:r>
              <a:rPr lang="en-US" dirty="0"/>
              <a:t>(), etc..</a:t>
            </a:r>
          </a:p>
          <a:p>
            <a:r>
              <a:rPr lang="en-US" dirty="0"/>
              <a:t>This isn’t a super critical distinction to focus on, it’s something I found ambiguous when I learned. </a:t>
            </a:r>
          </a:p>
          <a:p>
            <a:r>
              <a:rPr lang="en-US" dirty="0"/>
              <a:t>This will make more sense in a week or so when we do classes. </a:t>
            </a:r>
          </a:p>
          <a:p>
            <a:r>
              <a:rPr lang="en-US" dirty="0"/>
              <a:t>As we get into creating classes and DS, the “themselves” ones will be more visible:</a:t>
            </a:r>
          </a:p>
          <a:p>
            <a:pPr lvl="1"/>
            <a:r>
              <a:rPr lang="en-US" dirty="0"/>
              <a:t>We will write functions inside of classes to “do stuff” to those objects. </a:t>
            </a:r>
            <a:r>
              <a:rPr lang="en-US" dirty="0" err="1"/>
              <a:t>Eg</a:t>
            </a:r>
            <a:r>
              <a:rPr lang="en-US" dirty="0"/>
              <a:t> ”sort”, “train”. </a:t>
            </a:r>
          </a:p>
          <a:p>
            <a:r>
              <a:rPr lang="en-US" dirty="0"/>
              <a:t>For now many/most of what we’ll see are the “arguments” ones, especially with basic data types. </a:t>
            </a:r>
          </a:p>
          <a:p>
            <a:pPr lvl="1"/>
            <a:r>
              <a:rPr lang="en-US" dirty="0"/>
              <a:t>We sometimes call many of these “utility” functions – things like print that act as utilities that we can reuse all over the place, in all sorts of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44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5FAB-D24C-D316-8A46-5D09AD2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A525-3786-B8D2-C025-A68C4E48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Almost any time we might have:</a:t>
            </a:r>
          </a:p>
          <a:p>
            <a:pPr lvl="1"/>
            <a:r>
              <a:rPr lang="en-US" dirty="0"/>
              <a:t>Code that will be repeated. </a:t>
            </a:r>
          </a:p>
          <a:p>
            <a:pPr lvl="1"/>
            <a:r>
              <a:rPr lang="en-US" dirty="0"/>
              <a:t>Algorithms with defined inputs and outputs. </a:t>
            </a:r>
          </a:p>
          <a:p>
            <a:pPr lvl="1"/>
            <a:r>
              <a:rPr lang="en-US" dirty="0"/>
              <a:t>Algorithms that require many steps to do one specific action. </a:t>
            </a:r>
          </a:p>
          <a:p>
            <a:pPr lvl="2"/>
            <a:r>
              <a:rPr lang="en-US" dirty="0"/>
              <a:t>E.g. sorting things generally has a bunch of steps to do the “sort” action. </a:t>
            </a:r>
          </a:p>
          <a:p>
            <a:pPr lvl="1"/>
            <a:r>
              <a:rPr lang="en-US" dirty="0"/>
              <a:t>Code that requires extensive/critical testing. </a:t>
            </a:r>
          </a:p>
          <a:p>
            <a:r>
              <a:rPr lang="en-US" dirty="0"/>
              <a:t>There is a very low chance that you’ll be too aggressive in putting code into functions. </a:t>
            </a:r>
          </a:p>
        </p:txBody>
      </p:sp>
    </p:spTree>
    <p:extLst>
      <p:ext uri="{BB962C8B-B14F-4D97-AF65-F5344CB8AC3E}">
        <p14:creationId xmlns:p14="http://schemas.microsoft.com/office/powerpoint/2010/main" val="23978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EFD95-22C4-2B91-1ABB-1DC1C962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Files and Input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5CCAFC62-192E-5CCF-279F-BBCDB029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7725-CD41-0132-7480-B8A81219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1E08-51E8-2573-8E0B-98F7175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ndling Files | SpringerLink">
            <a:extLst>
              <a:ext uri="{FF2B5EF4-FFF2-40B4-BE49-F238E27FC236}">
                <a16:creationId xmlns:a16="http://schemas.microsoft.com/office/drawing/2014/main" id="{6A3976F2-5A5E-E609-1BAA-6AFEF01CC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0"/>
            <a:ext cx="8526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7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pPr lvl="1"/>
            <a:r>
              <a:rPr lang="en-US" dirty="0"/>
              <a:t>Allows us to not care about the mechanics of loading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729C-2200-28CD-9B24-611CB592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516-9A7A-E4D2-E4DE-1562F9BEF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C94-041A-6D91-98C6-B7349ED2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9C67-5861-F4DE-BE05-B10F039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Functions are something we’ve used a bunch already – </a:t>
            </a:r>
            <a:r>
              <a:rPr lang="en-US" dirty="0" err="1"/>
              <a:t>len</a:t>
            </a:r>
            <a:r>
              <a:rPr lang="en-US" dirty="0"/>
              <a:t>(), type(), print()</a:t>
            </a:r>
          </a:p>
          <a:p>
            <a:r>
              <a:rPr lang="en-US" dirty="0"/>
              <a:t>Functions are blocks of code that we can call by name. </a:t>
            </a:r>
          </a:p>
          <a:p>
            <a:pPr lvl="1"/>
            <a:r>
              <a:rPr lang="en-US" dirty="0"/>
              <a:t>Functions often/usually have:</a:t>
            </a:r>
          </a:p>
          <a:p>
            <a:pPr lvl="2"/>
            <a:r>
              <a:rPr lang="en-US" dirty="0"/>
              <a:t>Arguments – inputs to the function. The things in the brackets, such as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my_name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Returns – the value that the function gives back as a “result”. The thing that we “use” from the function, such as </a:t>
            </a:r>
            <a:r>
              <a:rPr lang="en-US" dirty="0" err="1"/>
              <a:t>my_sqrt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my_number</a:t>
            </a:r>
            <a:r>
              <a:rPr lang="en-US" dirty="0"/>
              <a:t>). </a:t>
            </a:r>
          </a:p>
          <a:p>
            <a:pPr lvl="2"/>
            <a:r>
              <a:rPr lang="en-US" dirty="0"/>
              <a:t>Neither are required, it depends on the function. </a:t>
            </a:r>
          </a:p>
          <a:p>
            <a:pPr lvl="2"/>
            <a:r>
              <a:rPr lang="en-US" dirty="0"/>
              <a:t>Functions can also do other, non-return, stuff – write to a file, print, update a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Functions make our code easier to read, use, reuse, share, and test. </a:t>
            </a:r>
          </a:p>
        </p:txBody>
      </p:sp>
    </p:spTree>
    <p:extLst>
      <p:ext uri="{BB962C8B-B14F-4D97-AF65-F5344CB8AC3E}">
        <p14:creationId xmlns:p14="http://schemas.microsoft.com/office/powerpoint/2010/main" val="216854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8AF7-7285-9F74-9A45-258C532E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6172-DFE2-1E08-A866-3F6D934B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often, but not necessarily, have a one-to-one mapping of algorithm to function. </a:t>
            </a:r>
          </a:p>
          <a:p>
            <a:pPr lvl="1"/>
            <a:r>
              <a:rPr lang="en-US" dirty="0"/>
              <a:t>E.g. “sort()” will probably do a sorting algorithm. </a:t>
            </a:r>
          </a:p>
          <a:p>
            <a:r>
              <a:rPr lang="en-US" dirty="0"/>
              <a:t>An algorithm is just a series of steps to do a specific thing. </a:t>
            </a:r>
          </a:p>
          <a:p>
            <a:pPr lvl="1"/>
            <a:r>
              <a:rPr lang="en-US" dirty="0"/>
              <a:t>E.g. sort, print, calculate the square root,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concept of an algorithm is simple, and the concept is the same in complex algorithms that train neural networks or force fascist propaganda to people on Twitter. </a:t>
            </a:r>
          </a:p>
          <a:p>
            <a:r>
              <a:rPr lang="en-US" dirty="0"/>
              <a:t>Algorithms typically take in some input(s), do some “stuff”, then produce some output. </a:t>
            </a:r>
          </a:p>
        </p:txBody>
      </p:sp>
    </p:spTree>
    <p:extLst>
      <p:ext uri="{BB962C8B-B14F-4D97-AF65-F5344CB8AC3E}">
        <p14:creationId xmlns:p14="http://schemas.microsoft.com/office/powerpoint/2010/main" val="31305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E5B-2AE3-55E3-D193-B3CA2CD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3755-3E4C-E654-C4F3-5EDF7448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unctions In Python And It's Examples - Blogs | Fireblaze AI School">
            <a:extLst>
              <a:ext uri="{FF2B5EF4-FFF2-40B4-BE49-F238E27FC236}">
                <a16:creationId xmlns:a16="http://schemas.microsoft.com/office/drawing/2014/main" id="{70ECEFF0-B7E7-58E8-C6AA-498A47B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B394-51D5-36A1-82ED-1B47DD45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0D6D-1DBB-E090-572A-5CCBAEB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Readability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Testability</a:t>
            </a:r>
          </a:p>
        </p:txBody>
      </p:sp>
      <p:pic>
        <p:nvPicPr>
          <p:cNvPr id="2050" name="Picture 2" descr="Employee Benefits In 2023: The Ultimate Guide – Forbes Advisor">
            <a:extLst>
              <a:ext uri="{FF2B5EF4-FFF2-40B4-BE49-F238E27FC236}">
                <a16:creationId xmlns:a16="http://schemas.microsoft.com/office/drawing/2014/main" id="{6E311687-EC24-013D-3EF5-A2B51302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810" y="2119652"/>
            <a:ext cx="8410489" cy="47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4AE-9108-48D1-39E7-2A2E1DDE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D2B9-7CE9-0C52-CE91-ED5E904D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Parameters are the “inputs” to a function that whoever is calling this function can supply. </a:t>
            </a:r>
          </a:p>
          <a:p>
            <a:pPr lvl="1"/>
            <a:r>
              <a:rPr lang="en-US" dirty="0"/>
              <a:t>We most commonly have a function to “do stuff”, and it’ll do it with whichever values are supplied in the parameters. E.g. </a:t>
            </a:r>
            <a:r>
              <a:rPr lang="en-US" dirty="0" err="1"/>
              <a:t>math.sqrt</a:t>
            </a:r>
            <a:r>
              <a:rPr lang="en-US" dirty="0"/>
              <a:t>, print,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We also often have functions that do something (to their object), and the parameters are the “settings”. E.g. sort or </a:t>
            </a:r>
            <a:r>
              <a:rPr lang="en-US" dirty="0" err="1"/>
              <a:t>groupby</a:t>
            </a:r>
            <a:r>
              <a:rPr lang="en-US" dirty="0"/>
              <a:t> on a </a:t>
            </a:r>
            <a:r>
              <a:rPr lang="en-US" dirty="0" err="1"/>
              <a:t>dataframe</a:t>
            </a:r>
            <a:r>
              <a:rPr lang="en-US" dirty="0"/>
              <a:t>, training settings for ML models. </a:t>
            </a:r>
          </a:p>
          <a:p>
            <a:r>
              <a:rPr lang="en-US" dirty="0"/>
              <a:t>Parameters in the function definition can optionally be named in the call:</a:t>
            </a:r>
          </a:p>
          <a:p>
            <a:pPr lvl="1"/>
            <a:r>
              <a:rPr lang="en-US" dirty="0"/>
              <a:t>Allows for optional parameters to be easily implemented. </a:t>
            </a:r>
          </a:p>
          <a:p>
            <a:pPr lvl="1"/>
            <a:r>
              <a:rPr lang="en-US" dirty="0"/>
              <a:t>Allows for the function call to not worry about order. </a:t>
            </a:r>
          </a:p>
          <a:p>
            <a:r>
              <a:rPr lang="en-US" dirty="0"/>
              <a:t>Parameters can also have defaults that will be used if missing in the call. </a:t>
            </a:r>
          </a:p>
          <a:p>
            <a:pPr lvl="1"/>
            <a:r>
              <a:rPr lang="en-US" dirty="0"/>
              <a:t>We commonly see this on stuff we import – there’s options we usually ignore. </a:t>
            </a:r>
          </a:p>
          <a:p>
            <a:r>
              <a:rPr lang="en-US" dirty="0"/>
              <a:t>Parameter variable names are locally scoped – they exist only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84893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E0F3-2977-455F-48BE-55510B9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1D7E-88EE-3DBD-091E-D587593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ython Function Arguments [4 Types] – PYnative">
            <a:extLst>
              <a:ext uri="{FF2B5EF4-FFF2-40B4-BE49-F238E27FC236}">
                <a16:creationId xmlns:a16="http://schemas.microsoft.com/office/drawing/2014/main" id="{550B2911-944B-E737-08AC-D39C7387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1600"/>
            <a:ext cx="110998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2690-A9BF-B948-6ECD-0DA6D993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68FF-6514-C0E7-71F0-466051E79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introduce us to variable scope. </a:t>
            </a:r>
          </a:p>
          <a:p>
            <a:r>
              <a:rPr lang="en-US" dirty="0"/>
              <a:t>The scope of a variable refers to where is is available. </a:t>
            </a:r>
          </a:p>
          <a:p>
            <a:r>
              <a:rPr lang="en-US" dirty="0"/>
              <a:t>We have 3 potential scopes:</a:t>
            </a:r>
          </a:p>
          <a:p>
            <a:pPr lvl="1"/>
            <a:r>
              <a:rPr lang="en-US" dirty="0"/>
              <a:t>Global – available everywhere in the program. </a:t>
            </a:r>
          </a:p>
          <a:p>
            <a:pPr lvl="1"/>
            <a:r>
              <a:rPr lang="en-US" dirty="0"/>
              <a:t>Enclosed – nested inside other functions. </a:t>
            </a:r>
          </a:p>
          <a:p>
            <a:pPr lvl="1"/>
            <a:r>
              <a:rPr lang="en-US" dirty="0"/>
              <a:t>Local – available inside a function. </a:t>
            </a:r>
          </a:p>
          <a:p>
            <a:r>
              <a:rPr lang="en-US" dirty="0"/>
              <a:t>Python will resolve, or look for a match, from the bottom up. </a:t>
            </a:r>
          </a:p>
          <a:p>
            <a:pPr lvl="1"/>
            <a:r>
              <a:rPr lang="en-US" dirty="0"/>
              <a:t>Careful on reusing variable names for scopes that can overlap. </a:t>
            </a:r>
          </a:p>
          <a:p>
            <a:r>
              <a:rPr lang="en-US" dirty="0"/>
              <a:t>Each separate function has its own independent scope. </a:t>
            </a:r>
          </a:p>
          <a:p>
            <a:pPr lvl="1"/>
            <a:r>
              <a:rPr lang="en-US" dirty="0"/>
              <a:t>We commonly reuse variable names from function to function, especially generic ones. </a:t>
            </a:r>
          </a:p>
        </p:txBody>
      </p:sp>
      <p:pic>
        <p:nvPicPr>
          <p:cNvPr id="3074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F0626467-1DF9-77C5-D102-CCBAFB40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811" y="1836004"/>
            <a:ext cx="3851189" cy="338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78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7255</TotalTime>
  <Words>1528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Housekeeping</vt:lpstr>
      <vt:lpstr>Functions</vt:lpstr>
      <vt:lpstr>What are Functions?</vt:lpstr>
      <vt:lpstr>Algorithms</vt:lpstr>
      <vt:lpstr>Function Syntax</vt:lpstr>
      <vt:lpstr>Functional Benefits</vt:lpstr>
      <vt:lpstr>Parameters</vt:lpstr>
      <vt:lpstr>PowerPoint Presentation</vt:lpstr>
      <vt:lpstr>Variable Scope</vt:lpstr>
      <vt:lpstr>Variable Scope and You</vt:lpstr>
      <vt:lpstr>Side Note - User Input</vt:lpstr>
      <vt:lpstr>Fruitful vs. Void Functions</vt:lpstr>
      <vt:lpstr>Function “Targets”</vt:lpstr>
      <vt:lpstr>Where to use functions</vt:lpstr>
      <vt:lpstr>Files and Input</vt:lpstr>
      <vt:lpstr>Interacting with Local Data</vt:lpstr>
      <vt:lpstr>PowerPoint Presentation</vt:lpstr>
      <vt:lpstr>File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Akeem Semper</dc:creator>
  <cp:lastModifiedBy>Akeem Semper</cp:lastModifiedBy>
  <cp:revision>13</cp:revision>
  <dcterms:created xsi:type="dcterms:W3CDTF">2023-09-07T16:44:48Z</dcterms:created>
  <dcterms:modified xsi:type="dcterms:W3CDTF">2024-01-18T18:18:50Z</dcterms:modified>
</cp:coreProperties>
</file>