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3" r:id="rId2"/>
    <p:sldId id="256" r:id="rId3"/>
    <p:sldId id="271" r:id="rId4"/>
    <p:sldId id="268" r:id="rId5"/>
    <p:sldId id="266" r:id="rId6"/>
    <p:sldId id="257" r:id="rId7"/>
    <p:sldId id="258" r:id="rId8"/>
    <p:sldId id="265" r:id="rId9"/>
    <p:sldId id="264" r:id="rId10"/>
    <p:sldId id="272" r:id="rId11"/>
    <p:sldId id="267" r:id="rId12"/>
    <p:sldId id="259" r:id="rId13"/>
    <p:sldId id="260" r:id="rId14"/>
    <p:sldId id="269" r:id="rId15"/>
    <p:sldId id="270" r:id="rId16"/>
    <p:sldId id="262" r:id="rId17"/>
    <p:sldId id="274" r:id="rId18"/>
    <p:sldId id="273" r:id="rId19"/>
    <p:sldId id="275" r:id="rId20"/>
    <p:sldId id="276" r:id="rId21"/>
    <p:sldId id="277"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0"/>
    <p:restoredTop sz="95897"/>
  </p:normalViewPr>
  <p:slideViewPr>
    <p:cSldViewPr snapToGrid="0" snapToObjects="1">
      <p:cViewPr varScale="1">
        <p:scale>
          <a:sx n="160" d="100"/>
          <a:sy n="160" d="100"/>
        </p:scale>
        <p:origin x="1192"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8F872A7-75A4-A945-A3F7-502450EC7E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21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72A7-75A4-A945-A3F7-502450EC7E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1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72A7-75A4-A945-A3F7-502450EC7E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03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72A7-75A4-A945-A3F7-502450EC7E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927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72A7-75A4-A945-A3F7-502450EC7E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633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89F9F6-FB88-AB4E-BC2D-28DEF802BDFE}"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872A7-75A4-A945-A3F7-502450EC7E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902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89F9F6-FB88-AB4E-BC2D-28DEF802BDFE}" type="datetimeFigureOut">
              <a:rPr lang="en-US" smtClean="0"/>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872A7-75A4-A945-A3F7-502450EC7E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59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89F9F6-FB88-AB4E-BC2D-28DEF802BDFE}" type="datetimeFigureOut">
              <a:rPr lang="en-US" smtClean="0"/>
              <a:t>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872A7-75A4-A945-A3F7-502450EC7E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39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9F9F6-FB88-AB4E-BC2D-28DEF802BDFE}" type="datetimeFigureOut">
              <a:rPr lang="en-US" smtClean="0"/>
              <a:t>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872A7-75A4-A945-A3F7-502450EC7E66}" type="slidenum">
              <a:rPr lang="en-US" smtClean="0"/>
              <a:t>‹#›</a:t>
            </a:fld>
            <a:endParaRPr lang="en-US"/>
          </a:p>
        </p:txBody>
      </p:sp>
    </p:spTree>
    <p:extLst>
      <p:ext uri="{BB962C8B-B14F-4D97-AF65-F5344CB8AC3E}">
        <p14:creationId xmlns:p14="http://schemas.microsoft.com/office/powerpoint/2010/main" val="11000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89F9F6-FB88-AB4E-BC2D-28DEF802BDFE}"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872A7-75A4-A945-A3F7-502450EC7E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111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89F9F6-FB88-AB4E-BC2D-28DEF802BDFE}" type="datetimeFigureOut">
              <a:rPr lang="en-US" smtClean="0"/>
              <a:t>2/13/24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8F872A7-75A4-A945-A3F7-502450EC7E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3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89F9F6-FB88-AB4E-BC2D-28DEF802BDFE}" type="datetimeFigureOut">
              <a:rPr lang="en-US" smtClean="0"/>
              <a:t>2/13/24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F872A7-75A4-A945-A3F7-502450EC7E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099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593C-6A8F-1480-2F7D-4415B047C469}"/>
              </a:ext>
            </a:extLst>
          </p:cNvPr>
          <p:cNvSpPr>
            <a:spLocks noGrp="1"/>
          </p:cNvSpPr>
          <p:nvPr>
            <p:ph type="title"/>
          </p:nvPr>
        </p:nvSpPr>
        <p:spPr/>
        <p:txBody>
          <a:bodyPr/>
          <a:lstStyle/>
          <a:p>
            <a:r>
              <a:rPr lang="en-US" dirty="0"/>
              <a:t>Keeping of House</a:t>
            </a:r>
          </a:p>
        </p:txBody>
      </p:sp>
      <p:sp>
        <p:nvSpPr>
          <p:cNvPr id="3" name="Content Placeholder 2">
            <a:extLst>
              <a:ext uri="{FF2B5EF4-FFF2-40B4-BE49-F238E27FC236}">
                <a16:creationId xmlns:a16="http://schemas.microsoft.com/office/drawing/2014/main" id="{29A6A1EE-F364-4D13-BBCF-78A5D360319A}"/>
              </a:ext>
            </a:extLst>
          </p:cNvPr>
          <p:cNvSpPr>
            <a:spLocks noGrp="1"/>
          </p:cNvSpPr>
          <p:nvPr>
            <p:ph idx="1"/>
          </p:nvPr>
        </p:nvSpPr>
        <p:spPr>
          <a:xfrm>
            <a:off x="1451579" y="1853754"/>
            <a:ext cx="9603275" cy="4324022"/>
          </a:xfrm>
        </p:spPr>
        <p:txBody>
          <a:bodyPr>
            <a:normAutofit fontScale="92500" lnSpcReduction="10000"/>
          </a:bodyPr>
          <a:lstStyle/>
          <a:p>
            <a:r>
              <a:rPr lang="en-US" dirty="0"/>
              <a:t>Quiz:</a:t>
            </a:r>
          </a:p>
          <a:p>
            <a:pPr lvl="1"/>
            <a:r>
              <a:rPr lang="en-US" dirty="0"/>
              <a:t>Corrections made for my mistakes, should be reflected in the grade now. </a:t>
            </a:r>
          </a:p>
          <a:p>
            <a:pPr lvl="1"/>
            <a:r>
              <a:rPr lang="en-US" dirty="0"/>
              <a:t>I updated the percentage ones to give %50 marks for percent vs decimal. </a:t>
            </a:r>
          </a:p>
          <a:p>
            <a:r>
              <a:rPr lang="en-US" dirty="0"/>
              <a:t>Test:</a:t>
            </a:r>
          </a:p>
          <a:p>
            <a:pPr lvl="1"/>
            <a:r>
              <a:rPr lang="en-US" dirty="0"/>
              <a:t>Guide on Moodle. </a:t>
            </a:r>
          </a:p>
          <a:p>
            <a:pPr lvl="1"/>
            <a:r>
              <a:rPr lang="en-US" dirty="0"/>
              <a:t>Theory, no calculations. </a:t>
            </a:r>
          </a:p>
          <a:p>
            <a:r>
              <a:rPr lang="en-US" dirty="0"/>
              <a:t>Assignment 2:</a:t>
            </a:r>
          </a:p>
          <a:p>
            <a:pPr lvl="1"/>
            <a:r>
              <a:rPr lang="en-US" dirty="0"/>
              <a:t>Description is up. Largely analytical distributions and correlation. </a:t>
            </a:r>
          </a:p>
          <a:p>
            <a:r>
              <a:rPr lang="en-US" dirty="0"/>
              <a:t>Today:</a:t>
            </a:r>
          </a:p>
          <a:p>
            <a:pPr lvl="1"/>
            <a:r>
              <a:rPr lang="en-US" dirty="0"/>
              <a:t>Error (workbook 012…). First part of chapter 8. </a:t>
            </a:r>
          </a:p>
          <a:p>
            <a:pPr lvl="1"/>
            <a:r>
              <a:rPr lang="en-US" dirty="0"/>
              <a:t>Peek at time series data. </a:t>
            </a:r>
          </a:p>
        </p:txBody>
      </p:sp>
    </p:spTree>
    <p:extLst>
      <p:ext uri="{BB962C8B-B14F-4D97-AF65-F5344CB8AC3E}">
        <p14:creationId xmlns:p14="http://schemas.microsoft.com/office/powerpoint/2010/main" val="4261501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82D9-ADE2-8AA7-C315-AEAEA0BF82B2}"/>
              </a:ext>
            </a:extLst>
          </p:cNvPr>
          <p:cNvSpPr>
            <a:spLocks noGrp="1"/>
          </p:cNvSpPr>
          <p:nvPr>
            <p:ph type="title"/>
          </p:nvPr>
        </p:nvSpPr>
        <p:spPr/>
        <p:txBody>
          <a:bodyPr/>
          <a:lstStyle/>
          <a:p>
            <a:r>
              <a:rPr lang="en-US" dirty="0"/>
              <a:t>Simple Residuals</a:t>
            </a:r>
          </a:p>
        </p:txBody>
      </p:sp>
      <p:sp>
        <p:nvSpPr>
          <p:cNvPr id="3" name="Content Placeholder 2">
            <a:extLst>
              <a:ext uri="{FF2B5EF4-FFF2-40B4-BE49-F238E27FC236}">
                <a16:creationId xmlns:a16="http://schemas.microsoft.com/office/drawing/2014/main" id="{CD7317EC-112E-5050-83AD-675A2C1861EB}"/>
              </a:ext>
            </a:extLst>
          </p:cNvPr>
          <p:cNvSpPr>
            <a:spLocks noGrp="1"/>
          </p:cNvSpPr>
          <p:nvPr>
            <p:ph idx="1"/>
          </p:nvPr>
        </p:nvSpPr>
        <p:spPr>
          <a:xfrm>
            <a:off x="1451579" y="1948070"/>
            <a:ext cx="9603275" cy="4035287"/>
          </a:xfrm>
        </p:spPr>
        <p:txBody>
          <a:bodyPr/>
          <a:lstStyle/>
          <a:p>
            <a:r>
              <a:rPr lang="en-US" dirty="0"/>
              <a:t>A residual is just the amount of error from one prediction. </a:t>
            </a:r>
          </a:p>
          <a:p>
            <a:r>
              <a:rPr lang="en-US" dirty="0"/>
              <a:t>It is measured by taking the difference between Real Value and the Predicted Value. </a:t>
            </a:r>
          </a:p>
          <a:p>
            <a:r>
              <a:rPr lang="en-US" dirty="0"/>
              <a:t>In our examples now:</a:t>
            </a:r>
          </a:p>
          <a:p>
            <a:pPr lvl="1"/>
            <a:r>
              <a:rPr lang="en-US" dirty="0"/>
              <a:t>Real Value is the actual Y value from the data. </a:t>
            </a:r>
          </a:p>
          <a:p>
            <a:pPr lvl="1"/>
            <a:r>
              <a:rPr lang="en-US" dirty="0"/>
              <a:t>Predicted Value is the line of best fit’s (regression line) Y output at that X value. </a:t>
            </a:r>
          </a:p>
        </p:txBody>
      </p:sp>
    </p:spTree>
    <p:extLst>
      <p:ext uri="{BB962C8B-B14F-4D97-AF65-F5344CB8AC3E}">
        <p14:creationId xmlns:p14="http://schemas.microsoft.com/office/powerpoint/2010/main" val="57737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860B-DFF8-D259-8D4D-4227B9F0AE3A}"/>
              </a:ext>
            </a:extLst>
          </p:cNvPr>
          <p:cNvSpPr>
            <a:spLocks noGrp="1"/>
          </p:cNvSpPr>
          <p:nvPr>
            <p:ph type="title"/>
          </p:nvPr>
        </p:nvSpPr>
        <p:spPr/>
        <p:txBody>
          <a:bodyPr/>
          <a:lstStyle/>
          <a:p>
            <a:r>
              <a:rPr lang="en-US" dirty="0"/>
              <a:t>Calculating Residuals</a:t>
            </a:r>
          </a:p>
        </p:txBody>
      </p:sp>
      <p:sp>
        <p:nvSpPr>
          <p:cNvPr id="3" name="Content Placeholder 2">
            <a:extLst>
              <a:ext uri="{FF2B5EF4-FFF2-40B4-BE49-F238E27FC236}">
                <a16:creationId xmlns:a16="http://schemas.microsoft.com/office/drawing/2014/main" id="{377B42DD-CEC8-F15F-D887-AE5B66FD5DA7}"/>
              </a:ext>
            </a:extLst>
          </p:cNvPr>
          <p:cNvSpPr>
            <a:spLocks noGrp="1"/>
          </p:cNvSpPr>
          <p:nvPr>
            <p:ph idx="1"/>
          </p:nvPr>
        </p:nvSpPr>
        <p:spPr>
          <a:xfrm>
            <a:off x="181369" y="2015732"/>
            <a:ext cx="4080793" cy="4120572"/>
          </a:xfrm>
        </p:spPr>
        <p:txBody>
          <a:bodyPr>
            <a:normAutofit/>
          </a:bodyPr>
          <a:lstStyle/>
          <a:p>
            <a:r>
              <a:rPr lang="en-US" dirty="0"/>
              <a:t>If we have an expectation (analytical model, ML prediction, guess) and a true (empirical) value, we can calculate the residual. </a:t>
            </a:r>
          </a:p>
          <a:p>
            <a:r>
              <a:rPr lang="en-US" dirty="0"/>
              <a:t>At each empirical point, how accurate is the model? </a:t>
            </a:r>
          </a:p>
          <a:p>
            <a:r>
              <a:rPr lang="en-US" dirty="0"/>
              <a:t>We get one residual for each row of data (point):</a:t>
            </a:r>
          </a:p>
          <a:p>
            <a:pPr lvl="1"/>
            <a:r>
              <a:rPr lang="en-US" dirty="0" err="1"/>
              <a:t>Y_predicted</a:t>
            </a:r>
            <a:r>
              <a:rPr lang="en-US" dirty="0"/>
              <a:t> – </a:t>
            </a:r>
            <a:r>
              <a:rPr lang="en-US" dirty="0" err="1"/>
              <a:t>Y_actual</a:t>
            </a:r>
            <a:endParaRPr lang="en-US" dirty="0"/>
          </a:p>
          <a:p>
            <a:pPr lvl="1"/>
            <a:endParaRPr lang="en-US" dirty="0"/>
          </a:p>
        </p:txBody>
      </p:sp>
      <p:pic>
        <p:nvPicPr>
          <p:cNvPr id="2050" name="Picture 2" descr="Residual Plots Unit #8 - Statistics. - ppt video online download">
            <a:extLst>
              <a:ext uri="{FF2B5EF4-FFF2-40B4-BE49-F238E27FC236}">
                <a16:creationId xmlns:a16="http://schemas.microsoft.com/office/drawing/2014/main" id="{DC915E80-688C-ECF9-B4E3-140FCB08D7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48"/>
          <a:stretch/>
        </p:blipFill>
        <p:spPr bwMode="auto">
          <a:xfrm>
            <a:off x="4426684" y="1473620"/>
            <a:ext cx="7765315" cy="538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4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9AE9-C7BA-7C94-52F0-B3F727BF728E}"/>
              </a:ext>
            </a:extLst>
          </p:cNvPr>
          <p:cNvSpPr>
            <a:spLocks noGrp="1"/>
          </p:cNvSpPr>
          <p:nvPr>
            <p:ph type="title"/>
          </p:nvPr>
        </p:nvSpPr>
        <p:spPr/>
        <p:txBody>
          <a:bodyPr/>
          <a:lstStyle/>
          <a:p>
            <a:r>
              <a:rPr lang="en-US" dirty="0"/>
              <a:t>Summarization of Errors</a:t>
            </a:r>
          </a:p>
        </p:txBody>
      </p:sp>
      <p:sp>
        <p:nvSpPr>
          <p:cNvPr id="3" name="Content Placeholder 2">
            <a:extLst>
              <a:ext uri="{FF2B5EF4-FFF2-40B4-BE49-F238E27FC236}">
                <a16:creationId xmlns:a16="http://schemas.microsoft.com/office/drawing/2014/main" id="{3436DCAA-7675-6826-7BFF-726EC4BF5418}"/>
              </a:ext>
            </a:extLst>
          </p:cNvPr>
          <p:cNvSpPr>
            <a:spLocks noGrp="1"/>
          </p:cNvSpPr>
          <p:nvPr>
            <p:ph idx="1"/>
          </p:nvPr>
        </p:nvSpPr>
        <p:spPr>
          <a:xfrm>
            <a:off x="144967" y="1934598"/>
            <a:ext cx="10909888" cy="4198573"/>
          </a:xfrm>
        </p:spPr>
        <p:txBody>
          <a:bodyPr>
            <a:normAutofit/>
          </a:bodyPr>
          <a:lstStyle/>
          <a:p>
            <a:r>
              <a:rPr lang="en-US" dirty="0"/>
              <a:t>When dealing with many points, a list of residuals is impractical. </a:t>
            </a:r>
          </a:p>
          <a:p>
            <a:pPr lvl="1"/>
            <a:r>
              <a:rPr lang="en-US" dirty="0"/>
              <a:t>Think of a dataset with 10,000,000 rows – a list of that many residuals is impractical. </a:t>
            </a:r>
          </a:p>
          <a:p>
            <a:r>
              <a:rPr lang="en-US" dirty="0"/>
              <a:t>We can summarize residuals into one measure of error. </a:t>
            </a:r>
          </a:p>
          <a:p>
            <a:r>
              <a:rPr lang="en-US" dirty="0"/>
              <a:t>There are several ways to summarize error, e.g.</a:t>
            </a:r>
          </a:p>
          <a:p>
            <a:pPr lvl="1"/>
            <a:r>
              <a:rPr lang="en-US" dirty="0"/>
              <a:t>MSE – Mean squared error. Square residuals and average them.</a:t>
            </a:r>
          </a:p>
          <a:p>
            <a:pPr lvl="1"/>
            <a:r>
              <a:rPr lang="en-US" dirty="0"/>
              <a:t>RMSE – Root mean squared error. Take the square root of MSE. </a:t>
            </a:r>
          </a:p>
          <a:p>
            <a:pPr lvl="1"/>
            <a:r>
              <a:rPr lang="en-US" dirty="0"/>
              <a:t>MAE – Mean absolute error. Average the absolute values of the residuals. </a:t>
            </a:r>
          </a:p>
          <a:p>
            <a:r>
              <a:rPr lang="en-US" dirty="0"/>
              <a:t>RMSE is the most common error measure for us, MSE is generally used in calculations. </a:t>
            </a:r>
          </a:p>
          <a:p>
            <a:r>
              <a:rPr lang="en-US" dirty="0"/>
              <a:t>Lower error amounts tell us that the model and the empirical are similar. </a:t>
            </a:r>
          </a:p>
        </p:txBody>
      </p:sp>
      <p:pic>
        <p:nvPicPr>
          <p:cNvPr id="1028" name="Picture 4" descr="Root-Mean-Square Error in R Programming - GeeksforGeeks">
            <a:extLst>
              <a:ext uri="{FF2B5EF4-FFF2-40B4-BE49-F238E27FC236}">
                <a16:creationId xmlns:a16="http://schemas.microsoft.com/office/drawing/2014/main" id="{82A2C651-69B6-1EF8-D924-8DA01DD3B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700" y="2902989"/>
            <a:ext cx="49403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2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6086-BE05-B01B-10A4-6D1976445E25}"/>
              </a:ext>
            </a:extLst>
          </p:cNvPr>
          <p:cNvSpPr>
            <a:spLocks noGrp="1"/>
          </p:cNvSpPr>
          <p:nvPr>
            <p:ph type="title"/>
          </p:nvPr>
        </p:nvSpPr>
        <p:spPr/>
        <p:txBody>
          <a:bodyPr/>
          <a:lstStyle/>
          <a:p>
            <a:r>
              <a:rPr lang="en-US" dirty="0"/>
              <a:t>Why Squared?</a:t>
            </a:r>
          </a:p>
        </p:txBody>
      </p:sp>
      <p:sp>
        <p:nvSpPr>
          <p:cNvPr id="3" name="Content Placeholder 2">
            <a:extLst>
              <a:ext uri="{FF2B5EF4-FFF2-40B4-BE49-F238E27FC236}">
                <a16:creationId xmlns:a16="http://schemas.microsoft.com/office/drawing/2014/main" id="{BC34DD8C-2FBC-A875-6B61-74B2788B9CD3}"/>
              </a:ext>
            </a:extLst>
          </p:cNvPr>
          <p:cNvSpPr>
            <a:spLocks noGrp="1"/>
          </p:cNvSpPr>
          <p:nvPr>
            <p:ph idx="1"/>
          </p:nvPr>
        </p:nvSpPr>
        <p:spPr>
          <a:xfrm>
            <a:off x="1451579" y="1853754"/>
            <a:ext cx="9603275" cy="4199727"/>
          </a:xfrm>
        </p:spPr>
        <p:txBody>
          <a:bodyPr>
            <a:normAutofit/>
          </a:bodyPr>
          <a:lstStyle/>
          <a:p>
            <a:r>
              <a:rPr lang="en-US" dirty="0"/>
              <a:t>The error measures either squared or took the absolute value of the residual. </a:t>
            </a:r>
          </a:p>
          <a:p>
            <a:r>
              <a:rPr lang="en-US" dirty="0"/>
              <a:t>Squaring does a couple of things:</a:t>
            </a:r>
          </a:p>
          <a:p>
            <a:pPr lvl="1"/>
            <a:r>
              <a:rPr lang="en-US" dirty="0"/>
              <a:t>Eliminates negatives. We get a measure of the magnitude. (MAE* also does this.)</a:t>
            </a:r>
          </a:p>
          <a:p>
            <a:pPr lvl="1"/>
            <a:r>
              <a:rPr lang="en-US" dirty="0"/>
              <a:t>Penalizes large residuals. </a:t>
            </a:r>
          </a:p>
          <a:p>
            <a:r>
              <a:rPr lang="en-US" dirty="0"/>
              <a:t>Having residuals that are small are good, even though they’ll never be perfect. </a:t>
            </a:r>
          </a:p>
          <a:p>
            <a:r>
              <a:rPr lang="en-US" dirty="0"/>
              <a:t>Having large residuals indicates massive misses. </a:t>
            </a:r>
          </a:p>
          <a:p>
            <a:r>
              <a:rPr lang="en-US" dirty="0"/>
              <a:t>MSE/RMSE tends to reward models without many large residuals. </a:t>
            </a:r>
          </a:p>
          <a:p>
            <a:pPr lvl="1"/>
            <a:r>
              <a:rPr lang="en-US" dirty="0"/>
              <a:t>Few large misses. </a:t>
            </a:r>
          </a:p>
        </p:txBody>
      </p:sp>
    </p:spTree>
    <p:extLst>
      <p:ext uri="{BB962C8B-B14F-4D97-AF65-F5344CB8AC3E}">
        <p14:creationId xmlns:p14="http://schemas.microsoft.com/office/powerpoint/2010/main" val="357016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2FCD-2DA0-CC3F-0CA7-7CA5B4308CE5}"/>
              </a:ext>
            </a:extLst>
          </p:cNvPr>
          <p:cNvSpPr>
            <a:spLocks noGrp="1"/>
          </p:cNvSpPr>
          <p:nvPr>
            <p:ph type="title"/>
          </p:nvPr>
        </p:nvSpPr>
        <p:spPr>
          <a:xfrm>
            <a:off x="1451579" y="804519"/>
            <a:ext cx="9603275" cy="1049235"/>
          </a:xfrm>
        </p:spPr>
        <p:txBody>
          <a:bodyPr>
            <a:normAutofit/>
          </a:bodyPr>
          <a:lstStyle/>
          <a:p>
            <a:r>
              <a:rPr lang="en-US" dirty="0"/>
              <a:t>Why Not Absolute Values?</a:t>
            </a:r>
          </a:p>
        </p:txBody>
      </p:sp>
      <p:pic>
        <p:nvPicPr>
          <p:cNvPr id="1028" name="Picture 4" descr="The Least Squares Method">
            <a:extLst>
              <a:ext uri="{FF2B5EF4-FFF2-40B4-BE49-F238E27FC236}">
                <a16:creationId xmlns:a16="http://schemas.microsoft.com/office/drawing/2014/main" id="{5AA85E27-1D52-46A4-CD00-B5653C8105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05" t="10865" r="6370" b="4992"/>
          <a:stretch/>
        </p:blipFill>
        <p:spPr bwMode="auto">
          <a:xfrm>
            <a:off x="150470" y="2022636"/>
            <a:ext cx="5945529" cy="38016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C8EED7F-4E09-9C2B-8DA8-22841484D06F}"/>
              </a:ext>
            </a:extLst>
          </p:cNvPr>
          <p:cNvSpPr>
            <a:spLocks noGrp="1"/>
          </p:cNvSpPr>
          <p:nvPr>
            <p:ph idx="1"/>
          </p:nvPr>
        </p:nvSpPr>
        <p:spPr>
          <a:xfrm>
            <a:off x="6238755" y="2015734"/>
            <a:ext cx="5648446" cy="4037747"/>
          </a:xfrm>
        </p:spPr>
        <p:txBody>
          <a:bodyPr>
            <a:normAutofit/>
          </a:bodyPr>
          <a:lstStyle/>
          <a:p>
            <a:r>
              <a:rPr lang="en-US" dirty="0"/>
              <a:t>Using squared errors is preferred over absolute value errors for several reasons. </a:t>
            </a:r>
          </a:p>
          <a:p>
            <a:r>
              <a:rPr lang="en-US" dirty="0"/>
              <a:t>Penalizing large misses more is generally good. </a:t>
            </a:r>
          </a:p>
          <a:p>
            <a:r>
              <a:rPr lang="en-US" dirty="0"/>
              <a:t>For math reasons we don’t care too much about, math on absolute values is much slower:</a:t>
            </a:r>
          </a:p>
          <a:p>
            <a:pPr lvl="1"/>
            <a:r>
              <a:rPr lang="en-US" dirty="0"/>
              <a:t>Actual algorithms rely on taking the derivative (calculus for the slope), which doesn’t exist at 0. </a:t>
            </a:r>
          </a:p>
          <a:p>
            <a:pPr lvl="1"/>
            <a:r>
              <a:rPr lang="en-US" dirty="0"/>
              <a:t>Taking the derivative for squared values is easy. </a:t>
            </a:r>
          </a:p>
        </p:txBody>
      </p:sp>
    </p:spTree>
    <p:extLst>
      <p:ext uri="{BB962C8B-B14F-4D97-AF65-F5344CB8AC3E}">
        <p14:creationId xmlns:p14="http://schemas.microsoft.com/office/powerpoint/2010/main" val="13377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3766-1618-FEC9-00B2-F96F75D1CE5A}"/>
              </a:ext>
            </a:extLst>
          </p:cNvPr>
          <p:cNvSpPr>
            <a:spLocks noGrp="1"/>
          </p:cNvSpPr>
          <p:nvPr>
            <p:ph type="title"/>
          </p:nvPr>
        </p:nvSpPr>
        <p:spPr>
          <a:xfrm>
            <a:off x="1451579" y="804519"/>
            <a:ext cx="9603275" cy="1049235"/>
          </a:xfrm>
        </p:spPr>
        <p:txBody>
          <a:bodyPr>
            <a:normAutofit/>
          </a:bodyPr>
          <a:lstStyle/>
          <a:p>
            <a:r>
              <a:rPr lang="en-US" dirty="0"/>
              <a:t>In More Dimensions</a:t>
            </a:r>
          </a:p>
        </p:txBody>
      </p:sp>
      <p:sp>
        <p:nvSpPr>
          <p:cNvPr id="3" name="Content Placeholder 2">
            <a:extLst>
              <a:ext uri="{FF2B5EF4-FFF2-40B4-BE49-F238E27FC236}">
                <a16:creationId xmlns:a16="http://schemas.microsoft.com/office/drawing/2014/main" id="{8A424175-946E-28D5-6742-FE830F5F4369}"/>
              </a:ext>
            </a:extLst>
          </p:cNvPr>
          <p:cNvSpPr>
            <a:spLocks noGrp="1"/>
          </p:cNvSpPr>
          <p:nvPr>
            <p:ph idx="1"/>
          </p:nvPr>
        </p:nvSpPr>
        <p:spPr>
          <a:xfrm>
            <a:off x="92597" y="1853753"/>
            <a:ext cx="6079603" cy="4199727"/>
          </a:xfrm>
        </p:spPr>
        <p:txBody>
          <a:bodyPr>
            <a:normAutofit/>
          </a:bodyPr>
          <a:lstStyle/>
          <a:p>
            <a:r>
              <a:rPr lang="en-US" dirty="0"/>
              <a:t>In real applications, we probably want to use more than one input to predict an output. </a:t>
            </a:r>
          </a:p>
          <a:p>
            <a:r>
              <a:rPr lang="en-US" dirty="0"/>
              <a:t>The same concepts apply there, just harder to picture. </a:t>
            </a:r>
          </a:p>
          <a:p>
            <a:pPr lvl="1"/>
            <a:r>
              <a:rPr lang="en-US" dirty="0"/>
              <a:t>Here we have 2 inputs (X1, X2), one prediction (Y). </a:t>
            </a:r>
          </a:p>
          <a:p>
            <a:pPr lvl="1"/>
            <a:r>
              <a:rPr lang="en-US" dirty="0"/>
              <a:t>The line of best fit is now a plane. </a:t>
            </a:r>
          </a:p>
          <a:p>
            <a:pPr lvl="1"/>
            <a:r>
              <a:rPr lang="en-US" dirty="0"/>
              <a:t>One prediction results from imputing X1 and X2, then finding that spot on the plane. </a:t>
            </a:r>
          </a:p>
          <a:p>
            <a:pPr lvl="1"/>
            <a:r>
              <a:rPr lang="en-US" dirty="0"/>
              <a:t>The residual is the distance on the Y axis between plane and point. (</a:t>
            </a:r>
            <a:r>
              <a:rPr lang="en-US" dirty="0" err="1"/>
              <a:t>Y_predicted</a:t>
            </a:r>
            <a:r>
              <a:rPr lang="en-US" dirty="0"/>
              <a:t> – </a:t>
            </a:r>
            <a:r>
              <a:rPr lang="en-US" dirty="0" err="1"/>
              <a:t>Y_real</a:t>
            </a:r>
            <a:r>
              <a:rPr lang="en-US" dirty="0"/>
              <a:t>)</a:t>
            </a:r>
          </a:p>
          <a:p>
            <a:endParaRPr lang="en-US" dirty="0"/>
          </a:p>
        </p:txBody>
      </p:sp>
      <p:pic>
        <p:nvPicPr>
          <p:cNvPr id="2050" name="Picture 2" descr="Example of 3D plots illustrating Linear Regression with 2 features and 1  target · GitHub">
            <a:extLst>
              <a:ext uri="{FF2B5EF4-FFF2-40B4-BE49-F238E27FC236}">
                <a16:creationId xmlns:a16="http://schemas.microsoft.com/office/drawing/2014/main" id="{06BB31C0-391A-585C-72BB-76FD364DB6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46" t="22925" r="4966" b="13595"/>
          <a:stretch/>
        </p:blipFill>
        <p:spPr bwMode="auto">
          <a:xfrm>
            <a:off x="6172200" y="1977887"/>
            <a:ext cx="6019800" cy="361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4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9CE7-4693-6CD4-9424-CF2757B5ECB0}"/>
              </a:ext>
            </a:extLst>
          </p:cNvPr>
          <p:cNvSpPr>
            <a:spLocks noGrp="1"/>
          </p:cNvSpPr>
          <p:nvPr>
            <p:ph type="title"/>
          </p:nvPr>
        </p:nvSpPr>
        <p:spPr/>
        <p:txBody>
          <a:bodyPr/>
          <a:lstStyle/>
          <a:p>
            <a:r>
              <a:rPr lang="en-US" dirty="0"/>
              <a:t>Back to Correlation and R-Squared</a:t>
            </a:r>
          </a:p>
        </p:txBody>
      </p:sp>
      <p:sp>
        <p:nvSpPr>
          <p:cNvPr id="3" name="Content Placeholder 2">
            <a:extLst>
              <a:ext uri="{FF2B5EF4-FFF2-40B4-BE49-F238E27FC236}">
                <a16:creationId xmlns:a16="http://schemas.microsoft.com/office/drawing/2014/main" id="{7B48D358-DB04-D571-BCE4-C0FC85A2E2E6}"/>
              </a:ext>
            </a:extLst>
          </p:cNvPr>
          <p:cNvSpPr>
            <a:spLocks noGrp="1"/>
          </p:cNvSpPr>
          <p:nvPr>
            <p:ph idx="1"/>
          </p:nvPr>
        </p:nvSpPr>
        <p:spPr>
          <a:xfrm>
            <a:off x="897924" y="1853754"/>
            <a:ext cx="10297298" cy="4275197"/>
          </a:xfrm>
        </p:spPr>
        <p:txBody>
          <a:bodyPr>
            <a:normAutofit lnSpcReduction="10000"/>
          </a:bodyPr>
          <a:lstStyle/>
          <a:p>
            <a:r>
              <a:rPr lang="en-US" dirty="0"/>
              <a:t>Error (e.g. RMSE) is a main way to judge the quality of a model. </a:t>
            </a:r>
          </a:p>
          <a:p>
            <a:pPr lvl="1"/>
            <a:r>
              <a:rPr lang="en-US" dirty="0"/>
              <a:t>The RMSE is roughly the “expected amount of error per prediction”. </a:t>
            </a:r>
          </a:p>
          <a:p>
            <a:pPr lvl="1"/>
            <a:r>
              <a:rPr lang="en-US" dirty="0"/>
              <a:t>Our model is a prediction of the target, and the RMSE is a summary of how close each of those predictions is. </a:t>
            </a:r>
          </a:p>
          <a:p>
            <a:pPr lvl="1"/>
            <a:r>
              <a:rPr lang="en-US" dirty="0"/>
              <a:t>We want a model that has “high predictive value”, or the predictions we make are close to the real values – this is what allows the model to be useful for real predictions later. </a:t>
            </a:r>
          </a:p>
          <a:p>
            <a:pPr lvl="1"/>
            <a:r>
              <a:rPr lang="en-US" dirty="0"/>
              <a:t>We could also say that the lower the MSE is, the better the model “explains” the target. </a:t>
            </a:r>
          </a:p>
          <a:p>
            <a:r>
              <a:rPr lang="en-US" dirty="0"/>
              <a:t>There is another metric, R-Squared, that is commonly used to evaluate models. </a:t>
            </a:r>
          </a:p>
          <a:p>
            <a:pPr lvl="1"/>
            <a:r>
              <a:rPr lang="en-US" dirty="0"/>
              <a:t>R2 is also based on the residuals, but it is derived differently. </a:t>
            </a:r>
          </a:p>
          <a:p>
            <a:pPr lvl="1"/>
            <a:r>
              <a:rPr lang="en-US" dirty="0"/>
              <a:t>The R2 focuses on the amount of variance that the model explains vs the amount that it doesn’t. </a:t>
            </a:r>
          </a:p>
          <a:p>
            <a:pPr lvl="1"/>
            <a:r>
              <a:rPr lang="en-US" dirty="0"/>
              <a:t>I.e. the target literally varies from the mean, R2 is how much of that the model tells us. </a:t>
            </a:r>
          </a:p>
        </p:txBody>
      </p:sp>
    </p:spTree>
    <p:extLst>
      <p:ext uri="{BB962C8B-B14F-4D97-AF65-F5344CB8AC3E}">
        <p14:creationId xmlns:p14="http://schemas.microsoft.com/office/powerpoint/2010/main" val="152830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4884-37F8-E87F-67F3-7B20B0DACC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A07B23-1971-2137-CF75-43AF3B4928F0}"/>
              </a:ext>
            </a:extLst>
          </p:cNvPr>
          <p:cNvSpPr>
            <a:spLocks noGrp="1"/>
          </p:cNvSpPr>
          <p:nvPr>
            <p:ph idx="1"/>
          </p:nvPr>
        </p:nvSpPr>
        <p:spPr/>
        <p:txBody>
          <a:bodyPr/>
          <a:lstStyle/>
          <a:p>
            <a:endParaRPr lang="en-US"/>
          </a:p>
        </p:txBody>
      </p:sp>
      <p:pic>
        <p:nvPicPr>
          <p:cNvPr id="3074" name="Picture 2" descr="R-Squared in One Picture - DataScienceCentral.com">
            <a:extLst>
              <a:ext uri="{FF2B5EF4-FFF2-40B4-BE49-F238E27FC236}">
                <a16:creationId xmlns:a16="http://schemas.microsoft.com/office/drawing/2014/main" id="{141594B1-4F37-41CE-0C3A-65AC14A78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895350"/>
            <a:ext cx="90170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8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2AFB-A12E-8855-B052-7A2B132D04CA}"/>
              </a:ext>
            </a:extLst>
          </p:cNvPr>
          <p:cNvSpPr>
            <a:spLocks noGrp="1"/>
          </p:cNvSpPr>
          <p:nvPr>
            <p:ph type="title"/>
          </p:nvPr>
        </p:nvSpPr>
        <p:spPr/>
        <p:txBody>
          <a:bodyPr/>
          <a:lstStyle/>
          <a:p>
            <a:r>
              <a:rPr lang="en-US" dirty="0"/>
              <a:t>R2</a:t>
            </a:r>
          </a:p>
        </p:txBody>
      </p:sp>
      <p:sp>
        <p:nvSpPr>
          <p:cNvPr id="3" name="Content Placeholder 2">
            <a:extLst>
              <a:ext uri="{FF2B5EF4-FFF2-40B4-BE49-F238E27FC236}">
                <a16:creationId xmlns:a16="http://schemas.microsoft.com/office/drawing/2014/main" id="{DA31D8C6-FC8A-E04D-75FA-A5C2C410E91E}"/>
              </a:ext>
            </a:extLst>
          </p:cNvPr>
          <p:cNvSpPr>
            <a:spLocks noGrp="1"/>
          </p:cNvSpPr>
          <p:nvPr>
            <p:ph idx="1"/>
          </p:nvPr>
        </p:nvSpPr>
        <p:spPr>
          <a:xfrm>
            <a:off x="1451579" y="1853754"/>
            <a:ext cx="9603275" cy="4199727"/>
          </a:xfrm>
        </p:spPr>
        <p:txBody>
          <a:bodyPr/>
          <a:lstStyle/>
          <a:p>
            <a:r>
              <a:rPr lang="en-US" dirty="0"/>
              <a:t>The idea of R2 is based on correlation and variance.</a:t>
            </a:r>
          </a:p>
          <a:p>
            <a:pPr lvl="1"/>
            <a:r>
              <a:rPr lang="en-US" dirty="0"/>
              <a:t>Variance is the expected value of the squared deviation from the mean of a random variable. </a:t>
            </a:r>
          </a:p>
          <a:p>
            <a:pPr lvl="1"/>
            <a:r>
              <a:rPr lang="en-US" dirty="0"/>
              <a:t>A.k.a. variance tells us how much a value varies from the mean of that data. </a:t>
            </a:r>
          </a:p>
          <a:p>
            <a:r>
              <a:rPr lang="en-US" dirty="0"/>
              <a:t>In two-dimensions, if the correlation is 1, then X ‘explains’ all of the variance in y. </a:t>
            </a:r>
          </a:p>
          <a:p>
            <a:pPr lvl="1"/>
            <a:r>
              <a:rPr lang="en-US" dirty="0"/>
              <a:t>If we know X, we know everything about Y, exactly what the value will be. </a:t>
            </a:r>
          </a:p>
          <a:p>
            <a:pPr lvl="1"/>
            <a:r>
              <a:rPr lang="en-US" dirty="0"/>
              <a:t>The lower the correlation is, the less exactly we know Y from the model’s prediction. </a:t>
            </a:r>
          </a:p>
          <a:p>
            <a:r>
              <a:rPr lang="en-US" dirty="0"/>
              <a:t>We can combine these to get a metric that looks at this variance and tells us how much is explained by our model vs how much we miss (caused by other stuff, randomness, </a:t>
            </a:r>
            <a:r>
              <a:rPr lang="en-US" dirty="0" err="1"/>
              <a:t>etc</a:t>
            </a:r>
            <a:r>
              <a:rPr lang="en-US" dirty="0"/>
              <a:t>)</a:t>
            </a:r>
          </a:p>
        </p:txBody>
      </p:sp>
      <p:sp>
        <p:nvSpPr>
          <p:cNvPr id="4" name="AutoShape 2" descr="S^2 = \frac{\sum (x_i - \bar{x})^2}{n - 1}">
            <a:extLst>
              <a:ext uri="{FF2B5EF4-FFF2-40B4-BE49-F238E27FC236}">
                <a16:creationId xmlns:a16="http://schemas.microsoft.com/office/drawing/2014/main" id="{927F6030-BAE0-AC84-D196-BDE3FEEAB8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51BBE1B-A734-F1FD-505A-ADB960C3C2DD}"/>
              </a:ext>
            </a:extLst>
          </p:cNvPr>
          <p:cNvPicPr>
            <a:picLocks noChangeAspect="1"/>
          </p:cNvPicPr>
          <p:nvPr/>
        </p:nvPicPr>
        <p:blipFill>
          <a:blip r:embed="rId2"/>
          <a:stretch>
            <a:fillRect/>
          </a:stretch>
        </p:blipFill>
        <p:spPr>
          <a:xfrm>
            <a:off x="9506465" y="0"/>
            <a:ext cx="2685535" cy="2333858"/>
          </a:xfrm>
          <a:prstGeom prst="rect">
            <a:avLst/>
          </a:prstGeom>
        </p:spPr>
      </p:pic>
    </p:spTree>
    <p:extLst>
      <p:ext uri="{BB962C8B-B14F-4D97-AF65-F5344CB8AC3E}">
        <p14:creationId xmlns:p14="http://schemas.microsoft.com/office/powerpoint/2010/main" val="35940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0B80-727B-F767-4509-6D31B186FEE6}"/>
              </a:ext>
            </a:extLst>
          </p:cNvPr>
          <p:cNvSpPr>
            <a:spLocks noGrp="1"/>
          </p:cNvSpPr>
          <p:nvPr>
            <p:ph type="title"/>
          </p:nvPr>
        </p:nvSpPr>
        <p:spPr>
          <a:xfrm>
            <a:off x="1" y="804519"/>
            <a:ext cx="11054854" cy="1049235"/>
          </a:xfrm>
        </p:spPr>
        <p:txBody>
          <a:bodyPr>
            <a:normAutofit/>
          </a:bodyPr>
          <a:lstStyle/>
          <a:p>
            <a:r>
              <a:rPr lang="en-US" dirty="0"/>
              <a:t>Explained Variance</a:t>
            </a:r>
          </a:p>
        </p:txBody>
      </p:sp>
      <p:sp>
        <p:nvSpPr>
          <p:cNvPr id="3" name="Content Placeholder 2">
            <a:extLst>
              <a:ext uri="{FF2B5EF4-FFF2-40B4-BE49-F238E27FC236}">
                <a16:creationId xmlns:a16="http://schemas.microsoft.com/office/drawing/2014/main" id="{6703B615-CB8F-90B0-0942-EF71ACABDBD2}"/>
              </a:ext>
            </a:extLst>
          </p:cNvPr>
          <p:cNvSpPr>
            <a:spLocks noGrp="1"/>
          </p:cNvSpPr>
          <p:nvPr>
            <p:ph idx="1"/>
          </p:nvPr>
        </p:nvSpPr>
        <p:spPr>
          <a:xfrm>
            <a:off x="0" y="1853754"/>
            <a:ext cx="4744995" cy="4199727"/>
          </a:xfrm>
        </p:spPr>
        <p:txBody>
          <a:bodyPr>
            <a:normAutofit/>
          </a:bodyPr>
          <a:lstStyle/>
          <a:p>
            <a:r>
              <a:rPr lang="en-US" dirty="0"/>
              <a:t>The amount that a value varies from the mean is the TSS line. </a:t>
            </a:r>
          </a:p>
          <a:p>
            <a:pPr lvl="1"/>
            <a:r>
              <a:rPr lang="en-US" dirty="0"/>
              <a:t>Total variance of the data. </a:t>
            </a:r>
          </a:p>
          <a:p>
            <a:r>
              <a:rPr lang="en-US" dirty="0"/>
              <a:t>The distance between that value and our model prediction is the RSS. </a:t>
            </a:r>
          </a:p>
          <a:p>
            <a:pPr lvl="1"/>
            <a:r>
              <a:rPr lang="en-US" dirty="0"/>
              <a:t>What the model missed. </a:t>
            </a:r>
          </a:p>
          <a:p>
            <a:r>
              <a:rPr lang="en-US" dirty="0"/>
              <a:t>The leftover is the ESS – explained. </a:t>
            </a:r>
          </a:p>
          <a:p>
            <a:pPr lvl="1"/>
            <a:r>
              <a:rPr lang="en-US" dirty="0"/>
              <a:t>What the model captured. </a:t>
            </a:r>
          </a:p>
          <a:p>
            <a:r>
              <a:rPr lang="en-US" dirty="0"/>
              <a:t>R2 is the proportion of that variance we have in the model’s predictions. </a:t>
            </a:r>
          </a:p>
        </p:txBody>
      </p:sp>
      <p:pic>
        <p:nvPicPr>
          <p:cNvPr id="5122" name="Picture 2" descr="Kirk Borne on X: &quot;R-squared (R2) is statistical measure for the proportion  of the variance in a dependent variable that's explained by the independent  variable(s) in a regression model. Here are some">
            <a:extLst>
              <a:ext uri="{FF2B5EF4-FFF2-40B4-BE49-F238E27FC236}">
                <a16:creationId xmlns:a16="http://schemas.microsoft.com/office/drawing/2014/main" id="{6C80E240-2AF2-6E4F-8FD9-DE66A2E310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5" t="2507" r="8008" b="2507"/>
          <a:stretch/>
        </p:blipFill>
        <p:spPr bwMode="auto">
          <a:xfrm>
            <a:off x="4744995" y="454621"/>
            <a:ext cx="7447004" cy="596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A6D-B04D-DFFC-21B2-BD44396FA49F}"/>
              </a:ext>
            </a:extLst>
          </p:cNvPr>
          <p:cNvSpPr>
            <a:spLocks noGrp="1"/>
          </p:cNvSpPr>
          <p:nvPr>
            <p:ph type="ctrTitle"/>
          </p:nvPr>
        </p:nvSpPr>
        <p:spPr/>
        <p:txBody>
          <a:bodyPr/>
          <a:lstStyle/>
          <a:p>
            <a:r>
              <a:rPr lang="en-US" dirty="0"/>
              <a:t>Errors</a:t>
            </a:r>
          </a:p>
        </p:txBody>
      </p:sp>
      <p:sp>
        <p:nvSpPr>
          <p:cNvPr id="3" name="Subtitle 2">
            <a:extLst>
              <a:ext uri="{FF2B5EF4-FFF2-40B4-BE49-F238E27FC236}">
                <a16:creationId xmlns:a16="http://schemas.microsoft.com/office/drawing/2014/main" id="{55636125-717A-D5AD-1708-CB7F24EC71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961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CBC3-E922-93B0-7745-57AF2CEF0503}"/>
              </a:ext>
            </a:extLst>
          </p:cNvPr>
          <p:cNvSpPr>
            <a:spLocks noGrp="1"/>
          </p:cNvSpPr>
          <p:nvPr>
            <p:ph type="title"/>
          </p:nvPr>
        </p:nvSpPr>
        <p:spPr>
          <a:xfrm>
            <a:off x="1451579" y="804519"/>
            <a:ext cx="9603275" cy="1049235"/>
          </a:xfrm>
        </p:spPr>
        <p:txBody>
          <a:bodyPr>
            <a:normAutofit/>
          </a:bodyPr>
          <a:lstStyle/>
          <a:p>
            <a:r>
              <a:rPr lang="en-US" dirty="0"/>
              <a:t>R Squared Calculations</a:t>
            </a:r>
          </a:p>
        </p:txBody>
      </p:sp>
      <p:pic>
        <p:nvPicPr>
          <p:cNvPr id="6146" name="Picture 2" descr="Chapter 8 Regression analysis (a refresher) | Crime Mapping in R">
            <a:extLst>
              <a:ext uri="{FF2B5EF4-FFF2-40B4-BE49-F238E27FC236}">
                <a16:creationId xmlns:a16="http://schemas.microsoft.com/office/drawing/2014/main" id="{7985CA70-8CD1-BEA2-BAAB-F51CE958CF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7050" y="1853754"/>
            <a:ext cx="5835578" cy="36326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93B511-31FC-D5F9-3024-63E599DD98D9}"/>
              </a:ext>
            </a:extLst>
          </p:cNvPr>
          <p:cNvSpPr>
            <a:spLocks noGrp="1"/>
          </p:cNvSpPr>
          <p:nvPr>
            <p:ph idx="1"/>
          </p:nvPr>
        </p:nvSpPr>
        <p:spPr>
          <a:xfrm>
            <a:off x="5952628" y="2015734"/>
            <a:ext cx="6239373" cy="3953922"/>
          </a:xfrm>
        </p:spPr>
        <p:txBody>
          <a:bodyPr>
            <a:normAutofit/>
          </a:bodyPr>
          <a:lstStyle/>
          <a:p>
            <a:pPr>
              <a:lnSpc>
                <a:spcPct val="110000"/>
              </a:lnSpc>
            </a:pPr>
            <a:r>
              <a:rPr lang="en-US" dirty="0"/>
              <a:t>The R2 value is the percentage of variance of Y that is captured in the model’s predictions. </a:t>
            </a:r>
          </a:p>
          <a:p>
            <a:pPr>
              <a:lnSpc>
                <a:spcPct val="110000"/>
              </a:lnSpc>
            </a:pPr>
            <a:r>
              <a:rPr lang="en-US" dirty="0"/>
              <a:t>The smaller the residuals are, the smaller the RSS is, the larger the ESS is. </a:t>
            </a:r>
          </a:p>
          <a:p>
            <a:pPr lvl="1">
              <a:lnSpc>
                <a:spcPct val="110000"/>
              </a:lnSpc>
            </a:pPr>
            <a:r>
              <a:rPr lang="en-US" sz="2000" dirty="0"/>
              <a:t>I.e. if we have small residuals, our model is telling us almost exactly what the target is. </a:t>
            </a:r>
          </a:p>
          <a:p>
            <a:pPr>
              <a:lnSpc>
                <a:spcPct val="110000"/>
              </a:lnSpc>
            </a:pPr>
            <a:r>
              <a:rPr lang="en-US" dirty="0"/>
              <a:t>R-squared is also the square of the Pearson correlation. </a:t>
            </a:r>
          </a:p>
          <a:p>
            <a:pPr>
              <a:lnSpc>
                <a:spcPct val="110000"/>
              </a:lnSpc>
            </a:pPr>
            <a:r>
              <a:rPr lang="en-US" dirty="0"/>
              <a:t>R2 is also known as the coefficient of determination.</a:t>
            </a:r>
          </a:p>
        </p:txBody>
      </p:sp>
    </p:spTree>
    <p:extLst>
      <p:ext uri="{BB962C8B-B14F-4D97-AF65-F5344CB8AC3E}">
        <p14:creationId xmlns:p14="http://schemas.microsoft.com/office/powerpoint/2010/main" val="261619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732E-D9C4-3DB6-7AAD-0451669A5F23}"/>
              </a:ext>
            </a:extLst>
          </p:cNvPr>
          <p:cNvSpPr>
            <a:spLocks noGrp="1"/>
          </p:cNvSpPr>
          <p:nvPr>
            <p:ph type="title"/>
          </p:nvPr>
        </p:nvSpPr>
        <p:spPr/>
        <p:txBody>
          <a:bodyPr/>
          <a:lstStyle/>
          <a:p>
            <a:r>
              <a:rPr lang="en-US" dirty="0"/>
              <a:t>R-Squared Usage</a:t>
            </a:r>
          </a:p>
        </p:txBody>
      </p:sp>
      <p:sp>
        <p:nvSpPr>
          <p:cNvPr id="3" name="Content Placeholder 2">
            <a:extLst>
              <a:ext uri="{FF2B5EF4-FFF2-40B4-BE49-F238E27FC236}">
                <a16:creationId xmlns:a16="http://schemas.microsoft.com/office/drawing/2014/main" id="{F4D9FBED-3A65-8883-D304-10DAEFE34847}"/>
              </a:ext>
            </a:extLst>
          </p:cNvPr>
          <p:cNvSpPr>
            <a:spLocks noGrp="1"/>
          </p:cNvSpPr>
          <p:nvPr>
            <p:ph idx="1"/>
          </p:nvPr>
        </p:nvSpPr>
        <p:spPr>
          <a:xfrm>
            <a:off x="1451579" y="1853754"/>
            <a:ext cx="9603275" cy="4199727"/>
          </a:xfrm>
        </p:spPr>
        <p:txBody>
          <a:bodyPr/>
          <a:lstStyle/>
          <a:p>
            <a:r>
              <a:rPr lang="en-US" dirty="0"/>
              <a:t>R2 is very useful as it is a value between 0 and 1, so we can compare. </a:t>
            </a:r>
          </a:p>
          <a:p>
            <a:pPr lvl="1"/>
            <a:r>
              <a:rPr lang="en-US" dirty="0"/>
              <a:t>RMSE values depend on the actual numbers in the data, R2 is on a fixed scale. </a:t>
            </a:r>
          </a:p>
          <a:p>
            <a:pPr lvl="1"/>
            <a:r>
              <a:rPr lang="en-US"/>
              <a:t>R2 effectively grades </a:t>
            </a:r>
            <a:r>
              <a:rPr lang="en-US" dirty="0"/>
              <a:t>a model on a percentage scale. </a:t>
            </a:r>
          </a:p>
        </p:txBody>
      </p:sp>
    </p:spTree>
    <p:extLst>
      <p:ext uri="{BB962C8B-B14F-4D97-AF65-F5344CB8AC3E}">
        <p14:creationId xmlns:p14="http://schemas.microsoft.com/office/powerpoint/2010/main" val="426080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E2FB-8FB8-AFFD-AF14-EB856BEDBEDD}"/>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797A1AE3-CCE9-BAFD-B227-F99A3F0A09DE}"/>
              </a:ext>
            </a:extLst>
          </p:cNvPr>
          <p:cNvSpPr>
            <a:spLocks noGrp="1"/>
          </p:cNvSpPr>
          <p:nvPr>
            <p:ph idx="1"/>
          </p:nvPr>
        </p:nvSpPr>
        <p:spPr/>
        <p:txBody>
          <a:bodyPr/>
          <a:lstStyle/>
          <a:p>
            <a:r>
              <a:rPr lang="en-US" dirty="0"/>
              <a:t>Moving forwards, error is a critical metric for us. </a:t>
            </a:r>
          </a:p>
          <a:p>
            <a:r>
              <a:rPr lang="en-US" dirty="0"/>
              <a:t>We want to build models to make predictions. </a:t>
            </a:r>
          </a:p>
          <a:p>
            <a:pPr lvl="1"/>
            <a:r>
              <a:rPr lang="en-US" dirty="0"/>
              <a:t>Error indicates how well we are doing. </a:t>
            </a:r>
          </a:p>
          <a:p>
            <a:r>
              <a:rPr lang="en-US" dirty="0"/>
              <a:t>Less error = closer match between expectations and reality. </a:t>
            </a:r>
          </a:p>
          <a:p>
            <a:endParaRPr lang="en-US" dirty="0"/>
          </a:p>
          <a:p>
            <a:r>
              <a:rPr lang="en-US" dirty="0"/>
              <a:t>We’ll build an error calculation from scratch and look at the library functions. </a:t>
            </a:r>
          </a:p>
          <a:p>
            <a:r>
              <a:rPr lang="en-US" dirty="0"/>
              <a:t>This stuff carries over directly to the error calculations we need for ML. </a:t>
            </a:r>
          </a:p>
        </p:txBody>
      </p:sp>
    </p:spTree>
    <p:extLst>
      <p:ext uri="{BB962C8B-B14F-4D97-AF65-F5344CB8AC3E}">
        <p14:creationId xmlns:p14="http://schemas.microsoft.com/office/powerpoint/2010/main" val="7676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A675-FC5D-5B82-C1C9-FE57260A1369}"/>
              </a:ext>
            </a:extLst>
          </p:cNvPr>
          <p:cNvSpPr>
            <a:spLocks noGrp="1"/>
          </p:cNvSpPr>
          <p:nvPr>
            <p:ph type="title"/>
          </p:nvPr>
        </p:nvSpPr>
        <p:spPr/>
        <p:txBody>
          <a:bodyPr/>
          <a:lstStyle/>
          <a:p>
            <a:r>
              <a:rPr lang="en-US" dirty="0"/>
              <a:t>Key Terms – We need to Know Them!</a:t>
            </a:r>
          </a:p>
        </p:txBody>
      </p:sp>
      <p:sp>
        <p:nvSpPr>
          <p:cNvPr id="3" name="Content Placeholder 2">
            <a:extLst>
              <a:ext uri="{FF2B5EF4-FFF2-40B4-BE49-F238E27FC236}">
                <a16:creationId xmlns:a16="http://schemas.microsoft.com/office/drawing/2014/main" id="{7ED0BF5B-017E-1C94-BB87-91EA18686D46}"/>
              </a:ext>
            </a:extLst>
          </p:cNvPr>
          <p:cNvSpPr>
            <a:spLocks noGrp="1"/>
          </p:cNvSpPr>
          <p:nvPr>
            <p:ph idx="1"/>
          </p:nvPr>
        </p:nvSpPr>
        <p:spPr>
          <a:xfrm>
            <a:off x="1451579" y="1853754"/>
            <a:ext cx="9789578" cy="4199727"/>
          </a:xfrm>
        </p:spPr>
        <p:txBody>
          <a:bodyPr>
            <a:normAutofit fontScale="92500" lnSpcReduction="10000"/>
          </a:bodyPr>
          <a:lstStyle/>
          <a:p>
            <a:r>
              <a:rPr lang="en-US" dirty="0"/>
              <a:t> Data – the rows of data that we are using, usually a </a:t>
            </a:r>
            <a:r>
              <a:rPr lang="en-US" dirty="0" err="1"/>
              <a:t>dataframe</a:t>
            </a:r>
            <a:r>
              <a:rPr lang="en-US" dirty="0"/>
              <a:t>. </a:t>
            </a:r>
          </a:p>
          <a:p>
            <a:pPr lvl="1"/>
            <a:r>
              <a:rPr lang="en-US" dirty="0"/>
              <a:t>Target – the thing we want to predict, Y. E.g. price, sales, loan payback….</a:t>
            </a:r>
          </a:p>
          <a:p>
            <a:pPr lvl="1"/>
            <a:r>
              <a:rPr lang="en-US" dirty="0"/>
              <a:t>Features – the things we know ‘ahead of time’ and use to predict. E.g. income, customer data…</a:t>
            </a:r>
          </a:p>
          <a:p>
            <a:r>
              <a:rPr lang="en-US" dirty="0"/>
              <a:t>Machine learning algorithm – the math that turns data into a model, a.k.a. ’training a model’. </a:t>
            </a:r>
          </a:p>
          <a:p>
            <a:pPr lvl="1"/>
            <a:r>
              <a:rPr lang="en-US" dirty="0"/>
              <a:t>So far we’ve seen Linear-Least Squares – making a line of best fit. (Linear Regression)</a:t>
            </a:r>
          </a:p>
          <a:p>
            <a:pPr lvl="1"/>
            <a:r>
              <a:rPr lang="en-US" dirty="0"/>
              <a:t>All these algorithms learn to predict Y from </a:t>
            </a:r>
            <a:r>
              <a:rPr lang="en-US" dirty="0" err="1"/>
              <a:t>Xs</a:t>
            </a:r>
            <a:r>
              <a:rPr lang="en-US" dirty="0"/>
              <a:t> – the math behind it can vary widely. </a:t>
            </a:r>
          </a:p>
          <a:p>
            <a:r>
              <a:rPr lang="en-US" dirty="0"/>
              <a:t>Models – models (in ML) turn a set of inputs to a prediction of the output. </a:t>
            </a:r>
          </a:p>
          <a:p>
            <a:pPr lvl="1"/>
            <a:r>
              <a:rPr lang="en-US" dirty="0"/>
              <a:t>We insert one row of features (X values) and get one prediction of the target (Y value). </a:t>
            </a:r>
          </a:p>
          <a:p>
            <a:r>
              <a:rPr lang="en-US" dirty="0"/>
              <a:t>Training Data – we need data with features and target to ‘train’ the model. </a:t>
            </a:r>
          </a:p>
          <a:p>
            <a:pPr lvl="1"/>
            <a:r>
              <a:rPr lang="en-US" dirty="0"/>
              <a:t>The training process (using data to make the model) and using it (making predictions to use) are separate. We really focus on the first, the second is what would happen if our model is good. </a:t>
            </a:r>
          </a:p>
        </p:txBody>
      </p:sp>
    </p:spTree>
    <p:extLst>
      <p:ext uri="{BB962C8B-B14F-4D97-AF65-F5344CB8AC3E}">
        <p14:creationId xmlns:p14="http://schemas.microsoft.com/office/powerpoint/2010/main" val="113126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282D-5B87-7E8C-8634-093003DF86FC}"/>
              </a:ext>
            </a:extLst>
          </p:cNvPr>
          <p:cNvSpPr>
            <a:spLocks noGrp="1"/>
          </p:cNvSpPr>
          <p:nvPr>
            <p:ph type="title"/>
          </p:nvPr>
        </p:nvSpPr>
        <p:spPr/>
        <p:txBody>
          <a:bodyPr/>
          <a:lstStyle/>
          <a:p>
            <a:r>
              <a:rPr lang="en-US" dirty="0"/>
              <a:t>Data and Estimates</a:t>
            </a:r>
          </a:p>
        </p:txBody>
      </p:sp>
      <p:sp>
        <p:nvSpPr>
          <p:cNvPr id="3" name="Content Placeholder 2">
            <a:extLst>
              <a:ext uri="{FF2B5EF4-FFF2-40B4-BE49-F238E27FC236}">
                <a16:creationId xmlns:a16="http://schemas.microsoft.com/office/drawing/2014/main" id="{67463E60-3095-93ED-90BF-C18284B88227}"/>
              </a:ext>
            </a:extLst>
          </p:cNvPr>
          <p:cNvSpPr>
            <a:spLocks noGrp="1"/>
          </p:cNvSpPr>
          <p:nvPr>
            <p:ph idx="1"/>
          </p:nvPr>
        </p:nvSpPr>
        <p:spPr>
          <a:xfrm>
            <a:off x="1451579" y="2015732"/>
            <a:ext cx="9603275" cy="4037749"/>
          </a:xfrm>
        </p:spPr>
        <p:txBody>
          <a:bodyPr/>
          <a:lstStyle/>
          <a:p>
            <a:r>
              <a:rPr lang="en-US" dirty="0"/>
              <a:t>So far we’ve looked at two main types of ”things”:</a:t>
            </a:r>
          </a:p>
          <a:p>
            <a:pPr lvl="1"/>
            <a:r>
              <a:rPr lang="en-US" dirty="0"/>
              <a:t>Empirical data – real values. Generally a sample of a population. </a:t>
            </a:r>
          </a:p>
          <a:p>
            <a:pPr lvl="1"/>
            <a:r>
              <a:rPr lang="en-US" dirty="0"/>
              <a:t>Models – a representation of some data. Analytical distributions and the line of best fit (regression line) are both models. </a:t>
            </a:r>
          </a:p>
          <a:p>
            <a:r>
              <a:rPr lang="en-US" dirty="0"/>
              <a:t>A model is a simplified representation of the data. </a:t>
            </a:r>
          </a:p>
          <a:p>
            <a:r>
              <a:rPr lang="en-US" dirty="0"/>
              <a:t>How good is a model? So far,  we’ve mainly looked to eyeball it.</a:t>
            </a:r>
          </a:p>
          <a:p>
            <a:r>
              <a:rPr lang="en-US" dirty="0"/>
              <a:t>The models always differ from the empirical data somewhat.  </a:t>
            </a:r>
          </a:p>
          <a:p>
            <a:r>
              <a:rPr lang="en-US" dirty="0"/>
              <a:t>We want to use our models to make predictions:</a:t>
            </a:r>
          </a:p>
          <a:p>
            <a:pPr lvl="1"/>
            <a:r>
              <a:rPr lang="en-US" dirty="0"/>
              <a:t>If we do, how can we measure if those predictions are accurate?</a:t>
            </a:r>
          </a:p>
        </p:txBody>
      </p:sp>
    </p:spTree>
    <p:extLst>
      <p:ext uri="{BB962C8B-B14F-4D97-AF65-F5344CB8AC3E}">
        <p14:creationId xmlns:p14="http://schemas.microsoft.com/office/powerpoint/2010/main" val="387607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4B564-B911-8B2C-FDD8-1DE6652204A5}"/>
              </a:ext>
            </a:extLst>
          </p:cNvPr>
          <p:cNvPicPr>
            <a:picLocks noChangeAspect="1"/>
          </p:cNvPicPr>
          <p:nvPr/>
        </p:nvPicPr>
        <p:blipFill>
          <a:blip r:embed="rId2"/>
          <a:stretch>
            <a:fillRect/>
          </a:stretch>
        </p:blipFill>
        <p:spPr>
          <a:xfrm>
            <a:off x="764519" y="-22182"/>
            <a:ext cx="10662962" cy="6902364"/>
          </a:xfrm>
          <a:prstGeom prst="rect">
            <a:avLst/>
          </a:prstGeom>
        </p:spPr>
      </p:pic>
    </p:spTree>
    <p:extLst>
      <p:ext uri="{BB962C8B-B14F-4D97-AF65-F5344CB8AC3E}">
        <p14:creationId xmlns:p14="http://schemas.microsoft.com/office/powerpoint/2010/main" val="143405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6352-913A-80C4-CF7E-B8EC17246DCA}"/>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95389208-C1D8-D820-95A6-46333A5231BD}"/>
              </a:ext>
            </a:extLst>
          </p:cNvPr>
          <p:cNvSpPr>
            <a:spLocks noGrp="1"/>
          </p:cNvSpPr>
          <p:nvPr>
            <p:ph idx="1"/>
          </p:nvPr>
        </p:nvSpPr>
        <p:spPr>
          <a:xfrm>
            <a:off x="1451579" y="2015732"/>
            <a:ext cx="9603275" cy="4037749"/>
          </a:xfrm>
        </p:spPr>
        <p:txBody>
          <a:bodyPr/>
          <a:lstStyle/>
          <a:p>
            <a:r>
              <a:rPr lang="en-US" dirty="0"/>
              <a:t>When matching empirical data to analytical distributions our match is never perfect. </a:t>
            </a:r>
          </a:p>
          <a:p>
            <a:r>
              <a:rPr lang="en-US" dirty="0"/>
              <a:t>Each point is “off” the analytical distribution by some amount. </a:t>
            </a:r>
          </a:p>
          <a:p>
            <a:r>
              <a:rPr lang="en-US" dirty="0"/>
              <a:t>The less the total amount of “off” is, the more closely matched the distribution. </a:t>
            </a:r>
          </a:p>
          <a:p>
            <a:endParaRPr lang="en-US" dirty="0"/>
          </a:p>
          <a:p>
            <a:r>
              <a:rPr lang="en-US" dirty="0"/>
              <a:t>Predictions work the same way:</a:t>
            </a:r>
          </a:p>
          <a:p>
            <a:pPr lvl="1"/>
            <a:r>
              <a:rPr lang="en-US" dirty="0"/>
              <a:t>Predict what a value should be. </a:t>
            </a:r>
          </a:p>
          <a:p>
            <a:pPr lvl="1"/>
            <a:r>
              <a:rPr lang="en-US" dirty="0"/>
              <a:t>Measure our error.</a:t>
            </a:r>
          </a:p>
          <a:p>
            <a:pPr lvl="1"/>
            <a:r>
              <a:rPr lang="en-US" dirty="0"/>
              <a:t>Summarize these errors to estimate overall accuracy. </a:t>
            </a:r>
          </a:p>
        </p:txBody>
      </p:sp>
    </p:spTree>
    <p:extLst>
      <p:ext uri="{BB962C8B-B14F-4D97-AF65-F5344CB8AC3E}">
        <p14:creationId xmlns:p14="http://schemas.microsoft.com/office/powerpoint/2010/main" val="313486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6B96-4AC2-5366-6E64-4FCABD653C4B}"/>
              </a:ext>
            </a:extLst>
          </p:cNvPr>
          <p:cNvSpPr>
            <a:spLocks noGrp="1"/>
          </p:cNvSpPr>
          <p:nvPr>
            <p:ph type="title"/>
          </p:nvPr>
        </p:nvSpPr>
        <p:spPr/>
        <p:txBody>
          <a:bodyPr/>
          <a:lstStyle/>
          <a:p>
            <a:r>
              <a:rPr lang="en-US" dirty="0"/>
              <a:t>Residuals</a:t>
            </a:r>
          </a:p>
        </p:txBody>
      </p:sp>
      <p:sp>
        <p:nvSpPr>
          <p:cNvPr id="3" name="Content Placeholder 2">
            <a:extLst>
              <a:ext uri="{FF2B5EF4-FFF2-40B4-BE49-F238E27FC236}">
                <a16:creationId xmlns:a16="http://schemas.microsoft.com/office/drawing/2014/main" id="{5F735C24-FC39-2D6E-5A15-E5DC7C3D6B7D}"/>
              </a:ext>
            </a:extLst>
          </p:cNvPr>
          <p:cNvSpPr>
            <a:spLocks noGrp="1"/>
          </p:cNvSpPr>
          <p:nvPr>
            <p:ph idx="1"/>
          </p:nvPr>
        </p:nvSpPr>
        <p:spPr>
          <a:xfrm>
            <a:off x="111513" y="2015732"/>
            <a:ext cx="4761570" cy="4037749"/>
          </a:xfrm>
        </p:spPr>
        <p:txBody>
          <a:bodyPr/>
          <a:lstStyle/>
          <a:p>
            <a:r>
              <a:rPr lang="en-US" dirty="0"/>
              <a:t>A residual is how much one prediction is off from reality. </a:t>
            </a:r>
          </a:p>
          <a:p>
            <a:r>
              <a:rPr lang="en-US" dirty="0"/>
              <a:t>Each point in our data has its own residual – how “off” was the model vs that real value. </a:t>
            </a:r>
          </a:p>
          <a:p>
            <a:r>
              <a:rPr lang="en-US" dirty="0"/>
              <a:t>Here – </a:t>
            </a:r>
            <a:r>
              <a:rPr lang="en-US" dirty="0" err="1"/>
              <a:t>LoBF</a:t>
            </a:r>
            <a:r>
              <a:rPr lang="en-US" dirty="0"/>
              <a:t> is a prediction. </a:t>
            </a:r>
          </a:p>
          <a:p>
            <a:r>
              <a:rPr lang="en-US" dirty="0"/>
              <a:t>Next – Analytical model is a prediction. </a:t>
            </a:r>
          </a:p>
        </p:txBody>
      </p:sp>
      <p:pic>
        <p:nvPicPr>
          <p:cNvPr id="4" name="Picture 3">
            <a:extLst>
              <a:ext uri="{FF2B5EF4-FFF2-40B4-BE49-F238E27FC236}">
                <a16:creationId xmlns:a16="http://schemas.microsoft.com/office/drawing/2014/main" id="{D38F8C1F-A22D-924B-1803-6143A067A40C}"/>
              </a:ext>
            </a:extLst>
          </p:cNvPr>
          <p:cNvPicPr>
            <a:picLocks noChangeAspect="1"/>
          </p:cNvPicPr>
          <p:nvPr/>
        </p:nvPicPr>
        <p:blipFill>
          <a:blip r:embed="rId2"/>
          <a:stretch>
            <a:fillRect/>
          </a:stretch>
        </p:blipFill>
        <p:spPr>
          <a:xfrm>
            <a:off x="4999492" y="1853754"/>
            <a:ext cx="7140571" cy="4848129"/>
          </a:xfrm>
          <a:prstGeom prst="rect">
            <a:avLst/>
          </a:prstGeom>
        </p:spPr>
      </p:pic>
    </p:spTree>
    <p:extLst>
      <p:ext uri="{BB962C8B-B14F-4D97-AF65-F5344CB8AC3E}">
        <p14:creationId xmlns:p14="http://schemas.microsoft.com/office/powerpoint/2010/main" val="381198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A2BA-264D-E3CA-EB08-A9F10BFD3E54}"/>
              </a:ext>
            </a:extLst>
          </p:cNvPr>
          <p:cNvSpPr>
            <a:spLocks noGrp="1"/>
          </p:cNvSpPr>
          <p:nvPr>
            <p:ph type="title"/>
          </p:nvPr>
        </p:nvSpPr>
        <p:spPr/>
        <p:txBody>
          <a:bodyPr/>
          <a:lstStyle/>
          <a:p>
            <a:r>
              <a:rPr lang="en-US" dirty="0"/>
              <a:t>In Analytical Distributions</a:t>
            </a:r>
          </a:p>
        </p:txBody>
      </p:sp>
      <p:sp>
        <p:nvSpPr>
          <p:cNvPr id="3" name="Content Placeholder 2">
            <a:extLst>
              <a:ext uri="{FF2B5EF4-FFF2-40B4-BE49-F238E27FC236}">
                <a16:creationId xmlns:a16="http://schemas.microsoft.com/office/drawing/2014/main" id="{14E14678-FC62-6CF2-A4FF-346E8C4DC145}"/>
              </a:ext>
            </a:extLst>
          </p:cNvPr>
          <p:cNvSpPr>
            <a:spLocks noGrp="1"/>
          </p:cNvSpPr>
          <p:nvPr>
            <p:ph idx="1"/>
          </p:nvPr>
        </p:nvSpPr>
        <p:spPr>
          <a:xfrm>
            <a:off x="1020199" y="2015732"/>
            <a:ext cx="10034656" cy="3450613"/>
          </a:xfrm>
        </p:spPr>
        <p:txBody>
          <a:bodyPr/>
          <a:lstStyle/>
          <a:p>
            <a:r>
              <a:rPr lang="en-US" dirty="0"/>
              <a:t>The idea of error works in the same way when matching empirical vs analytical distributions.</a:t>
            </a:r>
          </a:p>
          <a:p>
            <a:pPr lvl="1"/>
            <a:r>
              <a:rPr lang="en-US" dirty="0"/>
              <a:t>Empirical is the real data. </a:t>
            </a:r>
          </a:p>
          <a:p>
            <a:pPr lvl="1"/>
            <a:r>
              <a:rPr lang="en-US" dirty="0"/>
              <a:t>The analytical distribution is the prediction.</a:t>
            </a:r>
          </a:p>
          <a:p>
            <a:r>
              <a:rPr lang="en-US" dirty="0"/>
              <a:t>E.g. Consider matching a lognormal looking distribution to the </a:t>
            </a:r>
            <a:r>
              <a:rPr lang="en-US" dirty="0" err="1"/>
              <a:t>lognorm</a:t>
            </a:r>
            <a:r>
              <a:rPr lang="en-US" dirty="0"/>
              <a:t> analytical one:</a:t>
            </a:r>
          </a:p>
          <a:p>
            <a:pPr lvl="1"/>
            <a:r>
              <a:rPr lang="en-US" dirty="0"/>
              <a:t>Empirical data tells us how many values we have in a bin. </a:t>
            </a:r>
          </a:p>
          <a:p>
            <a:pPr lvl="1"/>
            <a:r>
              <a:rPr lang="en-US" dirty="0"/>
              <a:t>The analytical distribution tells us how many we expect (if the data follows that </a:t>
            </a:r>
            <a:r>
              <a:rPr lang="en-US" dirty="0" err="1"/>
              <a:t>dist</a:t>
            </a:r>
            <a:r>
              <a:rPr lang="en-US" dirty="0"/>
              <a:t>). </a:t>
            </a:r>
          </a:p>
          <a:p>
            <a:pPr lvl="1"/>
            <a:r>
              <a:rPr lang="en-US" dirty="0"/>
              <a:t>The difference between the two is the residual, or amount of error. </a:t>
            </a:r>
          </a:p>
        </p:txBody>
      </p:sp>
    </p:spTree>
    <p:extLst>
      <p:ext uri="{BB962C8B-B14F-4D97-AF65-F5344CB8AC3E}">
        <p14:creationId xmlns:p14="http://schemas.microsoft.com/office/powerpoint/2010/main" val="19307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0CC7-13E3-E839-CD79-3E2C824204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18A355-9E85-BB63-D825-EB997BE32FE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16E9D6D-B1E0-2455-A1E9-5F23DFE4B619}"/>
              </a:ext>
            </a:extLst>
          </p:cNvPr>
          <p:cNvPicPr>
            <a:picLocks noChangeAspect="1"/>
          </p:cNvPicPr>
          <p:nvPr/>
        </p:nvPicPr>
        <p:blipFill>
          <a:blip r:embed="rId2"/>
          <a:stretch>
            <a:fillRect/>
          </a:stretch>
        </p:blipFill>
        <p:spPr>
          <a:xfrm>
            <a:off x="1137146" y="0"/>
            <a:ext cx="9917708" cy="6892496"/>
          </a:xfrm>
          <a:prstGeom prst="rect">
            <a:avLst/>
          </a:prstGeom>
        </p:spPr>
      </p:pic>
    </p:spTree>
    <p:extLst>
      <p:ext uri="{BB962C8B-B14F-4D97-AF65-F5344CB8AC3E}">
        <p14:creationId xmlns:p14="http://schemas.microsoft.com/office/powerpoint/2010/main" val="37204872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3220</TotalTime>
  <Words>1734</Words>
  <Application>Microsoft Macintosh PowerPoint</Application>
  <PresentationFormat>Widescreen</PresentationFormat>
  <Paragraphs>142</Paragraphs>
  <Slides>22</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Keeping of House</vt:lpstr>
      <vt:lpstr>Errors</vt:lpstr>
      <vt:lpstr>Key Terms – We need to Know Them!</vt:lpstr>
      <vt:lpstr>Data and Estimates</vt:lpstr>
      <vt:lpstr>PowerPoint Presentation</vt:lpstr>
      <vt:lpstr>Errors</vt:lpstr>
      <vt:lpstr>Residuals</vt:lpstr>
      <vt:lpstr>In Analytical Distributions</vt:lpstr>
      <vt:lpstr>PowerPoint Presentation</vt:lpstr>
      <vt:lpstr>Simple Residuals</vt:lpstr>
      <vt:lpstr>Calculating Residuals</vt:lpstr>
      <vt:lpstr>Summarization of Errors</vt:lpstr>
      <vt:lpstr>Why Squared?</vt:lpstr>
      <vt:lpstr>Why Not Absolute Values?</vt:lpstr>
      <vt:lpstr>In More Dimensions</vt:lpstr>
      <vt:lpstr>Back to Correlation and R-Squared</vt:lpstr>
      <vt:lpstr>PowerPoint Presentation</vt:lpstr>
      <vt:lpstr>R2</vt:lpstr>
      <vt:lpstr>Explained Variance</vt:lpstr>
      <vt:lpstr>R Squared Calculations</vt:lpstr>
      <vt:lpstr>R-Squared Usage</vt:lpstr>
      <vt:lpstr>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24</cp:revision>
  <dcterms:created xsi:type="dcterms:W3CDTF">2022-06-01T19:38:40Z</dcterms:created>
  <dcterms:modified xsi:type="dcterms:W3CDTF">2024-02-15T16:24:52Z</dcterms:modified>
</cp:coreProperties>
</file>