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80" r:id="rId4"/>
    <p:sldId id="279" r:id="rId5"/>
    <p:sldId id="282" r:id="rId6"/>
    <p:sldId id="283" r:id="rId7"/>
    <p:sldId id="284" r:id="rId8"/>
    <p:sldId id="286" r:id="rId9"/>
    <p:sldId id="281" r:id="rId10"/>
    <p:sldId id="285" r:id="rId11"/>
    <p:sldId id="289" r:id="rId12"/>
    <p:sldId id="287" r:id="rId13"/>
    <p:sldId id="276" r:id="rId14"/>
    <p:sldId id="277" r:id="rId15"/>
    <p:sldId id="288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4B265-3682-6440-B164-4561927D6B6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C4C6-1319-7B4C-A539-C4321EFE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1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4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3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8C9-0684-126C-F496-2CD3F763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Trees Part 2 and Intro to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AE08-52F0-E9F4-D649-AB39AE84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72CF-2D7F-80B1-3D07-4C16938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regularization?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0406-EC21-F4BB-8121-B73DC49C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Regularization is another technique to limit overfitting of a model. </a:t>
            </a:r>
          </a:p>
          <a:p>
            <a:r>
              <a:rPr lang="en-US" dirty="0"/>
              <a:t>The concept can be applied in any cost-based model. </a:t>
            </a:r>
          </a:p>
          <a:p>
            <a:pPr lvl="1"/>
            <a:r>
              <a:rPr lang="en-US" dirty="0"/>
              <a:t>For trees the cost that is minimized is the purity (</a:t>
            </a:r>
            <a:r>
              <a:rPr lang="en-US" dirty="0" err="1"/>
              <a:t>gini</a:t>
            </a:r>
            <a:r>
              <a:rPr lang="en-US" dirty="0"/>
              <a:t>/entropy). </a:t>
            </a:r>
          </a:p>
          <a:p>
            <a:pPr lvl="1"/>
            <a:r>
              <a:rPr lang="en-US" dirty="0"/>
              <a:t>For regression the cost that is minimized is the MSE, for logistic it is log-loss. </a:t>
            </a:r>
          </a:p>
          <a:p>
            <a:r>
              <a:rPr lang="en-US" dirty="0"/>
              <a:t>Regularization is simple – a penalty is added to the cost calculation for growth. </a:t>
            </a:r>
          </a:p>
          <a:p>
            <a:pPr lvl="1"/>
            <a:r>
              <a:rPr lang="en-US" dirty="0"/>
              <a:t>The original goal of the algorithm is to minimize the cost – the amount of error. </a:t>
            </a:r>
          </a:p>
          <a:p>
            <a:pPr lvl="1"/>
            <a:r>
              <a:rPr lang="en-US" dirty="0"/>
              <a:t>Now it is to minimize the total of (cost + penalty). </a:t>
            </a:r>
          </a:p>
          <a:p>
            <a:pPr lvl="1"/>
            <a:r>
              <a:rPr lang="en-US" dirty="0"/>
              <a:t>This acts to force the model to balance growth and accuracy – i.e. less overfitting. </a:t>
            </a:r>
          </a:p>
          <a:p>
            <a:pPr lvl="1"/>
            <a:r>
              <a:rPr lang="en-US" dirty="0"/>
              <a:t>There is a hyperparameter that controls the balance of cost/penalty. </a:t>
            </a:r>
          </a:p>
        </p:txBody>
      </p:sp>
    </p:spTree>
    <p:extLst>
      <p:ext uri="{BB962C8B-B14F-4D97-AF65-F5344CB8AC3E}">
        <p14:creationId xmlns:p14="http://schemas.microsoft.com/office/powerpoint/2010/main" val="305287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400-362A-8E22-6384-A0DFBE07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is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3FE-3286-B6DD-E88A-62145E94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Regularization is one of the more common things used to limit overfitting. </a:t>
            </a:r>
          </a:p>
          <a:p>
            <a:r>
              <a:rPr lang="en-US" dirty="0"/>
              <a:t>The details differ, but the core concept is universal. </a:t>
            </a:r>
          </a:p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Easy to implement and not too slow to run. </a:t>
            </a:r>
          </a:p>
          <a:p>
            <a:pPr lvl="1"/>
            <a:r>
              <a:rPr lang="en-US" dirty="0"/>
              <a:t>Requires little manual input into the details. </a:t>
            </a:r>
          </a:p>
          <a:p>
            <a:pPr lvl="1"/>
            <a:r>
              <a:rPr lang="en-US" dirty="0"/>
              <a:t>Does not require any extra steps, it is built into the training process. </a:t>
            </a:r>
          </a:p>
          <a:p>
            <a:r>
              <a:rPr lang="en-US" dirty="0"/>
              <a:t>If the model makes errors, that’s bad. If the model grows, that’s also bad. The strength of regularization balances how much each matters in making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148793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7177-8AEF-F432-8A19-85FC295E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pic>
        <p:nvPicPr>
          <p:cNvPr id="6146" name="Picture 2" descr="Understanding Decision Trees and Cost Complexity Pruning | by Sumiran |  Medium">
            <a:extLst>
              <a:ext uri="{FF2B5EF4-FFF2-40B4-BE49-F238E27FC236}">
                <a16:creationId xmlns:a16="http://schemas.microsoft.com/office/drawing/2014/main" id="{687132D9-3206-78E2-58B0-A4ED50C9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716837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0B8-ACB7-B89B-BD9B-1FDA91E6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370" y="2015734"/>
            <a:ext cx="5023630" cy="4037747"/>
          </a:xfrm>
        </p:spPr>
        <p:txBody>
          <a:bodyPr>
            <a:normAutofit/>
          </a:bodyPr>
          <a:lstStyle/>
          <a:p>
            <a:r>
              <a:rPr lang="en-US" dirty="0"/>
              <a:t>This the the cost complexity formula. </a:t>
            </a:r>
          </a:p>
          <a:p>
            <a:r>
              <a:rPr lang="en-US" dirty="0"/>
              <a:t>The first term is the cost – the error. </a:t>
            </a:r>
          </a:p>
          <a:p>
            <a:r>
              <a:rPr lang="en-US" dirty="0"/>
              <a:t>The second term is the penalty of growth. </a:t>
            </a:r>
          </a:p>
          <a:p>
            <a:pPr lvl="1"/>
            <a:r>
              <a:rPr lang="en-US" dirty="0"/>
              <a:t>The alpha scales the importance. </a:t>
            </a:r>
          </a:p>
          <a:p>
            <a:pPr lvl="1"/>
            <a:r>
              <a:rPr lang="en-US" dirty="0"/>
              <a:t>If alpha is 0, this is the regular process. </a:t>
            </a:r>
          </a:p>
          <a:p>
            <a:r>
              <a:rPr lang="en-US" dirty="0"/>
              <a:t>Effect – if the tree is going to split, that split needs to “overcome” the penalty to be allowed. </a:t>
            </a:r>
          </a:p>
          <a:p>
            <a:pPr lvl="1"/>
            <a:r>
              <a:rPr lang="en-US" dirty="0"/>
              <a:t>Only “bigger” improvements make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3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1638-BDFE-FD91-CA48-AF30318B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CCP in SKL</a:t>
            </a:r>
          </a:p>
        </p:txBody>
      </p:sp>
      <p:pic>
        <p:nvPicPr>
          <p:cNvPr id="7170" name="Picture 2" descr="Post pruning decision trees with cost complexity pruning — scikit-learn  1.4.1 documentation">
            <a:extLst>
              <a:ext uri="{FF2B5EF4-FFF2-40B4-BE49-F238E27FC236}">
                <a16:creationId xmlns:a16="http://schemas.microsoft.com/office/drawing/2014/main" id="{581013AB-5D49-BC22-601F-3BC45630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487297" cy="48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6806-5F7F-597B-E9AC-CAA8E1E6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297" y="2015734"/>
            <a:ext cx="5704703" cy="403774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 we can apply regularization via the </a:t>
            </a:r>
            <a:r>
              <a:rPr lang="en-US" dirty="0" err="1"/>
              <a:t>ccp_alpha</a:t>
            </a:r>
            <a:r>
              <a:rPr lang="en-US" dirty="0"/>
              <a:t> hyperparameter. </a:t>
            </a:r>
          </a:p>
          <a:p>
            <a:r>
              <a:rPr lang="en-US" dirty="0"/>
              <a:t>The higher it is, the more the growth part of the cost will matter. </a:t>
            </a:r>
          </a:p>
          <a:p>
            <a:pPr lvl="1"/>
            <a:r>
              <a:rPr lang="en-US" dirty="0"/>
              <a:t>This will limit tree size. </a:t>
            </a:r>
          </a:p>
          <a:p>
            <a:r>
              <a:rPr lang="en-US" dirty="0"/>
              <a:t>Regularization is dynamic. </a:t>
            </a:r>
          </a:p>
          <a:p>
            <a:pPr lvl="1"/>
            <a:r>
              <a:rPr lang="en-US" dirty="0"/>
              <a:t>It will react to the data it sees and limit growth on its own, unlike a set of grid search limits.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B3BD-6DA2-3B81-DABC-21E59520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6289-BD55-A240-7CC4-0D38C14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Trees are more dependent on good tuning to be accurate. </a:t>
            </a:r>
          </a:p>
          <a:p>
            <a:pPr lvl="1"/>
            <a:r>
              <a:rPr lang="en-US" dirty="0"/>
              <a:t>We have to pay attention to overfitting – accuracy may not be a good thing in all cases. </a:t>
            </a:r>
          </a:p>
          <a:p>
            <a:r>
              <a:rPr lang="en-US" dirty="0"/>
              <a:t>Hyperparameter tuning is a way that we can limit overfitting. </a:t>
            </a:r>
          </a:p>
          <a:p>
            <a:r>
              <a:rPr lang="en-US" dirty="0"/>
              <a:t>Regularization is another way. </a:t>
            </a:r>
          </a:p>
          <a:p>
            <a:pPr lvl="1"/>
            <a:r>
              <a:rPr lang="en-US" dirty="0"/>
              <a:t>Adds a penalty to the cost that penalizes a larger, more complex, model. </a:t>
            </a:r>
          </a:p>
          <a:p>
            <a:pPr lvl="1"/>
            <a:r>
              <a:rPr lang="en-US" dirty="0"/>
              <a:t>Dynamically limits growth by forcing a split to “overcome” the penalty of a bigger model. </a:t>
            </a:r>
          </a:p>
          <a:p>
            <a:pPr lvl="1"/>
            <a:r>
              <a:rPr lang="en-US" dirty="0"/>
              <a:t>This idea exists in lot of models – as long as there is a cost that is </a:t>
            </a:r>
            <a:r>
              <a:rPr lang="en-US"/>
              <a:t>being optimized we can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86FD-B813-B1B5-6DCE-0B01895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 – Remember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951-684B-9DC3-9931-21BFD833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0960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time we looked at a new type of model – a decision tree!</a:t>
            </a:r>
          </a:p>
          <a:p>
            <a:r>
              <a:rPr lang="en-US" dirty="0"/>
              <a:t>These models do the same things (class. and reg.) as </a:t>
            </a:r>
            <a:r>
              <a:rPr lang="en-US" dirty="0" err="1"/>
              <a:t>LinReg</a:t>
            </a:r>
            <a:r>
              <a:rPr lang="en-US" dirty="0"/>
              <a:t>/</a:t>
            </a:r>
            <a:r>
              <a:rPr lang="en-US" dirty="0" err="1"/>
              <a:t>LogReg</a:t>
            </a:r>
            <a:r>
              <a:rPr lang="en-US" dirty="0"/>
              <a:t>, but they use totally different math to create a totally different model that predicts. </a:t>
            </a:r>
          </a:p>
          <a:p>
            <a:pPr lvl="1"/>
            <a:r>
              <a:rPr lang="en-US" sz="2000" dirty="0"/>
              <a:t>Regression models translate X to y by figuring out weights and doing a linear combination (y = mx + b). </a:t>
            </a:r>
          </a:p>
          <a:p>
            <a:pPr lvl="1"/>
            <a:r>
              <a:rPr lang="en-US" sz="2000" dirty="0"/>
              <a:t>Tree models translate X to y by figuring out which split (on an X) will lead to the best result (most pure). </a:t>
            </a:r>
          </a:p>
        </p:txBody>
      </p:sp>
      <p:pic>
        <p:nvPicPr>
          <p:cNvPr id="1026" name="Picture 2" descr="Tree-based models — numpy-ml 0.1.0 documentation">
            <a:extLst>
              <a:ext uri="{FF2B5EF4-FFF2-40B4-BE49-F238E27FC236}">
                <a16:creationId xmlns:a16="http://schemas.microsoft.com/office/drawing/2014/main" id="{57119480-FEDA-B18B-0F75-AD7B4EC2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861" y="2037414"/>
            <a:ext cx="6095139" cy="35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7FA5-407F-9954-36E8-B03B449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‘</a:t>
            </a:r>
            <a:r>
              <a:rPr lang="en-US" dirty="0" err="1"/>
              <a:t>Em</a:t>
            </a:r>
            <a:r>
              <a:rPr lang="en-US" dirty="0"/>
              <a:t> Separated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F84-9F2B-EF1D-C0B1-BEE0D4D9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8715376" cy="4037749"/>
          </a:xfrm>
        </p:spPr>
        <p:txBody>
          <a:bodyPr>
            <a:normAutofit/>
          </a:bodyPr>
          <a:lstStyle/>
          <a:p>
            <a:r>
              <a:rPr lang="en-US" sz="2400" dirty="0"/>
              <a:t>The model in a tree is basically </a:t>
            </a:r>
            <a:r>
              <a:rPr lang="en-US" sz="2400" dirty="0" err="1"/>
              <a:t>plinko</a:t>
            </a:r>
            <a:r>
              <a:rPr lang="en-US" sz="2400" dirty="0"/>
              <a:t> – data goes in the top, and follows a path based on the decisions. </a:t>
            </a:r>
          </a:p>
          <a:p>
            <a:r>
              <a:rPr lang="en-US" sz="2400" dirty="0"/>
              <a:t>Trees decide on what to split on by calculating the maximum increase in purity. </a:t>
            </a:r>
          </a:p>
          <a:p>
            <a:pPr lvl="1"/>
            <a:r>
              <a:rPr lang="en-US" sz="2000" dirty="0"/>
              <a:t>This is calculated by either the similar Gini or Entropy metrics. </a:t>
            </a:r>
          </a:p>
          <a:p>
            <a:pPr lvl="1"/>
            <a:r>
              <a:rPr lang="en-US" sz="2000" dirty="0"/>
              <a:t>0 means that a node is all 1s or all 0s, 1 means that it is a 50/50 mix. </a:t>
            </a:r>
          </a:p>
          <a:p>
            <a:pPr lvl="1"/>
            <a:r>
              <a:rPr lang="en-US" sz="2000" dirty="0"/>
              <a:t>These splits keep happening until we hit a limit, or all nodes are pure. </a:t>
            </a:r>
          </a:p>
          <a:p>
            <a:r>
              <a:rPr lang="en-US" sz="2200" dirty="0"/>
              <a:t>Leaf nodes are at the end, that is the prediction for that group. </a:t>
            </a:r>
          </a:p>
        </p:txBody>
      </p:sp>
      <p:pic>
        <p:nvPicPr>
          <p:cNvPr id="2050" name="Picture 2" descr="Challenge #73: Plinko Probabilities - Alteryx Community">
            <a:extLst>
              <a:ext uri="{FF2B5EF4-FFF2-40B4-BE49-F238E27FC236}">
                <a16:creationId xmlns:a16="http://schemas.microsoft.com/office/drawing/2014/main" id="{AE188387-461F-8F7D-E6CD-7B39510C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0"/>
            <a:ext cx="3476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75A9-9CCF-402A-1647-B1F7C508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C353-5BE3-E550-0174-35653226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798"/>
          </a:xfrm>
        </p:spPr>
        <p:txBody>
          <a:bodyPr/>
          <a:lstStyle/>
          <a:p>
            <a:r>
              <a:rPr lang="en-US" dirty="0"/>
              <a:t>Trees have different strengths and weaknesses compared to regression models. </a:t>
            </a:r>
          </a:p>
          <a:p>
            <a:r>
              <a:rPr lang="en-US" dirty="0"/>
              <a:t>Trees are far more flexible (reactive); they can learn more complex relationships in data. </a:t>
            </a:r>
          </a:p>
          <a:p>
            <a:pPr lvl="1"/>
            <a:r>
              <a:rPr lang="en-US" dirty="0"/>
              <a:t>This can be seen when looking at decisions, a tree can decide on any value, anywhere. </a:t>
            </a:r>
          </a:p>
          <a:p>
            <a:pPr lvl="1"/>
            <a:r>
              <a:rPr lang="en-US" dirty="0"/>
              <a:t>This makes trees more likely to be good when dealing with ‘natural’ things. </a:t>
            </a:r>
          </a:p>
          <a:p>
            <a:pPr lvl="1"/>
            <a:r>
              <a:rPr lang="en-US" dirty="0"/>
              <a:t>They can also overfit, or become too tailored to the specific training data to be useful. </a:t>
            </a:r>
          </a:p>
          <a:p>
            <a:pPr lvl="1"/>
            <a:r>
              <a:rPr lang="en-US" dirty="0"/>
              <a:t>Regression models have a “line” for a model that is an average, so this overfitting is unlikely.</a:t>
            </a:r>
          </a:p>
          <a:p>
            <a:r>
              <a:rPr lang="en-US" dirty="0"/>
              <a:t>Trees are more tuning-intensive for us to use, and are unlikely to be great OOB. </a:t>
            </a:r>
          </a:p>
          <a:p>
            <a:pPr lvl="1"/>
            <a:r>
              <a:rPr lang="en-US" dirty="0"/>
              <a:t>Hyperparameter tuning to limit the growth in different ways. </a:t>
            </a:r>
          </a:p>
          <a:p>
            <a:pPr lvl="1"/>
            <a:r>
              <a:rPr lang="en-US" dirty="0"/>
              <a:t>Regularization – changing the cost calculation to limit growth. </a:t>
            </a:r>
          </a:p>
        </p:txBody>
      </p:sp>
    </p:spTree>
    <p:extLst>
      <p:ext uri="{BB962C8B-B14F-4D97-AF65-F5344CB8AC3E}">
        <p14:creationId xmlns:p14="http://schemas.microsoft.com/office/powerpoint/2010/main" val="4538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AC97-ED35-0C6B-C70F-C1FFBA2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Bonsai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8A1E-D03D-E3C0-5852-EFB606F3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major way to create a good tree is to use hyperparameter tuning. </a:t>
            </a:r>
          </a:p>
          <a:p>
            <a:r>
              <a:rPr lang="en-US" dirty="0"/>
              <a:t>Trees have many hyperparameters that are very impactful. </a:t>
            </a:r>
          </a:p>
          <a:p>
            <a:pPr lvl="1"/>
            <a:r>
              <a:rPr lang="en-US" dirty="0"/>
              <a:t>Depth limits. </a:t>
            </a:r>
          </a:p>
          <a:p>
            <a:pPr lvl="1"/>
            <a:r>
              <a:rPr lang="en-US" dirty="0"/>
              <a:t>Limits on splitting a node – minimum numbers, minimum improvement,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Some combination will give the best result, so a grid is very useful. </a:t>
            </a:r>
          </a:p>
          <a:p>
            <a:pPr lvl="1"/>
            <a:r>
              <a:rPr lang="en-US" dirty="0"/>
              <a:t>Grid searches will do multiple splits and calculate average test scores. </a:t>
            </a:r>
          </a:p>
          <a:p>
            <a:r>
              <a:rPr lang="en-US" dirty="0"/>
              <a:t>We can get an idea of what to try by looking at the training and testing scores. </a:t>
            </a:r>
          </a:p>
          <a:p>
            <a:pPr lvl="1"/>
            <a:r>
              <a:rPr lang="en-US" dirty="0"/>
              <a:t>If training is far higher, we probably what to limit the tree size. (Less complex model)</a:t>
            </a:r>
          </a:p>
          <a:p>
            <a:pPr lvl="1"/>
            <a:r>
              <a:rPr lang="en-US" dirty="0"/>
              <a:t>If not, we probably want to try allowing the tree size to grow. (More complex model)</a:t>
            </a:r>
          </a:p>
        </p:txBody>
      </p:sp>
    </p:spTree>
    <p:extLst>
      <p:ext uri="{BB962C8B-B14F-4D97-AF65-F5344CB8AC3E}">
        <p14:creationId xmlns:p14="http://schemas.microsoft.com/office/powerpoint/2010/main" val="314007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EF24-1FC2-89C9-5367-CCA1F9B7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C5FA-FB9D-C49D-162B-A92A96D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9" y="2015734"/>
            <a:ext cx="5118137" cy="4037747"/>
          </a:xfrm>
        </p:spPr>
        <p:txBody>
          <a:bodyPr>
            <a:normAutofit/>
          </a:bodyPr>
          <a:lstStyle/>
          <a:p>
            <a:r>
              <a:rPr lang="en-US" dirty="0"/>
              <a:t>We want a model to ‘fit’ the data:</a:t>
            </a:r>
          </a:p>
          <a:p>
            <a:pPr lvl="1"/>
            <a:r>
              <a:rPr lang="en-US" dirty="0"/>
              <a:t>Underfit models are not tailored enough – they need to learn more from the data. </a:t>
            </a:r>
          </a:p>
          <a:p>
            <a:pPr lvl="1"/>
            <a:r>
              <a:rPr lang="en-US" dirty="0"/>
              <a:t>Overfit models are too tailored – they need to be more generic to do well on new data. </a:t>
            </a:r>
          </a:p>
          <a:p>
            <a:r>
              <a:rPr lang="en-US" dirty="0"/>
              <a:t>More complex models can do more complex things, but need more data to not overfit.</a:t>
            </a:r>
          </a:p>
          <a:p>
            <a:r>
              <a:rPr lang="en-US" dirty="0"/>
              <a:t>Trees are prone to overfitting – they will get to 100% accuracy on test data without limits. </a:t>
            </a:r>
          </a:p>
          <a:p>
            <a:endParaRPr lang="en-US" dirty="0"/>
          </a:p>
        </p:txBody>
      </p:sp>
      <p:pic>
        <p:nvPicPr>
          <p:cNvPr id="3074" name="Picture 2" descr="Techniques for handling underfitting and overfitting in Machine Learning |  by Manpreet Singh Minhas | Towards Data Science">
            <a:extLst>
              <a:ext uri="{FF2B5EF4-FFF2-40B4-BE49-F238E27FC236}">
                <a16:creationId xmlns:a16="http://schemas.microsoft.com/office/drawing/2014/main" id="{B2497CF8-0B86-DD6D-A98B-7AC0EE25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1136" y="804519"/>
            <a:ext cx="7000864" cy="554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0B0-62CF-646E-BDD7-4C520523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that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3DDF-0981-BB87-7972-BF4E1830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3708"/>
          </a:xfrm>
        </p:spPr>
        <p:txBody>
          <a:bodyPr/>
          <a:lstStyle/>
          <a:p>
            <a:r>
              <a:rPr lang="en-US" dirty="0"/>
              <a:t>Balancing overfitting and underfitting is often the major concern of making models. </a:t>
            </a:r>
          </a:p>
        </p:txBody>
      </p:sp>
      <p:pic>
        <p:nvPicPr>
          <p:cNvPr id="4098" name="Picture 2" descr="miro.medium.com/v2/resize:fit:1400/1*D_BYes9MMdkxy...">
            <a:extLst>
              <a:ext uri="{FF2B5EF4-FFF2-40B4-BE49-F238E27FC236}">
                <a16:creationId xmlns:a16="http://schemas.microsoft.com/office/drawing/2014/main" id="{D222EA59-0FD4-6A73-379D-316B34E4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34" y="2829440"/>
            <a:ext cx="7933164" cy="40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8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F3CA-A083-E776-586B-E0632DAC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C1BE-FFC6-5C11-1AF4-2FDED3A5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853754"/>
            <a:ext cx="10361171" cy="4284287"/>
          </a:xfrm>
        </p:spPr>
        <p:txBody>
          <a:bodyPr/>
          <a:lstStyle/>
          <a:p>
            <a:r>
              <a:rPr lang="en-US" dirty="0"/>
              <a:t>This concept of complexity exists across machine learning. </a:t>
            </a:r>
          </a:p>
          <a:p>
            <a:pPr lvl="1"/>
            <a:r>
              <a:rPr lang="en-US" dirty="0"/>
              <a:t>The more complex the model, the more complicated things it can predict. </a:t>
            </a:r>
          </a:p>
          <a:p>
            <a:r>
              <a:rPr lang="en-US" dirty="0"/>
              <a:t>This has to do both with the type of model and the number of “weights”. </a:t>
            </a:r>
          </a:p>
          <a:p>
            <a:pPr lvl="1"/>
            <a:r>
              <a:rPr lang="en-US" dirty="0"/>
              <a:t>In a regression the weights are the slopes and the bias. X + 1 of them exist. </a:t>
            </a:r>
          </a:p>
          <a:p>
            <a:pPr lvl="1"/>
            <a:r>
              <a:rPr lang="en-US" dirty="0"/>
              <a:t>In a tree the “weights” are the decision points. 2^layers of them, max, exist. </a:t>
            </a:r>
          </a:p>
          <a:p>
            <a:r>
              <a:rPr lang="en-US" dirty="0"/>
              <a:t>Imagine a model predicting weight from height – one X value. </a:t>
            </a:r>
          </a:p>
          <a:p>
            <a:pPr lvl="1"/>
            <a:r>
              <a:rPr lang="en-US" dirty="0"/>
              <a:t>No matter what, the only thing the model can change is the slope and b (up/down)</a:t>
            </a:r>
          </a:p>
          <a:p>
            <a:pPr lvl="1"/>
            <a:r>
              <a:rPr lang="en-US" dirty="0"/>
              <a:t>E.g. you see a billion people of different shapes and sizes, but you can’t use any of it to help predict.</a:t>
            </a:r>
          </a:p>
          <a:p>
            <a:pPr lvl="1"/>
            <a:r>
              <a:rPr lang="en-US" dirty="0"/>
              <a:t>More features allow more stuff to make a prediction on. The size of a tree controls what we use.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D40CC0AB-AB53-89EF-3F3A-31D30516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27" y="0"/>
            <a:ext cx="3455773" cy="23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7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0D2A8D-9DDB-4D52-C27C-42E29BC1B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98" r="-1" b="1280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6899E-B46F-A556-0AEC-A3718FB4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Regularization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53FF7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84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154</TotalTime>
  <Words>1493</Words>
  <Application>Microsoft Macintosh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Classification Trees Part 2 and Intro to Regularization</vt:lpstr>
      <vt:lpstr>Trees – Remember Them</vt:lpstr>
      <vt:lpstr>Keep ‘Em Separated</vt:lpstr>
      <vt:lpstr>Why the Trees?</vt:lpstr>
      <vt:lpstr>Going Bonsai</vt:lpstr>
      <vt:lpstr>Fitting</vt:lpstr>
      <vt:lpstr>Work on that Fit</vt:lpstr>
      <vt:lpstr>Complexity</vt:lpstr>
      <vt:lpstr>Regularization</vt:lpstr>
      <vt:lpstr>What is regularization?</vt:lpstr>
      <vt:lpstr>Regularization is Common</vt:lpstr>
      <vt:lpstr>Cost Complexity Pruning</vt:lpstr>
      <vt:lpstr>Cost Complexity Pruning</vt:lpstr>
      <vt:lpstr>Be More Alpha</vt:lpstr>
      <vt:lpstr>CCP in SKL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Trees Part 2 and Intro to Regularization</dc:title>
  <dc:creator>Akeem Semper</dc:creator>
  <cp:lastModifiedBy>Akeem Semper</cp:lastModifiedBy>
  <cp:revision>7</cp:revision>
  <dcterms:created xsi:type="dcterms:W3CDTF">2024-03-28T14:19:39Z</dcterms:created>
  <dcterms:modified xsi:type="dcterms:W3CDTF">2024-03-28T16:53:50Z</dcterms:modified>
</cp:coreProperties>
</file>