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3" r:id="rId17"/>
    <p:sldId id="274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44"/>
  </p:normalViewPr>
  <p:slideViewPr>
    <p:cSldViewPr snapToGrid="0">
      <p:cViewPr varScale="1">
        <p:scale>
          <a:sx n="104" d="100"/>
          <a:sy n="104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E8D9-32C4-9E4B-A310-9B5EE48AFC4C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41297F4-366F-8449-8A38-6B1B75A104C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84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E8D9-32C4-9E4B-A310-9B5EE48AFC4C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97F4-366F-8449-8A38-6B1B75A104C0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261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E8D9-32C4-9E4B-A310-9B5EE48AFC4C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97F4-366F-8449-8A38-6B1B75A104C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544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E8D9-32C4-9E4B-A310-9B5EE48AFC4C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97F4-366F-8449-8A38-6B1B75A104C0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83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E8D9-32C4-9E4B-A310-9B5EE48AFC4C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97F4-366F-8449-8A38-6B1B75A104C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78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E8D9-32C4-9E4B-A310-9B5EE48AFC4C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97F4-366F-8449-8A38-6B1B75A104C0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99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E8D9-32C4-9E4B-A310-9B5EE48AFC4C}" type="datetimeFigureOut">
              <a:rPr lang="en-US" smtClean="0"/>
              <a:t>2/27/24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97F4-366F-8449-8A38-6B1B75A104C0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616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E8D9-32C4-9E4B-A310-9B5EE48AFC4C}" type="datetimeFigureOut">
              <a:rPr lang="en-US" smtClean="0"/>
              <a:t>2/27/24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97F4-366F-8449-8A38-6B1B75A104C0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93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E8D9-32C4-9E4B-A310-9B5EE48AFC4C}" type="datetimeFigureOut">
              <a:rPr lang="en-US" smtClean="0"/>
              <a:t>2/27/24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97F4-366F-8449-8A38-6B1B75A10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42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DE8D9-32C4-9E4B-A310-9B5EE48AFC4C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97F4-366F-8449-8A38-6B1B75A104C0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010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3CDE8D9-32C4-9E4B-A310-9B5EE48AFC4C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97F4-366F-8449-8A38-6B1B75A104C0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957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DE8D9-32C4-9E4B-A310-9B5EE48AFC4C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41297F4-366F-8449-8A38-6B1B75A104C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0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743FF-01D8-5A9E-8127-83F70173BB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Prep and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5AF830-7AA9-532E-161C-6C9687DDA6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50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6B062-21B5-C3AB-1E0E-759B168E0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Autobots</a:t>
            </a:r>
            <a:r>
              <a:rPr lang="en-US" dirty="0"/>
              <a:t>, Roll-Out!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A5E4D-9EF5-E647-5943-5ABA4BDDE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38969"/>
            <a:ext cx="9603275" cy="4114511"/>
          </a:xfrm>
        </p:spPr>
        <p:txBody>
          <a:bodyPr/>
          <a:lstStyle/>
          <a:p>
            <a:r>
              <a:rPr lang="en-US" dirty="0"/>
              <a:t>What happens here and how does it help?</a:t>
            </a:r>
          </a:p>
          <a:p>
            <a:r>
              <a:rPr lang="en-US" dirty="0"/>
              <a:t>In several models (the details are largely beyond our scope) there is an assumption that data is normal, so if things are normal we’ll get better results. </a:t>
            </a:r>
          </a:p>
          <a:p>
            <a:r>
              <a:rPr lang="en-US" dirty="0"/>
              <a:t>It also makes the residuals – errors of each prediction – more consistent. </a:t>
            </a:r>
          </a:p>
          <a:p>
            <a:pPr lvl="1"/>
            <a:r>
              <a:rPr lang="en-US" dirty="0"/>
              <a:t>In the original, the amount of error above/below isn’t even. </a:t>
            </a:r>
          </a:p>
          <a:p>
            <a:pPr lvl="1"/>
            <a:r>
              <a:rPr lang="en-US" dirty="0"/>
              <a:t>In the transformed version, it is. </a:t>
            </a:r>
          </a:p>
          <a:p>
            <a:pPr lvl="1"/>
            <a:r>
              <a:rPr lang="en-US" dirty="0"/>
              <a:t>In models that use an iterative process to ‘work towards’ and answer, this helps a bunch. </a:t>
            </a:r>
          </a:p>
          <a:p>
            <a:r>
              <a:rPr lang="en-US" dirty="0"/>
              <a:t>Note: with our simple linear regression the impacts are minor, the other model part will make sense soon. </a:t>
            </a:r>
          </a:p>
        </p:txBody>
      </p:sp>
    </p:spTree>
    <p:extLst>
      <p:ext uri="{BB962C8B-B14F-4D97-AF65-F5344CB8AC3E}">
        <p14:creationId xmlns:p14="http://schemas.microsoft.com/office/powerpoint/2010/main" val="2016637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4A466-10A2-991B-5486-13596B5DB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BED81-E510-ED33-C87F-65A27CBDA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If we think a transformation is helpful, we can try it and see the results. </a:t>
            </a:r>
          </a:p>
          <a:p>
            <a:r>
              <a:rPr lang="en-US" dirty="0"/>
              <a:t>Use a function or just a line of code to change that variable before it goes into the model. </a:t>
            </a:r>
          </a:p>
          <a:p>
            <a:r>
              <a:rPr lang="en-US" dirty="0"/>
              <a:t>If we want the “real” value, we need to undo this. </a:t>
            </a:r>
          </a:p>
          <a:p>
            <a:pPr lvl="1"/>
            <a:r>
              <a:rPr lang="en-US" dirty="0"/>
              <a:t>If we did a log transformation to a target, our predictions would be on a log scale. </a:t>
            </a:r>
          </a:p>
          <a:p>
            <a:pPr lvl="1"/>
            <a:r>
              <a:rPr lang="en-US" dirty="0"/>
              <a:t>We could use the opposite of a log, exp(), to get the value back on the real scale. </a:t>
            </a:r>
          </a:p>
          <a:p>
            <a:pPr lvl="1"/>
            <a:r>
              <a:rPr lang="en-US" dirty="0"/>
              <a:t>When transforming features, we don’t need to convert back. </a:t>
            </a:r>
          </a:p>
          <a:p>
            <a:r>
              <a:rPr lang="en-US" dirty="0"/>
              <a:t>This is something that may be helpful, or may not, we need to test. </a:t>
            </a:r>
          </a:p>
          <a:p>
            <a:r>
              <a:rPr lang="en-US" dirty="0"/>
              <a:t>Note: this is more significant for more stats-y work, less with large ML models. </a:t>
            </a:r>
          </a:p>
        </p:txBody>
      </p:sp>
    </p:spTree>
    <p:extLst>
      <p:ext uri="{BB962C8B-B14F-4D97-AF65-F5344CB8AC3E}">
        <p14:creationId xmlns:p14="http://schemas.microsoft.com/office/powerpoint/2010/main" val="2476911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655D0-3268-60F7-4A1D-B58F7A6E9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Transformation – Feature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5EC4A-CA61-9AB7-E594-3E4A25F84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304675"/>
          </a:xfrm>
        </p:spPr>
        <p:txBody>
          <a:bodyPr/>
          <a:lstStyle/>
          <a:p>
            <a:r>
              <a:rPr lang="en-US" dirty="0"/>
              <a:t>There is one transformation that we almost always want to do – feature scaling. </a:t>
            </a:r>
          </a:p>
          <a:p>
            <a:r>
              <a:rPr lang="en-US" dirty="0"/>
              <a:t>Feature scaling takes our input features and puts them on the same scale, or range. </a:t>
            </a:r>
          </a:p>
          <a:p>
            <a:r>
              <a:rPr lang="en-US" dirty="0"/>
              <a:t>There are two common options:</a:t>
            </a:r>
          </a:p>
          <a:p>
            <a:pPr lvl="1"/>
            <a:r>
              <a:rPr lang="en-US" dirty="0"/>
              <a:t>Standardization – each feature is set to a mean of 0, and std of 1. </a:t>
            </a:r>
          </a:p>
          <a:p>
            <a:pPr lvl="1"/>
            <a:r>
              <a:rPr lang="en-US" dirty="0"/>
              <a:t>Normalization – each feature is shifted to be between 0 and 1. </a:t>
            </a:r>
          </a:p>
        </p:txBody>
      </p:sp>
      <p:pic>
        <p:nvPicPr>
          <p:cNvPr id="5122" name="Picture 2" descr="Feature Scaling">
            <a:extLst>
              <a:ext uri="{FF2B5EF4-FFF2-40B4-BE49-F238E27FC236}">
                <a16:creationId xmlns:a16="http://schemas.microsoft.com/office/drawing/2014/main" id="{FFBBBFED-E832-C1BF-7C68-6225118E6B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45"/>
          <a:stretch/>
        </p:blipFill>
        <p:spPr bwMode="auto">
          <a:xfrm>
            <a:off x="2062216" y="4123381"/>
            <a:ext cx="8382000" cy="2640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200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84AEC-E468-9FF6-3AF1-04E12EE77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C2117-F369-3826-E7D2-08A712B88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Again, why would we do this?</a:t>
            </a:r>
          </a:p>
          <a:p>
            <a:r>
              <a:rPr lang="en-US" dirty="0"/>
              <a:t>In short, if features have a very different range, one can “dominate” and make the model perform poorly. Suppose a bank is offering a loan, and a model predicts interest rate.</a:t>
            </a:r>
          </a:p>
          <a:p>
            <a:pPr lvl="1"/>
            <a:r>
              <a:rPr lang="en-US" dirty="0"/>
              <a:t>Recall, a linear regression prediction is y = m1*x2 + m2*x2 +b.</a:t>
            </a:r>
          </a:p>
          <a:p>
            <a:pPr lvl="1"/>
            <a:r>
              <a:rPr lang="en-US" dirty="0"/>
              <a:t>If X1 is ’net worth’ the range may be -$500k to $50 million or something. </a:t>
            </a:r>
          </a:p>
          <a:p>
            <a:pPr lvl="1"/>
            <a:r>
              <a:rPr lang="en-US" dirty="0"/>
              <a:t>If X2 is ‘age’ that range is 20 to 100ish. </a:t>
            </a:r>
          </a:p>
          <a:p>
            <a:pPr lvl="1"/>
            <a:r>
              <a:rPr lang="en-US" dirty="0"/>
              <a:t>The raw size of the income numbers “overwhelm” the other term. </a:t>
            </a:r>
          </a:p>
          <a:p>
            <a:r>
              <a:rPr lang="en-US" dirty="0"/>
              <a:t>Different types of models and data can be impacted different amounts by this. </a:t>
            </a:r>
          </a:p>
          <a:p>
            <a:pPr lvl="1"/>
            <a:r>
              <a:rPr lang="en-US" dirty="0"/>
              <a:t>Simple linear regression, not much, other models, quite a bit. </a:t>
            </a:r>
          </a:p>
        </p:txBody>
      </p:sp>
    </p:spTree>
    <p:extLst>
      <p:ext uri="{BB962C8B-B14F-4D97-AF65-F5344CB8AC3E}">
        <p14:creationId xmlns:p14="http://schemas.microsoft.com/office/powerpoint/2010/main" val="3703420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C2EF3-7A31-177A-7203-B82597E98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38747-B669-C04F-08EE-99A71AA3A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The results of data scaling is that all of the features are on the same scale, either:</a:t>
            </a:r>
          </a:p>
          <a:p>
            <a:pPr lvl="1"/>
            <a:r>
              <a:rPr lang="en-US" dirty="0"/>
              <a:t>Centered at 0 with standardization. Or</a:t>
            </a:r>
          </a:p>
          <a:p>
            <a:pPr lvl="1"/>
            <a:r>
              <a:rPr lang="en-US" dirty="0"/>
              <a:t>Boxed between 0 and 1 with normalization. </a:t>
            </a:r>
          </a:p>
          <a:p>
            <a:r>
              <a:rPr lang="en-US" dirty="0"/>
              <a:t>This means that the actual x values going into the </a:t>
            </a:r>
            <a:r>
              <a:rPr lang="en-US" dirty="0" err="1"/>
              <a:t>y-mx+b</a:t>
            </a:r>
            <a:r>
              <a:rPr lang="en-US" dirty="0"/>
              <a:t> equation are on the same scale, so if one was really large, that impact is negated. </a:t>
            </a:r>
          </a:p>
          <a:p>
            <a:r>
              <a:rPr lang="en-US" dirty="0"/>
              <a:t>Models will generally perform better:</a:t>
            </a:r>
          </a:p>
          <a:p>
            <a:pPr lvl="1"/>
            <a:r>
              <a:rPr lang="en-US" dirty="0"/>
              <a:t>Accuracy can and often does improve. </a:t>
            </a:r>
          </a:p>
          <a:p>
            <a:pPr lvl="1"/>
            <a:r>
              <a:rPr lang="en-US" dirty="0"/>
              <a:t>The speed of a model finding a solution gets far better (important later on). </a:t>
            </a:r>
          </a:p>
          <a:p>
            <a:r>
              <a:rPr lang="en-US" dirty="0"/>
              <a:t>We almost always want to do some scaling. </a:t>
            </a:r>
          </a:p>
        </p:txBody>
      </p:sp>
      <p:pic>
        <p:nvPicPr>
          <p:cNvPr id="7170" name="Picture 2" descr="Standardization VS Normalization">
            <a:extLst>
              <a:ext uri="{FF2B5EF4-FFF2-40B4-BE49-F238E27FC236}">
                <a16:creationId xmlns:a16="http://schemas.microsoft.com/office/drawing/2014/main" id="{5658FD3F-4587-871C-9027-8A6264316F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3" t="10080" b="9310"/>
          <a:stretch/>
        </p:blipFill>
        <p:spPr bwMode="auto">
          <a:xfrm>
            <a:off x="8736226" y="-97988"/>
            <a:ext cx="3369276" cy="1951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682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6150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153" name="Picture 6152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155" name="Straight Connector 6154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157" name="Rectangle 6156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What Do Normalization and Standardization Mean? When to Normalize Data and  When to Standardize Data? | by Akalbir Singh Chadha | Becoming Human:  Artificial Intelligence Magazine">
            <a:extLst>
              <a:ext uri="{FF2B5EF4-FFF2-40B4-BE49-F238E27FC236}">
                <a16:creationId xmlns:a16="http://schemas.microsoft.com/office/drawing/2014/main" id="{19251593-A7AD-6B1B-7DBD-013DB80E28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5289" y="643467"/>
            <a:ext cx="10601421" cy="4873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74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CB092-4610-992B-5FD3-AD0A29811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Data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A43F0-32CA-0B44-6052-91F2535C2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015734"/>
            <a:ext cx="5004485" cy="4037747"/>
          </a:xfrm>
        </p:spPr>
        <p:txBody>
          <a:bodyPr>
            <a:normAutofit/>
          </a:bodyPr>
          <a:lstStyle/>
          <a:p>
            <a:r>
              <a:rPr lang="en-US" dirty="0"/>
              <a:t>The two features pictured here are obviously different in their original range. </a:t>
            </a:r>
          </a:p>
          <a:p>
            <a:r>
              <a:rPr lang="en-US" dirty="0"/>
              <a:t>After standardization, they are similar. </a:t>
            </a:r>
          </a:p>
          <a:p>
            <a:r>
              <a:rPr lang="en-US" dirty="0"/>
              <a:t>This lets our model consider the impact of all features in a comparable way. </a:t>
            </a:r>
          </a:p>
        </p:txBody>
      </p:sp>
      <p:pic>
        <p:nvPicPr>
          <p:cNvPr id="8194" name="Picture 2" descr="Feature Scaling: Normalization and Standardization - Quinn-Yann - 博客园">
            <a:extLst>
              <a:ext uri="{FF2B5EF4-FFF2-40B4-BE49-F238E27FC236}">
                <a16:creationId xmlns:a16="http://schemas.microsoft.com/office/drawing/2014/main" id="{E36C7107-9C72-D987-5CCD-B516ED9C7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04486" y="24474"/>
            <a:ext cx="7187513" cy="681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853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B1C9E-0D09-94C2-9A17-208F0C56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B1EB8-F636-63E3-E8A3-27009D297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Feature Scaling: When Should You Use Standardization and Normalization | by  Zipporah Luna | Python in Plain English">
            <a:extLst>
              <a:ext uri="{FF2B5EF4-FFF2-40B4-BE49-F238E27FC236}">
                <a16:creationId xmlns:a16="http://schemas.microsoft.com/office/drawing/2014/main" id="{5D5B796C-BF68-DCFE-3482-E16E8B5EA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8100"/>
            <a:ext cx="12192000" cy="424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79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18EE9-19F5-8128-78A9-71A6F76E8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Scaling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836CF-77E8-AD9E-561E-9174184C4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We generally use feature scaling all the time, there aren’t really any downsides. </a:t>
            </a:r>
          </a:p>
          <a:p>
            <a:r>
              <a:rPr lang="en-US" dirty="0"/>
              <a:t>Which one do we use? </a:t>
            </a:r>
          </a:p>
          <a:p>
            <a:pPr lvl="1"/>
            <a:r>
              <a:rPr lang="en-US" dirty="0"/>
              <a:t>There is no “true” answer, we test and observe the performance. </a:t>
            </a:r>
          </a:p>
          <a:p>
            <a:pPr lvl="1"/>
            <a:r>
              <a:rPr lang="en-US" dirty="0"/>
              <a:t>If the data is roughly normal to start with, standardization will likely be better. </a:t>
            </a:r>
          </a:p>
          <a:p>
            <a:r>
              <a:rPr lang="en-US" dirty="0"/>
              <a:t>The steps in code are simple. </a:t>
            </a:r>
          </a:p>
          <a:p>
            <a:pPr lvl="1"/>
            <a:r>
              <a:rPr lang="en-US" dirty="0"/>
              <a:t>Make a scaler object, using the </a:t>
            </a:r>
            <a:r>
              <a:rPr lang="en-US" dirty="0" err="1"/>
              <a:t>sklearn</a:t>
            </a:r>
            <a:r>
              <a:rPr lang="en-US" dirty="0"/>
              <a:t> module. </a:t>
            </a:r>
          </a:p>
          <a:p>
            <a:pPr lvl="1"/>
            <a:r>
              <a:rPr lang="en-US" dirty="0"/>
              <a:t>Fit the scaler to the training X data, so it learns what the new scale should be. </a:t>
            </a:r>
          </a:p>
          <a:p>
            <a:pPr lvl="1"/>
            <a:r>
              <a:rPr lang="en-US" dirty="0"/>
              <a:t>Transform the test data, so it is on the correct scale. </a:t>
            </a:r>
          </a:p>
          <a:p>
            <a:r>
              <a:rPr lang="en-US" dirty="0"/>
              <a:t>Once this is done, nothing else changes. (Note: no need to scale y, generally). </a:t>
            </a:r>
          </a:p>
        </p:txBody>
      </p:sp>
    </p:spTree>
    <p:extLst>
      <p:ext uri="{BB962C8B-B14F-4D97-AF65-F5344CB8AC3E}">
        <p14:creationId xmlns:p14="http://schemas.microsoft.com/office/powerpoint/2010/main" val="2215679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01107-2845-A07B-4170-6083065D6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for Fun and Profit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D74D5-4D17-0A86-63A5-1962B71CE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Making transformations to the data we use for models is common. </a:t>
            </a:r>
          </a:p>
          <a:p>
            <a:r>
              <a:rPr lang="en-US" dirty="0"/>
              <a:t>We can learn from our data exploration, stats knowledge, and domain knowledge. </a:t>
            </a:r>
          </a:p>
          <a:p>
            <a:pPr lvl="1"/>
            <a:r>
              <a:rPr lang="en-US" dirty="0"/>
              <a:t>Does it look like any ad-hoc transformations may be useful. </a:t>
            </a:r>
          </a:p>
          <a:p>
            <a:r>
              <a:rPr lang="en-US" dirty="0"/>
              <a:t>We pretty much always rescale our features. </a:t>
            </a:r>
          </a:p>
          <a:p>
            <a:pPr lvl="1"/>
            <a:r>
              <a:rPr lang="en-US" dirty="0"/>
              <a:t>Prevents one value from “taking over” the importance. </a:t>
            </a:r>
          </a:p>
          <a:p>
            <a:pPr lvl="1"/>
            <a:r>
              <a:rPr lang="en-US" dirty="0"/>
              <a:t>Allows more elaborate models to find their solutions more quickly and reliably. </a:t>
            </a:r>
          </a:p>
          <a:p>
            <a:pPr lvl="1"/>
            <a:r>
              <a:rPr lang="en-US" dirty="0"/>
              <a:t>There’s no real drawback. </a:t>
            </a:r>
          </a:p>
        </p:txBody>
      </p:sp>
    </p:spTree>
    <p:extLst>
      <p:ext uri="{BB962C8B-B14F-4D97-AF65-F5344CB8AC3E}">
        <p14:creationId xmlns:p14="http://schemas.microsoft.com/office/powerpoint/2010/main" val="745550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26B8-8374-79CD-FE51-949547CCE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and 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46AA3-CAED-B03C-7F14-06257FB18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Exploring our data (exploratory data analysis – EDA) is important to machine learning. </a:t>
            </a:r>
          </a:p>
          <a:p>
            <a:pPr lvl="1"/>
            <a:r>
              <a:rPr lang="en-US" dirty="0"/>
              <a:t>We learn if there are any problems in our data (wrong types, blanks, errors,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pPr lvl="1"/>
            <a:r>
              <a:rPr lang="en-US" dirty="0"/>
              <a:t>We can see if there is any data we want to be modified, such as filtering outliers. </a:t>
            </a:r>
          </a:p>
          <a:p>
            <a:pPr lvl="1"/>
            <a:r>
              <a:rPr lang="en-US" dirty="0"/>
              <a:t>We learn what our data looks like – min, max, mean, dispersion, distribution. </a:t>
            </a:r>
          </a:p>
          <a:p>
            <a:r>
              <a:rPr lang="en-US" dirty="0"/>
              <a:t>We need to do the “fix problems” part to make things work properly. </a:t>
            </a:r>
          </a:p>
          <a:p>
            <a:pPr lvl="1"/>
            <a:r>
              <a:rPr lang="en-US" dirty="0"/>
              <a:t>Having data that is ‘clean’ (consistent data, correct types, no blanks/errors) is required. </a:t>
            </a:r>
          </a:p>
          <a:p>
            <a:r>
              <a:rPr lang="en-US" dirty="0"/>
              <a:t>We want to do the “understand the data” part to be more effective and efficient. </a:t>
            </a:r>
          </a:p>
          <a:p>
            <a:pPr lvl="1"/>
            <a:r>
              <a:rPr lang="en-US" dirty="0"/>
              <a:t>This isn’t needed, but it does help, and that will grow as you become more comfortable. </a:t>
            </a:r>
          </a:p>
          <a:p>
            <a:pPr lvl="1"/>
            <a:r>
              <a:rPr lang="en-US" dirty="0"/>
              <a:t>Understanding the data can help guide our decisions (vague, I know). </a:t>
            </a:r>
          </a:p>
        </p:txBody>
      </p:sp>
    </p:spTree>
    <p:extLst>
      <p:ext uri="{BB962C8B-B14F-4D97-AF65-F5344CB8AC3E}">
        <p14:creationId xmlns:p14="http://schemas.microsoft.com/office/powerpoint/2010/main" val="2888578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04333-B608-6585-D077-B4069930C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Helps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16732-FE2F-7B0D-4DD0-1E9570929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Even though we aren’t experts yet, we can see a few uses for our understanding. </a:t>
            </a:r>
          </a:p>
          <a:p>
            <a:pPr lvl="1"/>
            <a:r>
              <a:rPr lang="en-US" dirty="0"/>
              <a:t>Dispersion – if we have a feature that is always the same (or close), that’s likely not useful. </a:t>
            </a:r>
          </a:p>
          <a:p>
            <a:pPr lvl="1"/>
            <a:r>
              <a:rPr lang="en-US" dirty="0"/>
              <a:t>Dispersion #2 – if we have natural “clumps” in the data, maybe those should be groups? </a:t>
            </a:r>
          </a:p>
          <a:p>
            <a:pPr lvl="1"/>
            <a:r>
              <a:rPr lang="en-US" dirty="0"/>
              <a:t>Outliers – do the extreme values make sense or not, and should we keep them? </a:t>
            </a:r>
          </a:p>
          <a:p>
            <a:pPr lvl="1"/>
            <a:r>
              <a:rPr lang="en-US" dirty="0"/>
              <a:t>Correlation – if things are highly correlated with the target, they are likely useful. </a:t>
            </a:r>
          </a:p>
          <a:p>
            <a:r>
              <a:rPr lang="en-US" dirty="0"/>
              <a:t>Knowing these things can help us, but we don’t </a:t>
            </a:r>
            <a:r>
              <a:rPr lang="en-US" i="1" dirty="0"/>
              <a:t>need</a:t>
            </a:r>
            <a:r>
              <a:rPr lang="en-US" dirty="0"/>
              <a:t> them to proceed. </a:t>
            </a:r>
          </a:p>
          <a:p>
            <a:r>
              <a:rPr lang="en-US" dirty="0"/>
              <a:t>Our understanding can also lead to some more dramatic steps…</a:t>
            </a:r>
          </a:p>
        </p:txBody>
      </p:sp>
    </p:spTree>
    <p:extLst>
      <p:ext uri="{BB962C8B-B14F-4D97-AF65-F5344CB8AC3E}">
        <p14:creationId xmlns:p14="http://schemas.microsoft.com/office/powerpoint/2010/main" val="1931552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1D86E-B924-62FC-C8B8-3A4EC212A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Median-</a:t>
            </a:r>
            <a:r>
              <a:rPr lang="en-US" dirty="0" err="1"/>
              <a:t>bAsed</a:t>
            </a:r>
            <a:r>
              <a:rPr lang="en-US" dirty="0"/>
              <a:t>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35FB8-A815-2B29-4A2E-5EBF58254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We generally look at the mean when looking at the average of data. </a:t>
            </a:r>
          </a:p>
          <a:p>
            <a:r>
              <a:rPr lang="en-US" dirty="0"/>
              <a:t>The median is another option, which is more outlier resistant. </a:t>
            </a:r>
          </a:p>
          <a:p>
            <a:pPr lvl="1"/>
            <a:r>
              <a:rPr lang="en-US" dirty="0"/>
              <a:t>50% of the values are above the median, 50% below. It does not matter how much higher or lower though. </a:t>
            </a:r>
          </a:p>
          <a:p>
            <a:r>
              <a:rPr lang="en-US" dirty="0"/>
              <a:t>In many cases, particularly with real-world data, the median may be more useful. </a:t>
            </a:r>
          </a:p>
          <a:p>
            <a:pPr lvl="1"/>
            <a:r>
              <a:rPr lang="en-US" dirty="0"/>
              <a:t>Financial data across a population often is better served by the median. </a:t>
            </a:r>
          </a:p>
          <a:p>
            <a:r>
              <a:rPr lang="en-US" dirty="0"/>
              <a:t>We can use this idea in our exploration and data preparation. </a:t>
            </a:r>
          </a:p>
        </p:txBody>
      </p:sp>
    </p:spTree>
    <p:extLst>
      <p:ext uri="{BB962C8B-B14F-4D97-AF65-F5344CB8AC3E}">
        <p14:creationId xmlns:p14="http://schemas.microsoft.com/office/powerpoint/2010/main" val="4196321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A6F2B-5EAB-02D2-C787-905A067CA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Skew</a:t>
            </a:r>
          </a:p>
        </p:txBody>
      </p:sp>
      <p:pic>
        <p:nvPicPr>
          <p:cNvPr id="1028" name="Picture 4" descr="Statistical Income Distributions for Household Income Distribution of... |  Download Scientific Diagram">
            <a:extLst>
              <a:ext uri="{FF2B5EF4-FFF2-40B4-BE49-F238E27FC236}">
                <a16:creationId xmlns:a16="http://schemas.microsoft.com/office/drawing/2014/main" id="{45AC396E-32A5-1BF1-65E2-7854D6484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853754"/>
            <a:ext cx="6065752" cy="500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9397C-16D4-A866-450F-EF0346FDA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250" y="2015734"/>
            <a:ext cx="6065749" cy="4037747"/>
          </a:xfrm>
        </p:spPr>
        <p:txBody>
          <a:bodyPr>
            <a:normAutofit/>
          </a:bodyPr>
          <a:lstStyle/>
          <a:p>
            <a:r>
              <a:rPr lang="en-US" dirty="0"/>
              <a:t>Things like income often follow a pattern like this – they are ‘skewed’. </a:t>
            </a:r>
          </a:p>
          <a:p>
            <a:pPr lvl="1"/>
            <a:r>
              <a:rPr lang="en-US" dirty="0"/>
              <a:t>The distribution pattern is often log-normal. </a:t>
            </a:r>
          </a:p>
          <a:p>
            <a:r>
              <a:rPr lang="en-US" dirty="0"/>
              <a:t>In these cases the mean is greater than the median. </a:t>
            </a:r>
          </a:p>
          <a:p>
            <a:pPr lvl="1"/>
            <a:r>
              <a:rPr lang="en-US" dirty="0"/>
              <a:t>It is ‘pulled’ by the higher values. </a:t>
            </a:r>
          </a:p>
          <a:p>
            <a:r>
              <a:rPr lang="en-US" dirty="0"/>
              <a:t>The ‘clump’ of most records ends up grouped fairly tightly, compared to a bell curve. </a:t>
            </a:r>
          </a:p>
        </p:txBody>
      </p:sp>
    </p:spTree>
    <p:extLst>
      <p:ext uri="{BB962C8B-B14F-4D97-AF65-F5344CB8AC3E}">
        <p14:creationId xmlns:p14="http://schemas.microsoft.com/office/powerpoint/2010/main" val="896721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2A58B-F3C0-03E2-DEA7-F707D4A89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Boxplots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6C9E5-2051-896C-E9FE-F118B317A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83" y="1853754"/>
            <a:ext cx="5791476" cy="4199727"/>
          </a:xfrm>
        </p:spPr>
        <p:txBody>
          <a:bodyPr>
            <a:normAutofit/>
          </a:bodyPr>
          <a:lstStyle/>
          <a:p>
            <a:r>
              <a:rPr lang="en-US" sz="2400" dirty="0"/>
              <a:t>Boxplots are another visualization that can help us explore the data. </a:t>
            </a:r>
          </a:p>
          <a:p>
            <a:pPr lvl="1"/>
            <a:r>
              <a:rPr lang="en-US" sz="2000" dirty="0"/>
              <a:t>An alternate look at the data this is in a histogram. </a:t>
            </a:r>
          </a:p>
          <a:p>
            <a:r>
              <a:rPr lang="en-US" sz="2400" dirty="0"/>
              <a:t>The IQR interquartile range is a common value that shows us where the middle 50% of data lies. </a:t>
            </a:r>
          </a:p>
          <a:p>
            <a:pPr lvl="1"/>
            <a:r>
              <a:rPr lang="en-US" sz="2200" dirty="0"/>
              <a:t>Is it clustered or widely dispersed?</a:t>
            </a:r>
          </a:p>
        </p:txBody>
      </p:sp>
      <p:pic>
        <p:nvPicPr>
          <p:cNvPr id="2050" name="Picture 2" descr="Box Plot Explained: Interpretation, Examples, &amp; Comparison">
            <a:extLst>
              <a:ext uri="{FF2B5EF4-FFF2-40B4-BE49-F238E27FC236}">
                <a16:creationId xmlns:a16="http://schemas.microsoft.com/office/drawing/2014/main" id="{7EB980BC-C31E-9BB4-5100-1AA70B611F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85"/>
          <a:stretch/>
        </p:blipFill>
        <p:spPr bwMode="auto">
          <a:xfrm>
            <a:off x="5803558" y="2225798"/>
            <a:ext cx="6376360" cy="298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257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39F5A-E9D4-7DEF-AFDF-01C69C673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Ok, but Why? </a:t>
            </a:r>
          </a:p>
        </p:txBody>
      </p:sp>
      <p:pic>
        <p:nvPicPr>
          <p:cNvPr id="3074" name="Picture 2" descr="why would you do that - Jackie Chan Why? Meme Generator">
            <a:extLst>
              <a:ext uri="{FF2B5EF4-FFF2-40B4-BE49-F238E27FC236}">
                <a16:creationId xmlns:a16="http://schemas.microsoft.com/office/drawing/2014/main" id="{E01E016C-B2BF-D4B3-374B-02197AF81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336" y="2015733"/>
            <a:ext cx="6235904" cy="403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93C1E-9D9F-7136-7298-1F06B08CB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8241" y="2015734"/>
            <a:ext cx="5771424" cy="4037746"/>
          </a:xfrm>
        </p:spPr>
        <p:txBody>
          <a:bodyPr>
            <a:normAutofit/>
          </a:bodyPr>
          <a:lstStyle/>
          <a:p>
            <a:r>
              <a:rPr lang="en-US" sz="2400" dirty="0"/>
              <a:t>What’s the point of all of this?</a:t>
            </a:r>
          </a:p>
          <a:p>
            <a:r>
              <a:rPr lang="en-US" sz="2400" dirty="0"/>
              <a:t>We can use what we see here to help make some changes to the data, or transformations. </a:t>
            </a:r>
          </a:p>
          <a:p>
            <a:pPr lvl="1"/>
            <a:r>
              <a:rPr lang="en-US" sz="2200" dirty="0"/>
              <a:t>As with other things, we may notice this in our exploration and apply some changes. </a:t>
            </a:r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91772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42F92-70D1-E86D-03B1-633BD8677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EE00F-4B26-6C07-EB10-2B6B4CFF8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Transformations on data are just operations that we do to our data before using it. </a:t>
            </a:r>
          </a:p>
          <a:p>
            <a:pPr lvl="1"/>
            <a:r>
              <a:rPr lang="en-US" dirty="0"/>
              <a:t>I.e. each feature has some values, we might run them through a function to get the data we use to make predictions. </a:t>
            </a:r>
          </a:p>
          <a:p>
            <a:r>
              <a:rPr lang="en-US" dirty="0"/>
              <a:t>This seems weird, as we are changing the data, which often feels wrong. </a:t>
            </a:r>
          </a:p>
          <a:p>
            <a:r>
              <a:rPr lang="en-US" dirty="0"/>
              <a:t>We don’t really care at all about the data itself that we’re using to predict, all we care about are the results of the predictions. </a:t>
            </a:r>
          </a:p>
          <a:p>
            <a:r>
              <a:rPr lang="en-US" dirty="0"/>
              <a:t>So, transformations modify the data we’re using to make it better for our predictions, even if the changes make the data less “correct” with respect to the original values. </a:t>
            </a:r>
          </a:p>
          <a:p>
            <a:r>
              <a:rPr lang="en-US" dirty="0"/>
              <a:t>There is not a set of “do this”* transformations, it is situation dependent. </a:t>
            </a:r>
          </a:p>
        </p:txBody>
      </p:sp>
    </p:spTree>
    <p:extLst>
      <p:ext uri="{BB962C8B-B14F-4D97-AF65-F5344CB8AC3E}">
        <p14:creationId xmlns:p14="http://schemas.microsoft.com/office/powerpoint/2010/main" val="901667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FD20C-6318-2581-4E3E-8CC3E5ED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Example – Skew With Log 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FE9CF-E80F-68A9-DE8B-0FFE83A3A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015734"/>
            <a:ext cx="4750318" cy="4037747"/>
          </a:xfrm>
        </p:spPr>
        <p:txBody>
          <a:bodyPr>
            <a:normAutofit/>
          </a:bodyPr>
          <a:lstStyle/>
          <a:p>
            <a:r>
              <a:rPr lang="en-US" dirty="0"/>
              <a:t>One common thing we can do is to remove skew in a value with a Log Transformation. </a:t>
            </a:r>
          </a:p>
          <a:p>
            <a:pPr lvl="1"/>
            <a:r>
              <a:rPr lang="en-US" dirty="0"/>
              <a:t>We take skewed data and use the log of that data instead of the original. </a:t>
            </a:r>
          </a:p>
          <a:p>
            <a:r>
              <a:rPr lang="en-US" dirty="0"/>
              <a:t>The result is normally a more normally distributed feature. </a:t>
            </a:r>
          </a:p>
          <a:p>
            <a:pPr lvl="1"/>
            <a:r>
              <a:rPr lang="en-US" dirty="0"/>
              <a:t>Ok, but still… why? </a:t>
            </a:r>
          </a:p>
        </p:txBody>
      </p:sp>
      <p:pic>
        <p:nvPicPr>
          <p:cNvPr id="4098" name="Picture 2" descr="Log or not log (transform data) that's the question - PharmaLex">
            <a:extLst>
              <a:ext uri="{FF2B5EF4-FFF2-40B4-BE49-F238E27FC236}">
                <a16:creationId xmlns:a16="http://schemas.microsoft.com/office/drawing/2014/main" id="{CBC76423-1854-9B58-1691-6DD2A7AA53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5" t="12112" r="4146" b="10955"/>
          <a:stretch/>
        </p:blipFill>
        <p:spPr bwMode="auto">
          <a:xfrm>
            <a:off x="4750319" y="2177714"/>
            <a:ext cx="7441681" cy="345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29420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71</TotalTime>
  <Words>1565</Words>
  <Application>Microsoft Macintosh PowerPoint</Application>
  <PresentationFormat>Widescreen</PresentationFormat>
  <Paragraphs>117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Gill Sans MT</vt:lpstr>
      <vt:lpstr>Gallery</vt:lpstr>
      <vt:lpstr>Data Prep and Regression</vt:lpstr>
      <vt:lpstr>Distribution and Stats</vt:lpstr>
      <vt:lpstr>Exploration Helps Us</vt:lpstr>
      <vt:lpstr>Using Median-bAsed Logic</vt:lpstr>
      <vt:lpstr>Skew</vt:lpstr>
      <vt:lpstr>Boxplots</vt:lpstr>
      <vt:lpstr>Ok, but Why? </vt:lpstr>
      <vt:lpstr>Transformations</vt:lpstr>
      <vt:lpstr>Example – Skew With Log Transformations</vt:lpstr>
      <vt:lpstr>Autobots, Roll-Out!</vt:lpstr>
      <vt:lpstr>Using transformations</vt:lpstr>
      <vt:lpstr>Common Transformation – Feature Scaling</vt:lpstr>
      <vt:lpstr>Why Scale</vt:lpstr>
      <vt:lpstr>Results</vt:lpstr>
      <vt:lpstr>PowerPoint Presentation</vt:lpstr>
      <vt:lpstr>Data Example</vt:lpstr>
      <vt:lpstr>Comparison</vt:lpstr>
      <vt:lpstr>Feature Scaling Usage</vt:lpstr>
      <vt:lpstr>Transforming for Fun and Profit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4</cp:revision>
  <dcterms:created xsi:type="dcterms:W3CDTF">2024-02-27T16:33:36Z</dcterms:created>
  <dcterms:modified xsi:type="dcterms:W3CDTF">2024-02-27T17:45:08Z</dcterms:modified>
</cp:coreProperties>
</file>