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4"/>
    <p:restoredTop sz="96327"/>
  </p:normalViewPr>
  <p:slideViewPr>
    <p:cSldViewPr snapToGrid="0">
      <p:cViewPr varScale="1">
        <p:scale>
          <a:sx n="148" d="100"/>
          <a:sy n="148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 – With bonus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28C-6BCF-1C9F-16DC-4B3E478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30F-8D6D-9674-AE56-9A6EF2BB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05469"/>
          </a:xfrm>
        </p:spPr>
        <p:txBody>
          <a:bodyPr/>
          <a:lstStyle/>
          <a:p>
            <a:r>
              <a:rPr lang="en-US" dirty="0"/>
              <a:t>Removing features from a model will usually not result in a climb in raw accuracy. </a:t>
            </a:r>
          </a:p>
          <a:p>
            <a:pPr lvl="1"/>
            <a:r>
              <a:rPr lang="en-US" dirty="0"/>
              <a:t>The worse the feature was, and the worse the model was, the more likely an increase is. </a:t>
            </a:r>
          </a:p>
          <a:p>
            <a:pPr lvl="1"/>
            <a:r>
              <a:rPr lang="en-US" dirty="0"/>
              <a:t>We may get less variability – we will get a model that is more stable. </a:t>
            </a:r>
          </a:p>
          <a:p>
            <a:r>
              <a:rPr lang="en-US" dirty="0"/>
              <a:t>A smaller model is usually a better model. </a:t>
            </a:r>
          </a:p>
          <a:p>
            <a:pPr lvl="1"/>
            <a:r>
              <a:rPr lang="en-US" dirty="0"/>
              <a:t>Easier to explain and understand, faster to make and use, cheaper to gather/store data for. </a:t>
            </a:r>
          </a:p>
          <a:p>
            <a:pPr lvl="1"/>
            <a:r>
              <a:rPr lang="en-US" dirty="0"/>
              <a:t>If we can get similar performance with a smaller model, that’s usually better. </a:t>
            </a:r>
          </a:p>
          <a:p>
            <a:r>
              <a:rPr lang="en-US" dirty="0"/>
              <a:t>We need to use judgement to evaluate a reasonable balance. </a:t>
            </a:r>
          </a:p>
        </p:txBody>
      </p:sp>
    </p:spTree>
    <p:extLst>
      <p:ext uri="{BB962C8B-B14F-4D97-AF65-F5344CB8AC3E}">
        <p14:creationId xmlns:p14="http://schemas.microsoft.com/office/powerpoint/2010/main" val="2031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3D-8844-3562-8B17-8BB4CEE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D916-FF74-5AF6-B326-676D6DD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do at least some exploration of data prior to making models. </a:t>
            </a:r>
          </a:p>
          <a:p>
            <a:pPr lvl="1"/>
            <a:r>
              <a:rPr lang="en-US" dirty="0"/>
              <a:t>Numeric exploration via info, describe,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Visual exploration via </a:t>
            </a:r>
            <a:r>
              <a:rPr lang="en-US" dirty="0" err="1"/>
              <a:t>pairplots</a:t>
            </a:r>
            <a:r>
              <a:rPr lang="en-US" dirty="0"/>
              <a:t>, </a:t>
            </a:r>
            <a:r>
              <a:rPr lang="en-US" dirty="0" err="1"/>
              <a:t>countplots</a:t>
            </a:r>
            <a:r>
              <a:rPr lang="en-US" dirty="0"/>
              <a:t>, boxplots, etc...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459E-1FB4-BFEE-8BD1-3CB12A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With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8F1-8B59-B470-B8D4-C2D28D3E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what we see in our data to help us think of changes we can make to prep it for modelling. </a:t>
            </a:r>
          </a:p>
          <a:p>
            <a:r>
              <a:rPr lang="en-US" dirty="0"/>
              <a:t>We can use our knowledge of what may have predictive value to make some judgments. </a:t>
            </a:r>
          </a:p>
          <a:p>
            <a:r>
              <a:rPr lang="en-US" dirty="0"/>
              <a:t>None of these things are definitive improvements, we need to check. </a:t>
            </a:r>
          </a:p>
          <a:p>
            <a:pPr lvl="1"/>
            <a:r>
              <a:rPr lang="en-US" dirty="0"/>
              <a:t>There is random variation, especially with small data. </a:t>
            </a:r>
          </a:p>
          <a:p>
            <a:pPr lvl="1"/>
            <a:r>
              <a:rPr lang="en-US" dirty="0"/>
              <a:t>Other model types of hyperparameter combos may perform differently.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641-DACB-9D63-51E4-5613B687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F9B-B2B6-5207-252D-4D7EE93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features that have predictive value. </a:t>
            </a:r>
          </a:p>
          <a:p>
            <a:pPr lvl="1"/>
            <a:r>
              <a:rPr lang="en-US" dirty="0"/>
              <a:t>I.e. knowing the feature helps us predict the target. </a:t>
            </a:r>
          </a:p>
          <a:p>
            <a:pPr lvl="1"/>
            <a:r>
              <a:rPr lang="en-US" dirty="0"/>
              <a:t>This is most simply seen in correlation – categorical have chi2 which is ~equivalent. </a:t>
            </a:r>
          </a:p>
          <a:p>
            <a:r>
              <a:rPr lang="en-US" dirty="0"/>
              <a:t>Features that have some ‘correlation’ with the target are good, those that don’t aren’t.*</a:t>
            </a:r>
          </a:p>
          <a:p>
            <a:r>
              <a:rPr lang="en-US" dirty="0"/>
              <a:t>We can see this correlation in our exploration.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1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F9A-BDD0-5847-79C8-15A670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407-EF18-FDC0-F896-897788C4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4148098"/>
          </a:xfrm>
        </p:spPr>
        <p:txBody>
          <a:bodyPr/>
          <a:lstStyle/>
          <a:p>
            <a:r>
              <a:rPr lang="en-US" dirty="0"/>
              <a:t>Features being correlated with the target is good, but a simplification. </a:t>
            </a:r>
          </a:p>
          <a:p>
            <a:r>
              <a:rPr lang="en-US" dirty="0"/>
              <a:t>The magic of ML is the models can capture more complex, invisible, relationships. </a:t>
            </a:r>
          </a:p>
          <a:p>
            <a:pPr lvl="1"/>
            <a:r>
              <a:rPr lang="en-US" dirty="0"/>
              <a:t>E.g. a combination of 397 features can be highly correlated with the target. </a:t>
            </a:r>
          </a:p>
          <a:p>
            <a:r>
              <a:rPr lang="en-US" dirty="0"/>
              <a:t>Our inspection in 1-3 dimensions can help, but isn’t everything. </a:t>
            </a:r>
          </a:p>
          <a:p>
            <a:pPr lvl="1"/>
            <a:r>
              <a:rPr lang="en-US" dirty="0"/>
              <a:t>We won’t find a deterministic set of actions to take that will give the best model. </a:t>
            </a:r>
          </a:p>
          <a:p>
            <a:pPr lvl="1"/>
            <a:r>
              <a:rPr lang="en-US" dirty="0"/>
              <a:t>Our brains’ “r-squared” in this scenario can be pretty low. </a:t>
            </a:r>
          </a:p>
          <a:p>
            <a:r>
              <a:rPr lang="en-US" dirty="0"/>
              <a:t>We can do a pass here to help, but we aren’t calculating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491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9F1-0A3C-996F-CF9A-4F21DFA9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that may not be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28F-3D4A-B7C7-2491-1B8C2C3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patterns indicate that variables may not be that helpful:</a:t>
            </a:r>
          </a:p>
          <a:p>
            <a:pPr lvl="1"/>
            <a:r>
              <a:rPr lang="en-US" dirty="0"/>
              <a:t>Little to no correlation with the target. </a:t>
            </a:r>
          </a:p>
          <a:p>
            <a:pPr lvl="1"/>
            <a:r>
              <a:rPr lang="en-US" dirty="0"/>
              <a:t>Little variance (i.e. almost everything has the same value). </a:t>
            </a:r>
          </a:p>
          <a:p>
            <a:pPr lvl="1"/>
            <a:r>
              <a:rPr lang="en-US" dirty="0"/>
              <a:t>Seeming randomness with no correlation to anything. (I.e. ‘sum of phone number digits’ as a feature – the value has no connection with anything meaningful). </a:t>
            </a:r>
          </a:p>
          <a:p>
            <a:pPr lvl="1"/>
            <a:r>
              <a:rPr lang="en-US" dirty="0"/>
              <a:t>Huge number of classes with very small numbers in each. </a:t>
            </a:r>
          </a:p>
        </p:txBody>
      </p:sp>
    </p:spTree>
    <p:extLst>
      <p:ext uri="{BB962C8B-B14F-4D97-AF65-F5344CB8AC3E}">
        <p14:creationId xmlns:p14="http://schemas.microsoft.com/office/powerpoint/2010/main" val="187579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B97-3652-C7F8-ECA9-CE3F06C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Categorical Things that May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49C-4343-A903-E756-77C140F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class is very different from the others, maybe this could be grouped into T/F.</a:t>
            </a:r>
          </a:p>
          <a:p>
            <a:r>
              <a:rPr lang="en-US" dirty="0"/>
              <a:t>If there are small classes with similar distributions, they may be better grouped as “other” (or something). </a:t>
            </a:r>
          </a:p>
        </p:txBody>
      </p:sp>
    </p:spTree>
    <p:extLst>
      <p:ext uri="{BB962C8B-B14F-4D97-AF65-F5344CB8AC3E}">
        <p14:creationId xmlns:p14="http://schemas.microsoft.com/office/powerpoint/2010/main" val="26947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2DFF-DA7E-BFD8-9B66-23DE1F9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Numerical Things that Could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255-FF5A-3E07-070B-5076798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975653"/>
          </a:xfrm>
        </p:spPr>
        <p:txBody>
          <a:bodyPr/>
          <a:lstStyle/>
          <a:p>
            <a:r>
              <a:rPr lang="en-US" dirty="0"/>
              <a:t>If there are clear groups in the distribution with a separation between them, maybe that would be better as a categorical. </a:t>
            </a:r>
          </a:p>
          <a:p>
            <a:r>
              <a:rPr lang="en-US" dirty="0"/>
              <a:t>If there is a value that could be converted to a normal distribution (i.e. using a log() function on a log-normal distribution), it may yield better results after. </a:t>
            </a:r>
          </a:p>
          <a:p>
            <a:pPr lvl="1"/>
            <a:r>
              <a:rPr lang="en-US" dirty="0"/>
              <a:t>Many models (including regression) will usually give better results if inputs are normal-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transformations to make things normal are common in stats 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5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87F-9DCD-3CA8-CEE5-63A2055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08A-5663-6562-1668-0145AD12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570"/>
            <a:ext cx="9603275" cy="4103911"/>
          </a:xfrm>
        </p:spPr>
        <p:txBody>
          <a:bodyPr/>
          <a:lstStyle/>
          <a:p>
            <a:r>
              <a:rPr lang="en-US" dirty="0"/>
              <a:t>During data exploration, we note if anything looks like it may need to be changed. </a:t>
            </a:r>
          </a:p>
          <a:p>
            <a:pPr lvl="1"/>
            <a:r>
              <a:rPr lang="en-US" dirty="0"/>
              <a:t>If something is clear, we can just do it right off the top. </a:t>
            </a:r>
          </a:p>
          <a:p>
            <a:pPr lvl="1"/>
            <a:r>
              <a:rPr lang="en-US" dirty="0"/>
              <a:t>If something is more of a maybe, then we can hang on to the ideas. </a:t>
            </a:r>
          </a:p>
          <a:p>
            <a:r>
              <a:rPr lang="en-US" dirty="0"/>
              <a:t>Create a model as you would normally and check the performance. </a:t>
            </a:r>
          </a:p>
          <a:p>
            <a:pPr lvl="1"/>
            <a:r>
              <a:rPr lang="en-US" dirty="0"/>
              <a:t>In particular, check if there is wide variance on the cross-validation results from the grid. </a:t>
            </a:r>
          </a:p>
          <a:p>
            <a:r>
              <a:rPr lang="en-US" dirty="0"/>
              <a:t>Create a copy of the data, make the changes you want to try, and model again. </a:t>
            </a:r>
          </a:p>
          <a:p>
            <a:pPr lvl="1"/>
            <a:r>
              <a:rPr lang="en-US" dirty="0"/>
              <a:t>If the results are the same or better, then your data changes are definitely good.*</a:t>
            </a:r>
          </a:p>
          <a:p>
            <a:pPr lvl="1"/>
            <a:r>
              <a:rPr lang="en-US" dirty="0"/>
              <a:t>If the results are a bit worse, then its still debatable. Make some tweaks, then make a judgment depending on the real scenario. </a:t>
            </a:r>
          </a:p>
        </p:txBody>
      </p:sp>
    </p:spTree>
    <p:extLst>
      <p:ext uri="{BB962C8B-B14F-4D97-AF65-F5344CB8AC3E}">
        <p14:creationId xmlns:p14="http://schemas.microsoft.com/office/powerpoint/2010/main" val="12698194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41</TotalTime>
  <Words>773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Regression Review – With bonus Stats</vt:lpstr>
      <vt:lpstr>Data Exploration</vt:lpstr>
      <vt:lpstr>Preparing Data With Stats</vt:lpstr>
      <vt:lpstr>Predictive Value</vt:lpstr>
      <vt:lpstr>But…</vt:lpstr>
      <vt:lpstr>Some things that may not be useful…</vt:lpstr>
      <vt:lpstr>Some Categorical Things that May Be Changed…</vt:lpstr>
      <vt:lpstr>Some Numerical Things that Could be Changed…</vt:lpstr>
      <vt:lpstr>Process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2024-03-20T22:32:16Z</dcterms:created>
  <dcterms:modified xsi:type="dcterms:W3CDTF">2024-03-20T23:13:41Z</dcterms:modified>
</cp:coreProperties>
</file>