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58" r:id="rId6"/>
    <p:sldId id="264" r:id="rId7"/>
    <p:sldId id="265" r:id="rId8"/>
    <p:sldId id="266" r:id="rId9"/>
    <p:sldId id="269" r:id="rId10"/>
    <p:sldId id="259" r:id="rId11"/>
    <p:sldId id="260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5"/>
    <p:restoredTop sz="96327"/>
  </p:normalViewPr>
  <p:slideViewPr>
    <p:cSldViewPr snapToGrid="0">
      <p:cViewPr varScale="1">
        <p:scale>
          <a:sx n="161" d="100"/>
          <a:sy n="161" d="100"/>
        </p:scale>
        <p:origin x="2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0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24575,'19'0'0,"-5"0"0,-1 0 0,-4 0 0,16-4 0,16 3 0,-9-3 0,6 4 0,-21 0 0,-6 0 0,22 4 0,-20-3 0,16 7 0,-19-7 0,8 3 0,-8-4 0,3 0 0,-4 0 0,0 0 0,0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1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 24575,'-4'26'0,"3"-10"0,-7 5 0,-17 43 0,11-37 0,-11 39 0,9-13 0,9-30-3392,-9 27 0,-1 2 3392,8-27 0,-19 64 0,26-65 0,-6 11 0,8-23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24575,'18'0'0,"-4"0"0,-1 0 0,-4 0 0,0 0 0,0 0 0,-4 4 0,11-3 0,-9 3 0,10-4 0,-12 4 0,32 5 0,-25 1 0,33 3 0,-22-4 0,-3 0 0,30 4 0,-38-3 0,52 2 0,-52-7 0,42 3 0,-41-7 0,20 3 0,-22-4 0,18 0 0,-5-4 0,0 3 0,-2-7 0,-13 7 0,0-7 0,-4 7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24575,'13'9'0,"-3"-4"0,31 11 0,-25-13 0,22 9 0,-9-4 0,-15-6 0,43 14 0,-41-14 0,38 10 0,-41-11 0,12 3 0,-16-4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3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24575,'14'0'0,"-1"0"0,-4 0 0,1 0 0,-1 0 0,-4-4 0,23 3 0,-18-3 0,31 4 0,-29 0 0,17 0 0,-13 0 0,2 0 0,-5 0 0,-4 0 0,-4 4 0,3-3 0,1 3 0,1-4 0,3 0 0,0 0 0,-3 0 0,3 0 0,-8 4 0,3-3 0,-7 3 0,3-4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4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24575,'0'14'0,"0"-1"0,0-4 0,0 4 0,0-3 0,0 3 0,0-4 0,-8 24 0,-2-11 0,0 17 0,-2-25 0,7 10 0,-8-4 0,-13 44 0,13-33 0,-19 50 0,29-60 0,-13 36 0,15-40 0,-3 8 0,4-16 0,0-4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5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24575,'14'28'0,"-5"-7"0,-5-8 0,-4-4 0,12 24 0,-9-14-8503,21 43 8503,-17-42-193,18 49 193,-18-52-748,13 44 748,-14-51 0,8 37 0,-9-37 0,7 35 0,-10-32 5466,10 20-5466,-11-22 2676,3 6-2676,-4-8 1302,0 4-1302,0-3 0,0 3 0,4 0 0,-3-3 0,3 7 0,0-11 0,-3 6 0,3-7 0,0 0 0,1-5 0,0-5 0,15-33 0,-12 18-6784,33-58 6784,-26 55-1256,11-25 0,1 2 1256,-12 26-1680,30-62 1680,-33 66 0,18-37 0,-19 40 0,14-32 0,-18 30 4707,13-18-4707,-18 23 0,10 1 3192,-7-3-3192,4 6 0,-4-3 0,-1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6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24575,'13'21'0,"-7"-9"0,6 9 0,-7-4 0,0-6 0,-1 6 0,-4-8 0,0 0 0,4 0 0,-3 0 0,7 16 0,-7-12 0,7 39 0,-7-36 0,-1 61 0,-1-58 0,-11 70 0,10-70 0,-18 61 0,17-63 0,-13 40 0,15-44 0,-3 12 0,0-20 0,3 3 0,-3-3 0,4 4 0,0 0 0,-3-4 0,2 7 0,-3-6 0,4 7 0,0-8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7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24575,'9'-5'0,"8"1"0,-5 4 0,5 0 0,-8 4 0,8 8 0,-6-5 0,18 21 0,-21-20 0,24 17 0,-28-15 0,29 7 0,-25-11 0,17 6 0,-19-7 0,14 4 0,-17 0 0,13-4 0,-15 3 0,7-7 0,-7 7 0,7-3 0,-3 4 0,8 8 0,1 2 0,-3 0 0,1-2 0,-3 0 0,-3-6 0,2 10 0,-4-3-6784,1 20 6784,0-15-2615,-1 38 2615,-4-45-322,0 45 322,-4-46 0,3 34 0,-3-36 0,-4 28 0,2-32 0,-7 26 0,4-31 5329,4 16-5329,-3-19 3795,7 7-3795,-7-7 597,3 7-597,-4-3 0,0 4 0,0-4 0,4 3 0,-3-3 0,3 0 0,-4 3 0,0-7 0,0 3 0,0 0 0,0-3 0,0 7 0,0-7 0,0 3 0,4 0 0,-3-3 0,3 3 0,-3-4 0,-9 4 0,10 1 0,-9 0 0,11-1 0,-4-4 0,0 0 0,0 0 0,4 4 0,-3-3 0,3 3 0,-4-4 0,4 4 0,-3-3 0,3 3 0,-4-4 0,4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39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24575,'14'-5'0,"3"-3"0,-7 7 0,7-7 0,-7 7 0,3-3 0,-4 4 0,-4-4 0,3 3 0,-3-3 0,0 0 0,3 3 0,-7-3 0,3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24575,'14'0'0,"-1"-4"0,-4 3 0,0-3 0,0 0 0,0 3 0,0-3 0,-4 0 0,3 3 0,-3-3 0,0 4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2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24575,'10'-4'0,"2"3"0,-3-3 0,-3 0 0,6 3 0,-7-3 0,5 4 0,-1-4 0,0 3 0,4-3 0,-3 0 0,3 3 0,-4-3 0,4 4 0,-3 0 0,3 0 0,-4 0 0,0 0 0,0 0 0,0 0 0,0 0 0,-4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5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24575,'18'0'0,"-4"0"0,-1 0 0,-4 0 0,-4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7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 24575,'14'0'0,"-5"-4"0,-1 3 0,-3-3 0,5 4 0,-1-4 0,0 3 0,0-3 0,-4 0 0,7 3 0,-10-7 0,10 7 0,-11-8 0,3 8 0,-4-3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10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24575,'11'-4'0,"14"-10"0,-10 12 0,9-8 0,-16 10 0,-4-4 0,3 3 0,-3-2 0,4 3 0,-1-3 0,1 2 0,-1-2 0,1 3 0,-1 0 0,1 0 0,0 0 0,-1-4 0,1 3 0,-4-2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12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24575,'12'0'0,"-1"0"0,-7-4 0,3 4 0,-3-4 0,4 4 0,3 0 0,-3 0 0,3 0 0,3 0 0,-5 0 0,22 0 0,-19 0 0,16 0 0,-20 0 0,6 0 0,-5 0 0,-2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2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24575,'11'0'0,"0"0"0,-3 0 0,-1 0 0,38 0 0,-28 0 0,37 0 0,-44 0 0,28 0 0,-25 0 0,21 0 0,-25 0 0,15 3 0,-13-2 0,6 2 0,-9-3 0,-1 0 0,-3 4 0,3-4 0,-6 4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6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24575,'14'-5'0,"-1"-3"0,-4 7 0,1-3 0,-5 0 0,11-1 0,-9-1 0,6-2 0,-1 7 0,-6-3 0,27 0 0,-19 3 0,27-3 0,-28 4 0,12 0 0,-15 0 0,3 0 0,-8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7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24575,'18'0'0,"-4"0"0,-1 0 0,-4 0 0,8 0 0,-6 0 0,6-4 0,-8 3 0,8-3 0,-5 4 0,5 0 0,-8 0 0,0 0 0,0 0 0,0 0 0,0 0 0,0 0 0,0 4 0,0-3 0,8 3 0,-6-4 0,14 0 0,-13 0 0,5 0 0,-12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12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24575,'14'-4'0,"0"3"0,7-11 0,-9 9 0,9-5 0,-12 8 0,0 0 0,-4-4 0,3 3 0,-3-7 0,12 3 0,-6 0 0,6 1 0,-8 4 0,-3-4 0,6 3 0,-6-3 0,3 4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14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24575,'9'-5'0,"0"1"0,-4 0 0,3 3 0,-3-3 0,12 0 0,-6-1 0,6 0 0,-7 1 0,-1 4 0,-4-4 0,-1 3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5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24575,'9'5'0,"0"-1"0,0-4 0,0 0 0,1 0 0,-1 4 0,12-3 0,-9 3 0,9-4 0,-12 0 0,0 0 0,4 0 0,-3 0 0,15 0 0,-13 0 0,18 4 0,-19-3 0,18 3 0,-17-4 0,17 0 0,-18 0 0,6 0 0,-8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3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24575,'14'13'0,"-1"-3"0,-4 3 0,17 12 0,-13-16 0,20 23 0,6-13 0,-15 0 0,54 22 0,-55-27-3392,33 16 0,2 1 3392,-28-14-2269,47 27 1,1 1 2268,-49-29 0,13 11 0,7 2 0,5-3 0,-6-3 0,-12-3 0,22 8 0,17 8 0,-16-8 4537,-19-9-4537,22 10 0,18 8 0,-17-8 0,-15-9 0,23 10 0,21 9 0,-5-4 0,1-2 0,-3-3 0,-1 2 0,5 0 0,2 1 0,6 1 0,-25-10 0,-30-12 0,32 14 0,23 9 0,-24-7 0,-33-14 0,23 12 0,19 6 0,-18-7 0,-23-12 0,24 15 0,18 9 0,-17-8 6075,-22-12-6075,13 13 0,20 14 0,1 1 0,-18-11-1601,4 0 1601,2 5 0,24 18 0,10 6 0,-7-5 0,-21-15-1228,-22-17 0,1 1 1228,9 9 0,20 13 0,11 9 0,4 2 0,-3-1 0,-11-9 0,-20-12-1238,-7-6 0,1 0 1238,4 5 0,19 13 0,13 8 0,7 4 0,-1 0 0,-5-3 0,-12-8 0,-19-13 0,1-1 0,1 1 0,-8-4 0,16 12 0,11 8 0,8 4 0,1 2 0,-2-2 0,-7-4 0,-11-9 0,-17-10 0,5 1 0,-2-1 0,0 2 0,16 11 0,11 9 0,5 3 0,0 0 0,-6-5 0,-12-7 0,-18-12 0,-5-5 0,-2-1 0,11 9 0,18 14 0,8 6 0,-1-1 0,-11-8 0,-21-16 475,3 2-475,18 17 0,17 14 0,-23-17 1208,-34-27-1208,40 41 0,-4 1 2332,-48-40-2332,25 24 0,-4-2 3227,-30-32-3227,52 50 0,-45-52 0,56 55 0,-55-60-3392,24 27 0,1 2 3392,-23-27 0,38 33-2874,-44-34 2874,0-3-602,-1 6 602,-4-7 0,4 4 0,-3-4 0,3 3-110,-8-3 110,3 0 0,5 7 0,-2-6 0,6 3-1553,57 39 1553,-49-33-1249,47 34 0,2 3 1249,-43-30-655,27 17 1,18 13 0,-14-12 654,-17-14 0,28 20 0,20 14 0,-21-15 0,-31-18 0,28 15 0,20 12 0,-22-14 0,-32-17 0,19 9 0,15 8 0,-17-11 0,-27-15 368,28 16 0,-4 0-368,-37-21 0,40 35 0,-47-30 0,55 63 0,-46-56 0,32 33 0,2 1 0,-27-33 288,26 24 0,17 17 1,-13-12-289,-12-13 762,19 15 1,-1 0-763,-20-17 0,-22-29 3577,19 24-3577,-29-26 5349,3 4-5349,-3 0 4332,4 0-4332,0 0 0,12 12 0,-9-9 0,9 9 0,-12-16 0,8 15 0,-9-12 0,12 21 0,-18-18 0,14 22 0,-10-20 0,3 16 0,-5-19 0,0-1 0,-3-1 0,7 5 0,-7-2 0,7 14 0,-7-15 0,3 15 0,-4-14 0,4 18 0,-3-17 0,3 17 0,0-22 0,-3 13 0,3-14 0,4 11 0,-6-7 0,6-1 0,-8-5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36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6872 24575,'9'-5'0,"1"-3"0,-1 2 0,0-3 0,0 4 0,28-23 0,-17 18 0,22-19 0,-12 12 0,28-14 0,17-12 0,-11 6 0,0 0 0,6-2 0,-3-2 0,11-8 0,-15 9-844,-13 7 844,6-3 0,21-12 0,0-1 0,-22 13 0,-10 3 0,19-11 0,26-19 0,1 1 0,-23 15-1204,-10 6 1204,-1 0 0,23-16 0,8-5 0,-8 6 0,-22 14 0,3-1 0,-5 5 0,21-14 0,7-5 0,-7 5 0,-21 14 0,2-1 0,-1 2 0,21-14 0,7-4 0,-6 4 0,-22 15 0,6-2 0,3-5 0,22-16 0,-2 1 0,-26 15 0,-19 10 0,26-19 0,18-14 0,-20 14-6106,-32 19 6106,26-17 0,-7 7-2741,-42 32 2741,3-2 0,0 4 0,21-24-2114,-15 18 2114,18-18 0,-23 24-451,1-4 451,2 3 2488,-7-3-2488,7 4 0,-7-4 0,15-9 0,-9 6-666,45-44 1,8-5 665,-25 25 0,6-11 0,18-21 0,-1 0 0,-17 17 2364,-4 4-2364,-4-2 0,16-21 0,5-7 0,-5 5 0,-15 21-2548,9-11 2548,-13 14 0,9-14 0,1-2 0,-7 10 0,2-4 0,-7 8 831,17-23-831,-11 10 0,4-10 0,-11 16 4371,-13 19-4371,7-18 0,7-14 0,-7 16 501,-9 20-501,16-47 0,1 0 0,-13 47 0,24-35 0,0 4 6784,-21 43-6784,48-34 0,3 4 0,-48 38 0,27-13 0,18-8 0,-17 12 0,-22 18 0,41-13 0,28-6 0,-22 6-649,-26 9 649,13-2 0,24-6 0,0 0 0,-26 4 0,-13-1 0,31-10 0,23-8 0,-28 7 0,-40 12 0,24-16 0,18-12 0,-23 11 0,-34 15 0,49-34 0,-3 0 0,-55 34 0,32-24 0,1 0 649,-31 25-649,25-21 0,-1 1 0,-29 21 0,35-20 0,1 0 0,-33 20 0,53-19 0,5 1 0,-41 18 0,31-7 0,23-7 0,-19 6 0,-20 5 0,26-3 0,23-4 0,-7 5-3392,-17 9 0,-3 3 3392,9-5 0,0 1 0,-11 5 0,-1 2-2269,-3-3 1,-6 1 2268,5 0-159,-2-1 0,-7-2 159,-35 3 0,-9 3-2928,37-34 2928,-32 32 0,40-61 0,-47 56 987,34-48-987,-39 47-232,36-31 232,-32 35 0,36-30 0,-31 35 0,15-19 0,-20 23 0,-4-7 3303,3 7-3303,-3-3 0,21-8 0,-13 5 0,12-6 0,24-15 0,-30 17 0,67-34 0,-68 32-1427,51-28 1427,-54 28 615,35-25-615,-33 26 0,21-29 0,-26 27 0,12-27 0,-18 29 0,7-13 0,-8 18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50" Type="http://schemas.openxmlformats.org/officeDocument/2006/relationships/image" Target="../media/image27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6FE5-0395-11BD-DBE4-793A69F2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6AD-2EBC-23FE-5B0C-4716322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853754"/>
            <a:ext cx="10595113" cy="4282003"/>
          </a:xfrm>
        </p:spPr>
        <p:txBody>
          <a:bodyPr/>
          <a:lstStyle/>
          <a:p>
            <a:r>
              <a:rPr lang="en-US" dirty="0"/>
              <a:t>Today – regression review exercises. </a:t>
            </a:r>
          </a:p>
          <a:p>
            <a:pPr lvl="1"/>
            <a:r>
              <a:rPr lang="en-US" dirty="0"/>
              <a:t>Practice of both linear and logistic regression. </a:t>
            </a:r>
          </a:p>
          <a:p>
            <a:pPr lvl="1"/>
            <a:r>
              <a:rPr lang="en-US" dirty="0"/>
              <a:t>Exploration and data cleanup – </a:t>
            </a:r>
            <a:r>
              <a:rPr lang="en-US" b="1" dirty="0"/>
              <a:t>with extra bonus stats!!!!</a:t>
            </a:r>
          </a:p>
          <a:p>
            <a:pPr lvl="1"/>
            <a:r>
              <a:rPr lang="en-US" dirty="0"/>
              <a:t>Using pipelines and column transformers to make the data prep easier. </a:t>
            </a:r>
          </a:p>
          <a:p>
            <a:r>
              <a:rPr lang="en-US" dirty="0"/>
              <a:t>Next week – using different models for classification/regression:</a:t>
            </a:r>
          </a:p>
          <a:p>
            <a:pPr lvl="1"/>
            <a:r>
              <a:rPr lang="en-US" dirty="0"/>
              <a:t>Other models work differently, have different strengths, and give different results. </a:t>
            </a:r>
          </a:p>
          <a:p>
            <a:pPr lvl="1"/>
            <a:r>
              <a:rPr lang="en-US" dirty="0"/>
              <a:t>Most of the code stays exactly the same (exploration, most prep and pipelines, results). </a:t>
            </a:r>
          </a:p>
          <a:p>
            <a:pPr lvl="1"/>
            <a:r>
              <a:rPr lang="en-US" dirty="0"/>
              <a:t>HP tuning and making our models better will become more important – we want to pick the best. </a:t>
            </a:r>
          </a:p>
          <a:p>
            <a:r>
              <a:rPr lang="en-US" dirty="0"/>
              <a:t>We’ve covered the basics of making (reg/</a:t>
            </a:r>
            <a:r>
              <a:rPr lang="en-US" dirty="0" err="1"/>
              <a:t>clas</a:t>
            </a:r>
            <a:r>
              <a:rPr lang="en-US" dirty="0"/>
              <a:t>) predictive models – you can solve </a:t>
            </a:r>
            <a:r>
              <a:rPr lang="en-US" b="1" i="1" dirty="0"/>
              <a:t>most</a:t>
            </a:r>
            <a:r>
              <a:rPr lang="en-US" dirty="0"/>
              <a:t> problems!!!</a:t>
            </a:r>
          </a:p>
          <a:p>
            <a:r>
              <a:rPr lang="en-US" dirty="0"/>
              <a:t>Book (</a:t>
            </a:r>
            <a:r>
              <a:rPr lang="en-US" dirty="0" err="1"/>
              <a:t>ItMLwP</a:t>
            </a:r>
            <a:r>
              <a:rPr lang="en-US" dirty="0"/>
              <a:t>) – done chapters 1,2,4,5,6 (except diff models) </a:t>
            </a:r>
          </a:p>
        </p:txBody>
      </p:sp>
    </p:spTree>
    <p:extLst>
      <p:ext uri="{BB962C8B-B14F-4D97-AF65-F5344CB8AC3E}">
        <p14:creationId xmlns:p14="http://schemas.microsoft.com/office/powerpoint/2010/main" val="3192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9F1-0A3C-996F-CF9A-4F21DFA9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that may not be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28F-3D4A-B7C7-2491-1B8C2C31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444"/>
            <a:ext cx="9603275" cy="3995530"/>
          </a:xfrm>
        </p:spPr>
        <p:txBody>
          <a:bodyPr/>
          <a:lstStyle/>
          <a:p>
            <a:r>
              <a:rPr lang="en-US" dirty="0"/>
              <a:t>Some patterns indicate that variables may not be that helpful:</a:t>
            </a:r>
          </a:p>
          <a:p>
            <a:pPr lvl="1"/>
            <a:r>
              <a:rPr lang="en-US" dirty="0"/>
              <a:t>Little to no correlation with the target. </a:t>
            </a:r>
          </a:p>
          <a:p>
            <a:pPr lvl="1"/>
            <a:r>
              <a:rPr lang="en-US" dirty="0"/>
              <a:t>Little variance (i.e. almost everything has the same value). </a:t>
            </a:r>
          </a:p>
          <a:p>
            <a:pPr lvl="1"/>
            <a:r>
              <a:rPr lang="en-US" dirty="0"/>
              <a:t>Seeming randomness with no correlation to anything. (I.e. ‘sum of phone number digits’ as a feature – the value has no connection with anything meaningful). </a:t>
            </a:r>
          </a:p>
          <a:p>
            <a:pPr lvl="1"/>
            <a:r>
              <a:rPr lang="en-US" dirty="0"/>
              <a:t>Huge number of classes with very small numbers in each/most.</a:t>
            </a:r>
          </a:p>
          <a:p>
            <a:pPr lvl="1"/>
            <a:r>
              <a:rPr lang="en-US" dirty="0"/>
              <a:t>Fully or mostly redundant features. I.e. ‘Province’=‘Alberta’ and ‘</a:t>
            </a:r>
            <a:r>
              <a:rPr lang="en-US" dirty="0" err="1"/>
              <a:t>Province_short</a:t>
            </a:r>
            <a:r>
              <a:rPr lang="en-US" dirty="0"/>
              <a:t>’=‘AB’.*</a:t>
            </a:r>
          </a:p>
          <a:p>
            <a:pPr lvl="2"/>
            <a:r>
              <a:rPr lang="en-US" dirty="0"/>
              <a:t>Having multiple features that all have the same information is called multicollinearity. </a:t>
            </a:r>
          </a:p>
        </p:txBody>
      </p:sp>
      <p:pic>
        <p:nvPicPr>
          <p:cNvPr id="4098" name="Picture 2" descr="Scatterplot &amp; Correlation | Overview, Graphs &amp; Examples - Lesson | Study.com">
            <a:extLst>
              <a:ext uri="{FF2B5EF4-FFF2-40B4-BE49-F238E27FC236}">
                <a16:creationId xmlns:a16="http://schemas.microsoft.com/office/drawing/2014/main" id="{747A06E6-423F-D8AE-4E73-FF660BE5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100" y="5101180"/>
            <a:ext cx="2737899" cy="17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eplearning with Tabular Data: Visualization, Data Processing, Categorical  Embeddings | by sisil mehta | Towards Data Science">
            <a:extLst>
              <a:ext uri="{FF2B5EF4-FFF2-40B4-BE49-F238E27FC236}">
                <a16:creationId xmlns:a16="http://schemas.microsoft.com/office/drawing/2014/main" id="{30868840-D92F-3B62-90B7-AA9C608D2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1" t="52110" r="44892"/>
          <a:stretch/>
        </p:blipFill>
        <p:spPr bwMode="auto">
          <a:xfrm>
            <a:off x="0" y="3555205"/>
            <a:ext cx="1900362" cy="330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9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B97-3652-C7F8-ECA9-CE3F06C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Categorical Things that May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49C-4343-A903-E756-77C140F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class is very different from the others, maybe this could be grouped into T/F.</a:t>
            </a:r>
          </a:p>
          <a:p>
            <a:r>
              <a:rPr lang="en-US" dirty="0"/>
              <a:t>If there are small classes with similar distributions, they may be better grouped as “other” (or something).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40DBB-9F8A-CC71-179E-D7AB4CA7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4" y="4117118"/>
            <a:ext cx="7561917" cy="255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6F682-4090-E583-51B6-BE76B938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155" y="3343600"/>
            <a:ext cx="3309180" cy="35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2DFF-DA7E-BFD8-9B66-23DE1F9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Numerical Things that Could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255-FF5A-3E07-070B-5076798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60029"/>
          </a:xfrm>
        </p:spPr>
        <p:txBody>
          <a:bodyPr/>
          <a:lstStyle/>
          <a:p>
            <a:r>
              <a:rPr lang="en-US" dirty="0"/>
              <a:t>If there are clear groups in the distribution with a separation between them, maybe that would be better as a categorical. </a:t>
            </a:r>
          </a:p>
          <a:p>
            <a:r>
              <a:rPr lang="en-US" dirty="0"/>
              <a:t>If there is a value that could be converted to a normal distribution (i.e. using a log() function on a log-normal distribution), it may yield better results after. </a:t>
            </a:r>
          </a:p>
          <a:p>
            <a:pPr lvl="1"/>
            <a:r>
              <a:rPr lang="en-US" dirty="0"/>
              <a:t>Many models (including regression) will usually give better results if inputs are normal-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transformations to make things normal are common in stats work. </a:t>
            </a:r>
          </a:p>
          <a:p>
            <a:r>
              <a:rPr lang="en-US" dirty="0"/>
              <a:t>If there are lots of rows with one value, is that plausible? Is it a placeholder, default, actually a missing value, or something? </a:t>
            </a:r>
          </a:p>
        </p:txBody>
      </p:sp>
      <p:pic>
        <p:nvPicPr>
          <p:cNvPr id="2050" name="Picture 2" descr="cart - How to engineer a bimodal continuous feature for use in Decision  Tree? - Cross Validated">
            <a:extLst>
              <a:ext uri="{FF2B5EF4-FFF2-40B4-BE49-F238E27FC236}">
                <a16:creationId xmlns:a16="http://schemas.microsoft.com/office/drawing/2014/main" id="{FD0EA725-F732-1175-2BF3-17B11265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10" y="4853766"/>
            <a:ext cx="3294490" cy="20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86D29-34CA-DBBF-1321-3530D2A5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4699"/>
            <a:ext cx="1270000" cy="2273300"/>
          </a:xfrm>
          <a:prstGeom prst="rect">
            <a:avLst/>
          </a:prstGeom>
        </p:spPr>
      </p:pic>
      <p:pic>
        <p:nvPicPr>
          <p:cNvPr id="2052" name="Picture 4" descr="Use of logarithmic transformation and back-transformation.">
            <a:extLst>
              <a:ext uri="{FF2B5EF4-FFF2-40B4-BE49-F238E27FC236}">
                <a16:creationId xmlns:a16="http://schemas.microsoft.com/office/drawing/2014/main" id="{27E23727-39CA-EA86-57F0-CD940890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0" y="5191441"/>
            <a:ext cx="3999740" cy="16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5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87F-9DCD-3CA8-CEE5-63A2055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08A-5663-6562-1668-0145AD12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570"/>
            <a:ext cx="9603275" cy="4103911"/>
          </a:xfrm>
        </p:spPr>
        <p:txBody>
          <a:bodyPr/>
          <a:lstStyle/>
          <a:p>
            <a:r>
              <a:rPr lang="en-US" dirty="0"/>
              <a:t>During data exploration, we note if anything looks like it may need to be changed. </a:t>
            </a:r>
          </a:p>
          <a:p>
            <a:pPr lvl="1"/>
            <a:r>
              <a:rPr lang="en-US" dirty="0"/>
              <a:t>If something is clear, we can just do it right off the top. </a:t>
            </a:r>
          </a:p>
          <a:p>
            <a:pPr lvl="1"/>
            <a:r>
              <a:rPr lang="en-US" dirty="0"/>
              <a:t>If something is more of a maybe, then we can hang on to the ideas. </a:t>
            </a:r>
          </a:p>
          <a:p>
            <a:r>
              <a:rPr lang="en-US" dirty="0"/>
              <a:t>Create a model as you would normally and check the performance. </a:t>
            </a:r>
          </a:p>
          <a:p>
            <a:pPr lvl="1"/>
            <a:r>
              <a:rPr lang="en-US" dirty="0"/>
              <a:t>In particular, check if there is wide variance on the cross-validation results from the grid. </a:t>
            </a:r>
          </a:p>
          <a:p>
            <a:r>
              <a:rPr lang="en-US" dirty="0"/>
              <a:t>Create a copy of the data, make the changes you want to try, and model again. </a:t>
            </a:r>
          </a:p>
          <a:p>
            <a:pPr lvl="1"/>
            <a:r>
              <a:rPr lang="en-US" dirty="0"/>
              <a:t>If the results are the same or better, then your data changes are definitely good.*</a:t>
            </a:r>
          </a:p>
          <a:p>
            <a:pPr lvl="1"/>
            <a:r>
              <a:rPr lang="en-US" dirty="0"/>
              <a:t>If the results are a bit worse, then its still debatable. Make some tweaks, then make a judgment depending on the real scenario. </a:t>
            </a:r>
          </a:p>
        </p:txBody>
      </p:sp>
    </p:spTree>
    <p:extLst>
      <p:ext uri="{BB962C8B-B14F-4D97-AF65-F5344CB8AC3E}">
        <p14:creationId xmlns:p14="http://schemas.microsoft.com/office/powerpoint/2010/main" val="126981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28C-6BCF-1C9F-16DC-4B3E478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30F-8D6D-9674-AE56-9A6EF2BB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05469"/>
          </a:xfrm>
        </p:spPr>
        <p:txBody>
          <a:bodyPr/>
          <a:lstStyle/>
          <a:p>
            <a:r>
              <a:rPr lang="en-US" dirty="0"/>
              <a:t>Removing features from a model will usually not result in a climb in raw accuracy. </a:t>
            </a:r>
          </a:p>
          <a:p>
            <a:pPr lvl="1"/>
            <a:r>
              <a:rPr lang="en-US" dirty="0"/>
              <a:t>The worse the feature was, and the worse the model was, the more likely an increase is. </a:t>
            </a:r>
          </a:p>
          <a:p>
            <a:pPr lvl="1"/>
            <a:r>
              <a:rPr lang="en-US" dirty="0"/>
              <a:t>We may get less variability – we will get a model that is more stable. </a:t>
            </a:r>
          </a:p>
          <a:p>
            <a:r>
              <a:rPr lang="en-US" dirty="0"/>
              <a:t>A smaller model is usually a better model. </a:t>
            </a:r>
          </a:p>
          <a:p>
            <a:pPr lvl="1"/>
            <a:r>
              <a:rPr lang="en-US" dirty="0"/>
              <a:t>Easier to explain and understand, faster to make and use, cheaper to gather/store data for. </a:t>
            </a:r>
          </a:p>
          <a:p>
            <a:pPr lvl="1"/>
            <a:r>
              <a:rPr lang="en-US" dirty="0"/>
              <a:t>If we can get similar performance with a smaller model, that’s usually better. </a:t>
            </a:r>
          </a:p>
          <a:p>
            <a:r>
              <a:rPr lang="en-US" dirty="0"/>
              <a:t>We need to use judgement to evaluate a reasonable balance. </a:t>
            </a:r>
          </a:p>
        </p:txBody>
      </p:sp>
    </p:spTree>
    <p:extLst>
      <p:ext uri="{BB962C8B-B14F-4D97-AF65-F5344CB8AC3E}">
        <p14:creationId xmlns:p14="http://schemas.microsoft.com/office/powerpoint/2010/main" val="2031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93CE-3912-8CF3-CFF9-89E7EF6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4353-ECE7-225C-F92D-EE32A449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5A34A-BD20-1879-A130-22B9DD82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08010" cy="334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1FA86-C0A6-86BD-F0CE-2A0BA1E6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49" y="-1"/>
            <a:ext cx="3997022" cy="5812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AE30-1225-AA11-0F28-05E7FD2F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73" y="0"/>
            <a:ext cx="4265827" cy="5812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53EDC5-B942-DBC7-6E59-D5AAA695AF70}"/>
                  </a:ext>
                </a:extLst>
              </p14:cNvPr>
              <p14:cNvContentPartPr/>
              <p14:nvPr/>
            </p14:nvContentPartPr>
            <p14:xfrm>
              <a:off x="5248581" y="1005840"/>
              <a:ext cx="137160" cy="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53EDC5-B942-DBC7-6E59-D5AAA695A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581" y="987840"/>
                <a:ext cx="17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BC8637-AEFA-CC78-370E-B2B551F5845D}"/>
                  </a:ext>
                </a:extLst>
              </p14:cNvPr>
              <p14:cNvContentPartPr/>
              <p14:nvPr/>
            </p14:nvContentPartPr>
            <p14:xfrm>
              <a:off x="5352621" y="1270080"/>
              <a:ext cx="78480" cy="1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BC8637-AEFA-CC78-370E-B2B551F584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621" y="1252080"/>
                <a:ext cx="114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F83E91-83C0-43A3-0054-08700DFD05C7}"/>
                  </a:ext>
                </a:extLst>
              </p14:cNvPr>
              <p14:cNvContentPartPr/>
              <p14:nvPr/>
            </p14:nvContentPartPr>
            <p14:xfrm>
              <a:off x="5973621" y="1663560"/>
              <a:ext cx="9504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F83E91-83C0-43A3-0054-08700DFD05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5621" y="1645560"/>
                <a:ext cx="130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EE77B0-E05A-ABD1-9881-D240C240D57D}"/>
                  </a:ext>
                </a:extLst>
              </p14:cNvPr>
              <p14:cNvContentPartPr/>
              <p14:nvPr/>
            </p14:nvContentPartPr>
            <p14:xfrm>
              <a:off x="5835741" y="1802520"/>
              <a:ext cx="114480" cy="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EE77B0-E05A-ABD1-9881-D240C240D5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8101" y="1784520"/>
                <a:ext cx="150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2B4FA8-2FE9-B5F6-35CB-B5DC77AE9E7E}"/>
                  </a:ext>
                </a:extLst>
              </p14:cNvPr>
              <p14:cNvContentPartPr/>
              <p14:nvPr/>
            </p14:nvContentPartPr>
            <p14:xfrm>
              <a:off x="573981" y="1447560"/>
              <a:ext cx="75240" cy="23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2B4FA8-2FE9-B5F6-35CB-B5DC77AE9E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981" y="1429560"/>
                <a:ext cx="110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F6C58C-C742-014A-AC56-CB7E6A1A82CB}"/>
                  </a:ext>
                </a:extLst>
              </p14:cNvPr>
              <p14:cNvContentPartPr/>
              <p14:nvPr/>
            </p14:nvContentPartPr>
            <p14:xfrm>
              <a:off x="720861" y="1837440"/>
              <a:ext cx="39600" cy="1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F6C58C-C742-014A-AC56-CB7E6A1A82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221" y="1819800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743D8F-7464-3AC3-BDF0-63B29237EC50}"/>
                  </a:ext>
                </a:extLst>
              </p14:cNvPr>
              <p14:cNvContentPartPr/>
              <p14:nvPr/>
            </p14:nvContentPartPr>
            <p14:xfrm>
              <a:off x="9567501" y="493200"/>
              <a:ext cx="124200" cy="1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743D8F-7464-3AC3-BDF0-63B29237EC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49501" y="475560"/>
                <a:ext cx="1598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E7BCBA6-13F1-8BFA-983C-80EF0DA7192D}"/>
              </a:ext>
            </a:extLst>
          </p:cNvPr>
          <p:cNvGrpSpPr/>
          <p:nvPr/>
        </p:nvGrpSpPr>
        <p:grpSpPr>
          <a:xfrm>
            <a:off x="4077501" y="2680200"/>
            <a:ext cx="3786840" cy="2505960"/>
            <a:chOff x="4077501" y="2680200"/>
            <a:chExt cx="3786840" cy="25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FD910F-A964-FB53-E296-2BD177272BAE}"/>
                    </a:ext>
                  </a:extLst>
                </p14:cNvPr>
                <p14:cNvContentPartPr/>
                <p14:nvPr/>
              </p14:nvContentPartPr>
              <p14:xfrm>
                <a:off x="4077501" y="2680200"/>
                <a:ext cx="3786840" cy="250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FD910F-A964-FB53-E296-2BD177272B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59501" y="2662560"/>
                  <a:ext cx="3822480" cy="25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F14F82-5F6A-A230-B3C8-B4AE8F01FDD8}"/>
                    </a:ext>
                  </a:extLst>
                </p14:cNvPr>
                <p14:cNvContentPartPr/>
                <p14:nvPr/>
              </p14:nvContentPartPr>
              <p14:xfrm>
                <a:off x="4267221" y="2712240"/>
                <a:ext cx="3519000" cy="247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F14F82-5F6A-A230-B3C8-B4AE8F01FD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9221" y="2694240"/>
                  <a:ext cx="3554640" cy="25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A5CD21-DB8E-CA97-13C7-2AB1C437C6A0}"/>
                    </a:ext>
                  </a:extLst>
                </p14:cNvPr>
                <p14:cNvContentPartPr/>
                <p14:nvPr/>
              </p14:nvContentPartPr>
              <p14:xfrm>
                <a:off x="5985141" y="2878920"/>
                <a:ext cx="6480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A5CD21-DB8E-CA97-13C7-2AB1C437C6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67141" y="2861280"/>
                  <a:ext cx="100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495046-D863-DE00-90D0-4357A92D83A7}"/>
                    </a:ext>
                  </a:extLst>
                </p14:cNvPr>
                <p14:cNvContentPartPr/>
                <p14:nvPr/>
              </p14:nvContentPartPr>
              <p14:xfrm>
                <a:off x="6072981" y="2857320"/>
                <a:ext cx="22860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495046-D863-DE00-90D0-4357A92D83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55341" y="2839680"/>
                  <a:ext cx="26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8AA2C0-DC21-7664-7E86-F1EC6BDB036F}"/>
                    </a:ext>
                  </a:extLst>
                </p14:cNvPr>
                <p14:cNvContentPartPr/>
                <p14:nvPr/>
              </p14:nvContentPartPr>
              <p14:xfrm>
                <a:off x="6062181" y="2989440"/>
                <a:ext cx="124200" cy="3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8AA2C0-DC21-7664-7E86-F1EC6BDB03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4541" y="2971800"/>
                  <a:ext cx="159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4C201F-90AC-A46C-FB23-D7FA87CDC405}"/>
                    </a:ext>
                  </a:extLst>
                </p14:cNvPr>
                <p14:cNvContentPartPr/>
                <p14:nvPr/>
              </p14:nvContentPartPr>
              <p14:xfrm>
                <a:off x="5966781" y="3086280"/>
                <a:ext cx="120960" cy="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4C201F-90AC-A46C-FB23-D7FA87CDC4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8781" y="3068640"/>
                  <a:ext cx="156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3AF75-C519-B47C-4624-186686D63207}"/>
                    </a:ext>
                  </a:extLst>
                </p14:cNvPr>
                <p14:cNvContentPartPr/>
                <p14:nvPr/>
              </p14:nvContentPartPr>
              <p14:xfrm>
                <a:off x="6332541" y="2871000"/>
                <a:ext cx="55440" cy="19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3AF75-C519-B47C-4624-186686D632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14541" y="2853360"/>
                  <a:ext cx="9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5B54A8-08DA-88C0-8F21-BFAEF8D15338}"/>
                    </a:ext>
                  </a:extLst>
                </p14:cNvPr>
                <p14:cNvContentPartPr/>
                <p14:nvPr/>
              </p14:nvContentPartPr>
              <p14:xfrm>
                <a:off x="6381501" y="2869200"/>
                <a:ext cx="1994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5B54A8-08DA-88C0-8F21-BFAEF8D153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63861" y="2851560"/>
                  <a:ext cx="235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332E8-B6E3-251A-D6E7-7B26D49943AD}"/>
                    </a:ext>
                  </a:extLst>
                </p14:cNvPr>
                <p14:cNvContentPartPr/>
                <p14:nvPr/>
              </p14:nvContentPartPr>
              <p14:xfrm>
                <a:off x="6659061" y="2850840"/>
                <a:ext cx="28080" cy="25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332E8-B6E3-251A-D6E7-7B26D49943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1421" y="2832840"/>
                  <a:ext cx="63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39D030-C333-E567-4A82-0DD1CEAA9A5D}"/>
                    </a:ext>
                  </a:extLst>
                </p14:cNvPr>
                <p14:cNvContentPartPr/>
                <p14:nvPr/>
              </p14:nvContentPartPr>
              <p14:xfrm>
                <a:off x="6688581" y="2805840"/>
                <a:ext cx="140760" cy="30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39D030-C333-E567-4A82-0DD1CEAA9A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70581" y="2788200"/>
                  <a:ext cx="1764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4625E6-30B8-E468-58CE-233848D1F142}"/>
                  </a:ext>
                </a:extLst>
              </p14:cNvPr>
              <p14:cNvContentPartPr/>
              <p14:nvPr/>
            </p14:nvContentPartPr>
            <p14:xfrm>
              <a:off x="6260541" y="472680"/>
              <a:ext cx="46080" cy="16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4625E6-30B8-E468-58CE-233848D1F1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42901" y="454680"/>
                <a:ext cx="81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439046-333D-85D1-3389-C6A78FD58B5D}"/>
                  </a:ext>
                </a:extLst>
              </p14:cNvPr>
              <p14:cNvContentPartPr/>
              <p14:nvPr/>
            </p14:nvContentPartPr>
            <p14:xfrm>
              <a:off x="6381141" y="630720"/>
              <a:ext cx="3636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439046-333D-85D1-3389-C6A78FD58B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63501" y="613080"/>
                <a:ext cx="72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2074AE-F239-5D14-D417-123AC108901E}"/>
                  </a:ext>
                </a:extLst>
              </p14:cNvPr>
              <p14:cNvContentPartPr/>
              <p14:nvPr/>
            </p14:nvContentPartPr>
            <p14:xfrm>
              <a:off x="10889061" y="2356920"/>
              <a:ext cx="2304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2074AE-F239-5D14-D417-123AC10890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871421" y="2339280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491754-633B-B057-C7B1-49988869E634}"/>
                  </a:ext>
                </a:extLst>
              </p14:cNvPr>
              <p14:cNvContentPartPr/>
              <p14:nvPr/>
            </p14:nvContentPartPr>
            <p14:xfrm>
              <a:off x="11329341" y="2766960"/>
              <a:ext cx="39600" cy="16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491754-633B-B057-C7B1-49988869E63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11341" y="2748960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8C6D71-5BA9-1668-38CB-4459F873CC29}"/>
                  </a:ext>
                </a:extLst>
              </p14:cNvPr>
              <p14:cNvContentPartPr/>
              <p14:nvPr/>
            </p14:nvContentPartPr>
            <p14:xfrm>
              <a:off x="5001856" y="1400723"/>
              <a:ext cx="65520" cy="19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8C6D71-5BA9-1668-38CB-4459F873CC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84216" y="1383083"/>
                <a:ext cx="101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D0FA411-C1BE-6E4B-16E6-8275A293860A}"/>
                  </a:ext>
                </a:extLst>
              </p14:cNvPr>
              <p14:cNvContentPartPr/>
              <p14:nvPr/>
            </p14:nvContentPartPr>
            <p14:xfrm>
              <a:off x="5619976" y="1524563"/>
              <a:ext cx="76320" cy="3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D0FA411-C1BE-6E4B-16E6-8275A293860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01976" y="1506563"/>
                <a:ext cx="111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AF9578-0653-513A-DD5F-890AC16C6CCE}"/>
                  </a:ext>
                </a:extLst>
              </p14:cNvPr>
              <p14:cNvContentPartPr/>
              <p14:nvPr/>
            </p14:nvContentPartPr>
            <p14:xfrm>
              <a:off x="9568456" y="778283"/>
              <a:ext cx="122760" cy="5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AF9578-0653-513A-DD5F-890AC16C6C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50816" y="760643"/>
                <a:ext cx="158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6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 – With bonus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3D-8844-3562-8B17-8BB4CEE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D916-FF74-5AF6-B326-676D6DD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do at least some exploration of data prior to making models. </a:t>
            </a:r>
          </a:p>
          <a:p>
            <a:pPr lvl="1"/>
            <a:r>
              <a:rPr lang="en-US" dirty="0"/>
              <a:t>Numeric exploration via info, describe,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Visual exploration via </a:t>
            </a:r>
            <a:r>
              <a:rPr lang="en-US" dirty="0" err="1"/>
              <a:t>pairplots</a:t>
            </a:r>
            <a:r>
              <a:rPr lang="en-US" dirty="0"/>
              <a:t>, </a:t>
            </a:r>
            <a:r>
              <a:rPr lang="en-US" dirty="0" err="1"/>
              <a:t>countplots</a:t>
            </a:r>
            <a:r>
              <a:rPr lang="en-US" dirty="0"/>
              <a:t>, boxplots, etc...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459E-1FB4-BFEE-8BD1-3CB12A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With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8F1-8B59-B470-B8D4-C2D28D3E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what we see in our data to help us think of changes we can make to prep it for modelling. </a:t>
            </a:r>
          </a:p>
          <a:p>
            <a:r>
              <a:rPr lang="en-US" dirty="0"/>
              <a:t>We can use our knowledge of what may have predictive value to make some judgments. </a:t>
            </a:r>
          </a:p>
          <a:p>
            <a:r>
              <a:rPr lang="en-US" dirty="0"/>
              <a:t>None of these things are definitive improvements, we need to check. </a:t>
            </a:r>
          </a:p>
          <a:p>
            <a:pPr lvl="1"/>
            <a:r>
              <a:rPr lang="en-US" dirty="0"/>
              <a:t>There is random variation, especially with small data. </a:t>
            </a:r>
          </a:p>
          <a:p>
            <a:pPr lvl="1"/>
            <a:r>
              <a:rPr lang="en-US" dirty="0"/>
              <a:t>Other model types of hyperparameter combos may perform differently.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641-DACB-9D63-51E4-5613B687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F9B-B2B6-5207-252D-4D7EE93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36303"/>
          </a:xfrm>
        </p:spPr>
        <p:txBody>
          <a:bodyPr/>
          <a:lstStyle/>
          <a:p>
            <a:r>
              <a:rPr lang="en-US" dirty="0"/>
              <a:t>We want to have features that have predictive value. </a:t>
            </a:r>
          </a:p>
          <a:p>
            <a:pPr lvl="1"/>
            <a:r>
              <a:rPr lang="en-US" dirty="0"/>
              <a:t>I.e. knowing the feature helps us predict the target. </a:t>
            </a:r>
          </a:p>
          <a:p>
            <a:pPr lvl="1"/>
            <a:r>
              <a:rPr lang="en-US" dirty="0"/>
              <a:t>This is most simply seen in correlation – categorical have chi2 which is ~equivalent. </a:t>
            </a:r>
          </a:p>
          <a:p>
            <a:r>
              <a:rPr lang="en-US" dirty="0"/>
              <a:t>Features that have some ‘correlation’ with the target are good, those that don’t aren’t.*</a:t>
            </a:r>
          </a:p>
          <a:p>
            <a:pPr lvl="1"/>
            <a:r>
              <a:rPr lang="en-US" dirty="0"/>
              <a:t>Think – “if I know what this feature value is, does that tell me about the target?”</a:t>
            </a:r>
          </a:p>
          <a:p>
            <a:r>
              <a:rPr lang="en-US" dirty="0"/>
              <a:t>We can see this correlation in our exploration, to a degree. </a:t>
            </a:r>
          </a:p>
          <a:p>
            <a:endParaRPr lang="en-US" dirty="0"/>
          </a:p>
        </p:txBody>
      </p:sp>
      <p:pic>
        <p:nvPicPr>
          <p:cNvPr id="1026" name="Picture 2" descr="What is a Correlation Coefficient? The r Value in Statistics Explained">
            <a:extLst>
              <a:ext uri="{FF2B5EF4-FFF2-40B4-BE49-F238E27FC236}">
                <a16:creationId xmlns:a16="http://schemas.microsoft.com/office/drawing/2014/main" id="{05F4889E-2418-1473-0CB2-A5A4C780A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01" y="4490057"/>
            <a:ext cx="7103829" cy="2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1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F9A-BDD0-5847-79C8-15A670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407-EF18-FDC0-F896-897788C4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4148098"/>
          </a:xfrm>
        </p:spPr>
        <p:txBody>
          <a:bodyPr/>
          <a:lstStyle/>
          <a:p>
            <a:r>
              <a:rPr lang="en-US" dirty="0"/>
              <a:t>Features being correlated with the target is good, but a simplification. </a:t>
            </a:r>
          </a:p>
          <a:p>
            <a:r>
              <a:rPr lang="en-US" dirty="0"/>
              <a:t>The magic of ML is the models can capture more complex, invisible, relationships. </a:t>
            </a:r>
          </a:p>
          <a:p>
            <a:pPr lvl="1"/>
            <a:r>
              <a:rPr lang="en-US" dirty="0"/>
              <a:t>E.g. a combination of 397 features can be highly correlated with the target. </a:t>
            </a:r>
          </a:p>
          <a:p>
            <a:r>
              <a:rPr lang="en-US" dirty="0"/>
              <a:t>Our inspection in 1-3 dimensions can help, but isn’t everything. </a:t>
            </a:r>
          </a:p>
          <a:p>
            <a:pPr lvl="1"/>
            <a:r>
              <a:rPr lang="en-US" dirty="0"/>
              <a:t>We won’t find a deterministic set of actions to take that will give the best model. </a:t>
            </a:r>
          </a:p>
          <a:p>
            <a:pPr lvl="1"/>
            <a:r>
              <a:rPr lang="en-US" dirty="0"/>
              <a:t>Our brains’ “r-squared” in this scenario can be pretty low.</a:t>
            </a:r>
          </a:p>
          <a:p>
            <a:pPr lvl="1"/>
            <a:r>
              <a:rPr lang="en-US" dirty="0"/>
              <a:t>We can get rid of things that are useless, and take attempts at improvements, but we need to test and check the results to know if changes are actually good.  </a:t>
            </a:r>
          </a:p>
          <a:p>
            <a:r>
              <a:rPr lang="en-US" dirty="0"/>
              <a:t>We can do a pass here to help, but we aren’t calculating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491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9E55-5EF9-334E-2151-0826FA9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is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F27D-DCA8-A096-DF13-A40D6AEB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2976"/>
          </a:xfrm>
        </p:spPr>
        <p:txBody>
          <a:bodyPr/>
          <a:lstStyle/>
          <a:p>
            <a:r>
              <a:rPr lang="en-US" dirty="0"/>
              <a:t>When we are trying things like this, it is weird and often not intuitive. </a:t>
            </a:r>
          </a:p>
          <a:p>
            <a:r>
              <a:rPr lang="en-US" dirty="0"/>
              <a:t>The goal is to create a dataset that represents some real-world thing, in a way that allows a ML model to predict the target accurately. </a:t>
            </a:r>
          </a:p>
          <a:p>
            <a:pPr lvl="1"/>
            <a:r>
              <a:rPr lang="en-US" dirty="0"/>
              <a:t>This is not the same as doing manipulations of our original data. </a:t>
            </a:r>
          </a:p>
          <a:p>
            <a:pPr lvl="1"/>
            <a:r>
              <a:rPr lang="en-US" dirty="0"/>
              <a:t>The representation is not a defined, real thing, we are creating it from our data. </a:t>
            </a:r>
          </a:p>
          <a:p>
            <a:pPr lvl="1"/>
            <a:r>
              <a:rPr lang="en-US" dirty="0"/>
              <a:t>Our dataset isn’t reality, it is one snapshot of some metrics, from reality. </a:t>
            </a:r>
          </a:p>
          <a:p>
            <a:r>
              <a:rPr lang="en-US" dirty="0"/>
              <a:t>Changing the data to make it “more legible” to the model, is ok. Like phonetic spelling. </a:t>
            </a:r>
          </a:p>
          <a:p>
            <a:r>
              <a:rPr lang="en-US" dirty="0"/>
              <a:t>Simple things here are required, the more elaborate things are more of an art.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C19-3C90-285E-0B38-8E89960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033-EA28-97AE-133C-02460EA7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kids learn how to read, they may be ‘trained’ on phonetical data. </a:t>
            </a:r>
          </a:p>
          <a:p>
            <a:pPr lvl="1"/>
            <a:r>
              <a:rPr lang="en-US" dirty="0"/>
              <a:t>This alternate representation of actual language allows the model (a kid) to learn better. </a:t>
            </a:r>
          </a:p>
          <a:p>
            <a:pPr lvl="1"/>
            <a:r>
              <a:rPr lang="en-US" dirty="0"/>
              <a:t>The real text is transformed into the </a:t>
            </a:r>
            <a:r>
              <a:rPr lang="en-US" dirty="0" err="1"/>
              <a:t>pheonetical</a:t>
            </a:r>
            <a:r>
              <a:rPr lang="en-US" dirty="0"/>
              <a:t> representations.</a:t>
            </a:r>
          </a:p>
          <a:p>
            <a:r>
              <a:rPr lang="en-US" dirty="0"/>
              <a:t>Our models are similar – we want to be able to predict accurately. </a:t>
            </a:r>
          </a:p>
          <a:p>
            <a:pPr lvl="1"/>
            <a:r>
              <a:rPr lang="en-US" dirty="0"/>
              <a:t>If some alternate version of the data we have allows them to learn better, that’s good. </a:t>
            </a:r>
          </a:p>
          <a:p>
            <a:pPr lvl="1"/>
            <a:r>
              <a:rPr lang="en-US" dirty="0"/>
              <a:t>We can do whatever we need to (encode, scale, transform) as long as it helps the model. </a:t>
            </a:r>
          </a:p>
        </p:txBody>
      </p:sp>
      <p:pic>
        <p:nvPicPr>
          <p:cNvPr id="5122" name="Picture 2" descr="Word Division Dots and Syllable Hyphens | Merriam-Webster">
            <a:extLst>
              <a:ext uri="{FF2B5EF4-FFF2-40B4-BE49-F238E27FC236}">
                <a16:creationId xmlns:a16="http://schemas.microsoft.com/office/drawing/2014/main" id="{737D87ED-3124-CEE8-B126-287BC9C7E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 b="6460"/>
          <a:stretch/>
        </p:blipFill>
        <p:spPr bwMode="auto">
          <a:xfrm>
            <a:off x="4005316" y="4703196"/>
            <a:ext cx="4495800" cy="21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38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1085</TotalTime>
  <Words>1260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PowerPoint Presentation</vt:lpstr>
      <vt:lpstr>Regression Review – With bonus Stats</vt:lpstr>
      <vt:lpstr>Data Exploration</vt:lpstr>
      <vt:lpstr>Preparing Data With Stats</vt:lpstr>
      <vt:lpstr>Predictive Value</vt:lpstr>
      <vt:lpstr>But…</vt:lpstr>
      <vt:lpstr>Nothing is Real</vt:lpstr>
      <vt:lpstr>Hooked on data</vt:lpstr>
      <vt:lpstr>Some things that may not be useful…</vt:lpstr>
      <vt:lpstr>Some Categorical Things that May Be Changed…</vt:lpstr>
      <vt:lpstr>Some Numerical Things that Could be Changed…</vt:lpstr>
      <vt:lpstr>Process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2024-03-20T22:32:16Z</dcterms:created>
  <dcterms:modified xsi:type="dcterms:W3CDTF">2024-03-21T16:37:27Z</dcterms:modified>
</cp:coreProperties>
</file>