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69" r:id="rId2"/>
    <p:sldId id="256" r:id="rId3"/>
    <p:sldId id="268" r:id="rId4"/>
    <p:sldId id="265" r:id="rId5"/>
    <p:sldId id="266" r:id="rId6"/>
    <p:sldId id="267" r:id="rId7"/>
    <p:sldId id="271" r:id="rId8"/>
    <p:sldId id="273" r:id="rId9"/>
    <p:sldId id="274" r:id="rId10"/>
    <p:sldId id="270" r:id="rId11"/>
    <p:sldId id="272" r:id="rId12"/>
    <p:sldId id="275" r:id="rId13"/>
    <p:sldId id="276" r:id="rId14"/>
    <p:sldId id="277" r:id="rId15"/>
    <p:sldId id="278" r:id="rId16"/>
    <p:sldId id="279" r:id="rId17"/>
    <p:sldId id="285" r:id="rId18"/>
    <p:sldId id="280" r:id="rId19"/>
    <p:sldId id="281" r:id="rId20"/>
    <p:sldId id="282" r:id="rId21"/>
    <p:sldId id="283" r:id="rId22"/>
    <p:sldId id="284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96"/>
    <p:restoredTop sz="95897"/>
  </p:normalViewPr>
  <p:slideViewPr>
    <p:cSldViewPr snapToGrid="0" snapToObjects="1">
      <p:cViewPr varScale="1">
        <p:scale>
          <a:sx n="160" d="100"/>
          <a:sy n="160" d="100"/>
        </p:scale>
        <p:origin x="1736" y="19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5F05D-6BEB-2841-A851-D41DAF75D792}" type="datetimeFigureOut">
              <a:rPr lang="en-US" smtClean="0"/>
              <a:t>3/6/24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7D056480-C6C0-AF49-BB1F-3795E81DA1E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9283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5F05D-6BEB-2841-A851-D41DAF75D792}" type="datetimeFigureOut">
              <a:rPr lang="en-US" smtClean="0"/>
              <a:t>3/6/24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6480-C6C0-AF49-BB1F-3795E81DA1ED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5171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5F05D-6BEB-2841-A851-D41DAF75D792}" type="datetimeFigureOut">
              <a:rPr lang="en-US" smtClean="0"/>
              <a:t>3/6/24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6480-C6C0-AF49-BB1F-3795E81DA1E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1235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5F05D-6BEB-2841-A851-D41DAF75D792}" type="datetimeFigureOut">
              <a:rPr lang="en-US" smtClean="0"/>
              <a:t>3/6/24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6480-C6C0-AF49-BB1F-3795E81DA1ED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6012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5F05D-6BEB-2841-A851-D41DAF75D792}" type="datetimeFigureOut">
              <a:rPr lang="en-US" smtClean="0"/>
              <a:t>3/6/24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6480-C6C0-AF49-BB1F-3795E81DA1E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0643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5F05D-6BEB-2841-A851-D41DAF75D792}" type="datetimeFigureOut">
              <a:rPr lang="en-US" smtClean="0"/>
              <a:t>3/6/24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6480-C6C0-AF49-BB1F-3795E81DA1ED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2774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5F05D-6BEB-2841-A851-D41DAF75D792}" type="datetimeFigureOut">
              <a:rPr lang="en-US" smtClean="0"/>
              <a:t>3/6/24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6480-C6C0-AF49-BB1F-3795E81DA1ED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6924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5F05D-6BEB-2841-A851-D41DAF75D792}" type="datetimeFigureOut">
              <a:rPr lang="en-US" smtClean="0"/>
              <a:t>3/6/24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6480-C6C0-AF49-BB1F-3795E81DA1ED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9152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5F05D-6BEB-2841-A851-D41DAF75D792}" type="datetimeFigureOut">
              <a:rPr lang="en-US" smtClean="0"/>
              <a:t>3/6/24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6480-C6C0-AF49-BB1F-3795E81DA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794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5F05D-6BEB-2841-A851-D41DAF75D792}" type="datetimeFigureOut">
              <a:rPr lang="en-US" smtClean="0"/>
              <a:t>3/6/24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6480-C6C0-AF49-BB1F-3795E81DA1ED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7440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2EF5F05D-6BEB-2841-A851-D41DAF75D792}" type="datetimeFigureOut">
              <a:rPr lang="en-US" smtClean="0"/>
              <a:t>3/6/24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6480-C6C0-AF49-BB1F-3795E81DA1ED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9880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F5F05D-6BEB-2841-A851-D41DAF75D792}" type="datetimeFigureOut">
              <a:rPr lang="en-US" smtClean="0"/>
              <a:t>3/6/24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7D056480-C6C0-AF49-BB1F-3795E81DA1E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7915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DBAC3-851F-DB1D-7AFF-1AAED3A9B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Keep da House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FE5DF5-ED23-9FB2-3C49-89B113E19B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>
            <a:normAutofit/>
          </a:bodyPr>
          <a:lstStyle/>
          <a:p>
            <a:r>
              <a:rPr lang="en-US" dirty="0"/>
              <a:t>Test part 2 marks are up. </a:t>
            </a:r>
          </a:p>
          <a:p>
            <a:pPr lvl="1"/>
            <a:r>
              <a:rPr lang="en-US" dirty="0"/>
              <a:t>Mostly pretty good. Most frequent mistake probably due to not making functions generic. </a:t>
            </a:r>
          </a:p>
          <a:p>
            <a:r>
              <a:rPr lang="en-US" dirty="0"/>
              <a:t>Today - pipelines, column transformers, and imputation. </a:t>
            </a:r>
          </a:p>
          <a:p>
            <a:pPr lvl="1"/>
            <a:r>
              <a:rPr lang="en-US" dirty="0"/>
              <a:t>Imputation – dealing with missing values in data. </a:t>
            </a:r>
          </a:p>
          <a:p>
            <a:pPr lvl="1"/>
            <a:r>
              <a:rPr lang="en-US" dirty="0"/>
              <a:t>Tools to make the data preparation process easier and more manageable. </a:t>
            </a:r>
          </a:p>
          <a:p>
            <a:pPr lvl="1"/>
            <a:r>
              <a:rPr lang="en-US" dirty="0"/>
              <a:t>Simple concepts</a:t>
            </a:r>
            <a:r>
              <a:rPr lang="en-US"/>
              <a:t>, important hands-on tools.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2300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0A0E5-FCC9-1050-0D06-660B7D97D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Column Transformer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3D743D-F71A-BBF8-31BF-F61C131B15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941688"/>
            <a:ext cx="6172200" cy="4186549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400" dirty="0"/>
              <a:t>Column transformers are like a platform that allows for different paths:</a:t>
            </a:r>
          </a:p>
          <a:p>
            <a:pPr lvl="1">
              <a:lnSpc>
                <a:spcPct val="110000"/>
              </a:lnSpc>
            </a:pPr>
            <a:r>
              <a:rPr lang="en-US" sz="2000" dirty="0"/>
              <a:t>Do one set of preparation steps for numeric columns. </a:t>
            </a:r>
          </a:p>
          <a:p>
            <a:pPr lvl="1">
              <a:lnSpc>
                <a:spcPct val="110000"/>
              </a:lnSpc>
            </a:pPr>
            <a:r>
              <a:rPr lang="en-US" sz="2000" dirty="0"/>
              <a:t>Do another set of steps for categorical columns. </a:t>
            </a:r>
          </a:p>
          <a:p>
            <a:pPr lvl="1">
              <a:lnSpc>
                <a:spcPct val="110000"/>
              </a:lnSpc>
            </a:pPr>
            <a:r>
              <a:rPr lang="en-US" sz="2000" dirty="0"/>
              <a:t>Potentially add more branches to deal with different features differently. </a:t>
            </a:r>
          </a:p>
          <a:p>
            <a:pPr>
              <a:lnSpc>
                <a:spcPct val="110000"/>
              </a:lnSpc>
            </a:pPr>
            <a:r>
              <a:rPr lang="en-US" sz="2200" dirty="0"/>
              <a:t>The steps inside are the same as with a pipeline. </a:t>
            </a:r>
          </a:p>
          <a:p>
            <a:pPr lvl="1">
              <a:lnSpc>
                <a:spcPct val="110000"/>
              </a:lnSpc>
            </a:pPr>
            <a:r>
              <a:rPr lang="en-US" sz="2000" dirty="0"/>
              <a:t>They are pipelines!!</a:t>
            </a:r>
          </a:p>
          <a:p>
            <a:pPr>
              <a:lnSpc>
                <a:spcPct val="110000"/>
              </a:lnSpc>
            </a:pPr>
            <a:r>
              <a:rPr lang="en-US" sz="2200" dirty="0"/>
              <a:t>“Passthrough” is used when nothing is needed. </a:t>
            </a:r>
          </a:p>
        </p:txBody>
      </p:sp>
      <p:pic>
        <p:nvPicPr>
          <p:cNvPr id="2050" name="Picture 2" descr="Neat data preprocessing with Pipeline and ColumnTransformer | by Yannawut  Kimnaruk | MLearning.ai | Medium">
            <a:extLst>
              <a:ext uri="{FF2B5EF4-FFF2-40B4-BE49-F238E27FC236}">
                <a16:creationId xmlns:a16="http://schemas.microsoft.com/office/drawing/2014/main" id="{CC2C6740-F57F-6384-BECD-92E87BEEE4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0" y="1853753"/>
            <a:ext cx="6096000" cy="4541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92679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C55D2-B4DC-5A8D-F8F6-4ED821137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1EFAE-46F2-8E8A-4810-D1FD1BD9FC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5. Preprocessing Categorical Features and Column Transformer — BAIT  509&lt;br&gt;Business Applications of Machine Learning">
            <a:extLst>
              <a:ext uri="{FF2B5EF4-FFF2-40B4-BE49-F238E27FC236}">
                <a16:creationId xmlns:a16="http://schemas.microsoft.com/office/drawing/2014/main" id="{FFB4639E-B862-AD7B-6D8C-8145620DCC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68438"/>
            <a:ext cx="12192000" cy="3919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96307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6B1A1-F038-E184-7A8B-D75F3173C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Column Transformers in Code</a:t>
            </a:r>
          </a:p>
        </p:txBody>
      </p:sp>
      <p:pic>
        <p:nvPicPr>
          <p:cNvPr id="4098" name="Picture 2" descr="The correct use of ColumnTransformer() in the Kaggle Titanic competition |  by Tracyrenee | Python in Plain English">
            <a:extLst>
              <a:ext uri="{FF2B5EF4-FFF2-40B4-BE49-F238E27FC236}">
                <a16:creationId xmlns:a16="http://schemas.microsoft.com/office/drawing/2014/main" id="{61F19842-B869-EDC2-8199-DFB9E08FF74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5" t="35885" r="4925"/>
          <a:stretch/>
        </p:blipFill>
        <p:spPr bwMode="auto">
          <a:xfrm>
            <a:off x="0" y="1951766"/>
            <a:ext cx="7675685" cy="3992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897F3-2137-1F8D-D86D-F495C7B8A0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5685" y="1853754"/>
            <a:ext cx="4516315" cy="4274484"/>
          </a:xfrm>
        </p:spPr>
        <p:txBody>
          <a:bodyPr>
            <a:normAutofit/>
          </a:bodyPr>
          <a:lstStyle/>
          <a:p>
            <a:r>
              <a:rPr lang="en-US" sz="2400" dirty="0"/>
              <a:t>Each column transformer is like a slightly more complex pipeline. </a:t>
            </a:r>
          </a:p>
          <a:p>
            <a:pPr lvl="1"/>
            <a:r>
              <a:rPr lang="en-US" sz="2000" dirty="0"/>
              <a:t>Specify which columns should take this path, the steps, and a label. </a:t>
            </a:r>
          </a:p>
          <a:p>
            <a:r>
              <a:rPr lang="en-US" sz="2200" dirty="0"/>
              <a:t>We create one pipeline per “path”. </a:t>
            </a:r>
          </a:p>
          <a:p>
            <a:r>
              <a:rPr lang="en-US" sz="2200" dirty="0"/>
              <a:t>The CT combines the pipes. </a:t>
            </a:r>
          </a:p>
          <a:p>
            <a:r>
              <a:rPr lang="en-US" sz="2200" dirty="0"/>
              <a:t>This can be arbitrarily complex. </a:t>
            </a:r>
          </a:p>
          <a:p>
            <a:r>
              <a:rPr lang="en-US" sz="2200" dirty="0"/>
              <a:t>The “handle unknown” is often needed for messy data. </a:t>
            </a:r>
          </a:p>
        </p:txBody>
      </p:sp>
    </p:spTree>
    <p:extLst>
      <p:ext uri="{BB962C8B-B14F-4D97-AF65-F5344CB8AC3E}">
        <p14:creationId xmlns:p14="http://schemas.microsoft.com/office/powerpoint/2010/main" val="30135608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42502-8E55-76F5-7CB5-3FC954589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Column Transformer Pipelines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54990B-7990-A741-AA76-F9146C88A2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/>
          <a:lstStyle/>
          <a:p>
            <a:r>
              <a:rPr lang="en-US" dirty="0"/>
              <a:t>Column transformer and pipeline code is simple, but can get messy. </a:t>
            </a:r>
          </a:p>
          <a:p>
            <a:r>
              <a:rPr lang="en-US" dirty="0"/>
              <a:t>Steps to keep things straight:</a:t>
            </a:r>
          </a:p>
          <a:p>
            <a:pPr lvl="1"/>
            <a:r>
              <a:rPr lang="en-US" dirty="0"/>
              <a:t>Which different paths are needed, make a pipe for each. (Often numeric + </a:t>
            </a:r>
            <a:r>
              <a:rPr lang="en-US" dirty="0" err="1"/>
              <a:t>categ</a:t>
            </a:r>
            <a:r>
              <a:rPr lang="en-US" dirty="0"/>
              <a:t>.)</a:t>
            </a:r>
          </a:p>
          <a:p>
            <a:pPr lvl="1"/>
            <a:r>
              <a:rPr lang="en-US" dirty="0"/>
              <a:t>List columns and filter into which path they belong to. </a:t>
            </a:r>
          </a:p>
          <a:p>
            <a:pPr lvl="1"/>
            <a:r>
              <a:rPr lang="en-US" dirty="0"/>
              <a:t>Create column transformer that combines the paths, and specifies the columns for each. </a:t>
            </a:r>
          </a:p>
          <a:p>
            <a:pPr lvl="1"/>
            <a:r>
              <a:rPr lang="en-US" dirty="0"/>
              <a:t>If using multiple branches (try not to), minimize the steps that are separate. E.g. if we are imputing two different ways, separate that, then combine the features and continue the rest. </a:t>
            </a:r>
          </a:p>
          <a:p>
            <a:r>
              <a:rPr lang="en-US" dirty="0"/>
              <a:t>Once the pipeline is made, it becomes easy to rerun – critical for testing hyperparameters to make our model better. </a:t>
            </a:r>
          </a:p>
        </p:txBody>
      </p:sp>
    </p:spTree>
    <p:extLst>
      <p:ext uri="{BB962C8B-B14F-4D97-AF65-F5344CB8AC3E}">
        <p14:creationId xmlns:p14="http://schemas.microsoft.com/office/powerpoint/2010/main" val="12121087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34FBE-3B34-E17A-6A86-4D043B981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Imputation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42120D-A7F5-1C50-959C-DF2C86805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943100"/>
            <a:ext cx="9603275" cy="4110381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3199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395D4-013D-C361-E82F-D0C703F73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Filling in the Blanks - Imputing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3EA5B-CF5B-E543-B20F-7A1F172DB4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5"/>
            <a:ext cx="9603275" cy="2208292"/>
          </a:xfrm>
        </p:spPr>
        <p:txBody>
          <a:bodyPr/>
          <a:lstStyle/>
          <a:p>
            <a:r>
              <a:rPr lang="en-US" dirty="0"/>
              <a:t>One of the most common data pipeline steps we use is imputation. </a:t>
            </a:r>
          </a:p>
          <a:p>
            <a:r>
              <a:rPr lang="en-US" dirty="0"/>
              <a:t>Imputation is filling in any missing values in our data. </a:t>
            </a:r>
          </a:p>
          <a:p>
            <a:pPr lvl="1"/>
            <a:r>
              <a:rPr lang="en-US" dirty="0"/>
              <a:t>Common when we have data that is hard or expensive to collect, but has blanks. </a:t>
            </a:r>
          </a:p>
          <a:p>
            <a:pPr lvl="1"/>
            <a:r>
              <a:rPr lang="en-US" dirty="0"/>
              <a:t>E.g. there might be random blanks on a census, but we don’t want to lose all data. </a:t>
            </a:r>
          </a:p>
          <a:p>
            <a:r>
              <a:rPr lang="en-US" dirty="0"/>
              <a:t>Correct imputation requires some domain and goal knowledge to do well. 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B377696-9EC8-E74C-2D13-8886248DAAEC}"/>
              </a:ext>
            </a:extLst>
          </p:cNvPr>
          <p:cNvGrpSpPr/>
          <p:nvPr/>
        </p:nvGrpSpPr>
        <p:grpSpPr>
          <a:xfrm>
            <a:off x="0" y="4062046"/>
            <a:ext cx="12192000" cy="2795954"/>
            <a:chOff x="0" y="1969477"/>
            <a:chExt cx="12192000" cy="2795954"/>
          </a:xfrm>
        </p:grpSpPr>
        <p:pic>
          <p:nvPicPr>
            <p:cNvPr id="4" name="Picture 2" descr="6 Different Ways to Compensate for Missing Values In a Dataset (Data  Imputation with examples) | by Will Badr | Towards Data Science">
              <a:extLst>
                <a:ext uri="{FF2B5EF4-FFF2-40B4-BE49-F238E27FC236}">
                  <a16:creationId xmlns:a16="http://schemas.microsoft.com/office/drawing/2014/main" id="{51B3E23F-C82D-DB56-9E74-FAB21E0939F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083" b="10656"/>
            <a:stretch/>
          </p:blipFill>
          <p:spPr bwMode="auto">
            <a:xfrm>
              <a:off x="0" y="1969477"/>
              <a:ext cx="12192000" cy="27959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ight Arrow 4">
              <a:extLst>
                <a:ext uri="{FF2B5EF4-FFF2-40B4-BE49-F238E27FC236}">
                  <a16:creationId xmlns:a16="http://schemas.microsoft.com/office/drawing/2014/main" id="{D79DF93F-C2BE-85DF-8816-866674A33BD7}"/>
                </a:ext>
              </a:extLst>
            </p:cNvPr>
            <p:cNvSpPr/>
            <p:nvPr/>
          </p:nvSpPr>
          <p:spPr>
            <a:xfrm>
              <a:off x="4967111" y="2666349"/>
              <a:ext cx="2257778" cy="1162756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491501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BD832-51CF-9650-B637-E67547861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Imputation 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11707-BA6F-4248-8632-71A9C5F160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/>
          <a:lstStyle/>
          <a:p>
            <a:r>
              <a:rPr lang="en-US" dirty="0"/>
              <a:t>There are several different options of how to impute:</a:t>
            </a:r>
          </a:p>
          <a:p>
            <a:pPr lvl="1"/>
            <a:r>
              <a:rPr lang="en-US" dirty="0"/>
              <a:t>Delete – if a value is missing, delete the row. This is the “safest” as we don’t invent data, but we can potentially lose lots of data if we have many empty values. </a:t>
            </a:r>
          </a:p>
          <a:p>
            <a:pPr lvl="1"/>
            <a:r>
              <a:rPr lang="en-US" dirty="0"/>
              <a:t>Mode – replace with most frequent. This is common in categorical columns. </a:t>
            </a:r>
          </a:p>
          <a:p>
            <a:pPr lvl="1"/>
            <a:r>
              <a:rPr lang="en-US" dirty="0"/>
              <a:t>Mean/median – replace with an average. This is common with numeric columns. </a:t>
            </a:r>
          </a:p>
          <a:p>
            <a:pPr lvl="1"/>
            <a:r>
              <a:rPr lang="en-US" dirty="0"/>
              <a:t>“Default” – replace with some specified value. If we have some known default value. </a:t>
            </a:r>
          </a:p>
          <a:p>
            <a:r>
              <a:rPr lang="en-US" dirty="0"/>
              <a:t>Which one is best depends on the circumstances. </a:t>
            </a:r>
          </a:p>
          <a:p>
            <a:pPr lvl="1"/>
            <a:r>
              <a:rPr lang="en-US" dirty="0"/>
              <a:t>Median tends to be better than mode when dealing with outliers. </a:t>
            </a:r>
          </a:p>
          <a:p>
            <a:r>
              <a:rPr lang="en-US" dirty="0"/>
              <a:t>There are several imputation transformers, and several parameterized options in each. </a:t>
            </a:r>
          </a:p>
          <a:p>
            <a:pPr lvl="1"/>
            <a:r>
              <a:rPr lang="en-US" dirty="0"/>
              <a:t>E.g. we can set a missing placeholder like “N/A” and it’ll treat those like blanks. </a:t>
            </a:r>
          </a:p>
        </p:txBody>
      </p:sp>
    </p:spTree>
    <p:extLst>
      <p:ext uri="{BB962C8B-B14F-4D97-AF65-F5344CB8AC3E}">
        <p14:creationId xmlns:p14="http://schemas.microsoft.com/office/powerpoint/2010/main" val="23051540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A085C-CF48-84FD-9ECD-A21D43ACE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Imputing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3F806E-DB46-6DE1-4E13-4B26372870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280346"/>
          </a:xfrm>
        </p:spPr>
        <p:txBody>
          <a:bodyPr/>
          <a:lstStyle/>
          <a:p>
            <a:r>
              <a:rPr lang="en-US" dirty="0"/>
              <a:t>Imputation is important because it allows us to keep useful data, even if incomplete. </a:t>
            </a:r>
          </a:p>
          <a:p>
            <a:r>
              <a:rPr lang="en-US" dirty="0"/>
              <a:t>Think of Statistics Canada – broad data, but likely not perfectly complete. </a:t>
            </a:r>
          </a:p>
          <a:p>
            <a:pPr lvl="1"/>
            <a:r>
              <a:rPr lang="en-US" dirty="0"/>
              <a:t>Some census questions may be blank, or consciously unanswered. </a:t>
            </a:r>
          </a:p>
          <a:p>
            <a:pPr lvl="1"/>
            <a:r>
              <a:rPr lang="en-US" dirty="0"/>
              <a:t>Getting more/new data is difficult and expensive to impossible – census runs at a set interval. </a:t>
            </a:r>
          </a:p>
          <a:p>
            <a:pPr lvl="1"/>
            <a:r>
              <a:rPr lang="en-US" dirty="0"/>
              <a:t>Scrapping entire rows (likely a full person’s responses) means data loss is severe. </a:t>
            </a:r>
          </a:p>
          <a:p>
            <a:r>
              <a:rPr lang="en-US" dirty="0"/>
              <a:t>We can (often) make a better model by keeping data with imputation, rather than keeping data 100% correct. </a:t>
            </a:r>
          </a:p>
          <a:p>
            <a:pPr lvl="1"/>
            <a:r>
              <a:rPr lang="en-US" dirty="0"/>
              <a:t>This isn’t super intuitive, but the fake data lets us keep more real data, which may be better. </a:t>
            </a:r>
          </a:p>
          <a:p>
            <a:r>
              <a:rPr lang="en-US" dirty="0"/>
              <a:t>Imputation can also be smarted, with more advanced techniques. </a:t>
            </a:r>
          </a:p>
          <a:p>
            <a:pPr lvl="1"/>
            <a:r>
              <a:rPr lang="en-US" dirty="0"/>
              <a:t>E.g. impute income based on job, city, age, </a:t>
            </a:r>
            <a:r>
              <a:rPr lang="en-US" dirty="0" err="1"/>
              <a:t>etc</a:t>
            </a:r>
            <a:r>
              <a:rPr lang="en-US" dirty="0"/>
              <a:t>… rather than ‘dumb’ average.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0548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46B65-250A-C8A0-1BD4-AD8FA2BBB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Imputation Concerns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88DB5B-A139-BBC3-7DC8-296771CE86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When doing something other than deleting, we are creating fake data. </a:t>
            </a:r>
          </a:p>
          <a:p>
            <a:pPr lvl="1"/>
            <a:r>
              <a:rPr lang="en-US" dirty="0"/>
              <a:t>This might be common than you think in machine learning. </a:t>
            </a:r>
          </a:p>
          <a:p>
            <a:pPr lvl="1"/>
            <a:r>
              <a:rPr lang="en-US" dirty="0"/>
              <a:t>Our goal isn’t accurate data, it is whatever data makes an accurate model. </a:t>
            </a:r>
          </a:p>
          <a:p>
            <a:r>
              <a:rPr lang="en-US" dirty="0"/>
              <a:t>We need to make sure we aren’t inventing data that will ruin our model. </a:t>
            </a:r>
          </a:p>
          <a:p>
            <a:pPr lvl="1"/>
            <a:r>
              <a:rPr lang="en-US" dirty="0"/>
              <a:t>This will depend on the distribution of the data and missing values. </a:t>
            </a:r>
          </a:p>
          <a:p>
            <a:r>
              <a:rPr lang="en-US" dirty="0"/>
              <a:t>We don’t usually want to impute “too much” data, though that limit varies. </a:t>
            </a:r>
          </a:p>
          <a:p>
            <a:pPr lvl="1"/>
            <a:r>
              <a:rPr lang="en-US" dirty="0"/>
              <a:t>Around 10% missing should trigger some concern. </a:t>
            </a:r>
          </a:p>
          <a:p>
            <a:pPr lvl="1"/>
            <a:r>
              <a:rPr lang="en-US" dirty="0"/>
              <a:t>The more “random” the data is, the less likely our imputation is to be accurate. </a:t>
            </a:r>
          </a:p>
          <a:p>
            <a:r>
              <a:rPr lang="en-US" dirty="0"/>
              <a:t>As data grows, odd patterns can emerge with imputation. </a:t>
            </a:r>
          </a:p>
          <a:p>
            <a:pPr lvl="1"/>
            <a:r>
              <a:rPr lang="en-US" dirty="0"/>
              <a:t>There are occasional papers showing accurate prediction with 80%+ missing values. Rare. </a:t>
            </a:r>
          </a:p>
        </p:txBody>
      </p:sp>
    </p:spTree>
    <p:extLst>
      <p:ext uri="{BB962C8B-B14F-4D97-AF65-F5344CB8AC3E}">
        <p14:creationId xmlns:p14="http://schemas.microsoft.com/office/powerpoint/2010/main" val="26917923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F69A1-DA15-AECC-0018-7FD1D7B81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Smarter Imputation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9CD4D-154F-9CDB-209A-536A91A16E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/>
          <a:lstStyle/>
          <a:p>
            <a:r>
              <a:rPr lang="en-US" dirty="0"/>
              <a:t>We’ll look at this when we do unsupervised learning in more detail. </a:t>
            </a:r>
          </a:p>
          <a:p>
            <a:r>
              <a:rPr lang="en-US" dirty="0"/>
              <a:t>Real imputation often uses “smarter” methods to determine what to impute. </a:t>
            </a:r>
          </a:p>
          <a:p>
            <a:pPr lvl="1"/>
            <a:r>
              <a:rPr lang="en-US" dirty="0"/>
              <a:t>Machine learning models can “learn” the expected values for a column. </a:t>
            </a:r>
          </a:p>
          <a:p>
            <a:pPr lvl="1"/>
            <a:r>
              <a:rPr lang="en-US" dirty="0"/>
              <a:t>We can impute a “smart” value for that row of data, rather than a generic average. </a:t>
            </a:r>
          </a:p>
          <a:p>
            <a:pPr lvl="1"/>
            <a:r>
              <a:rPr lang="en-US" dirty="0"/>
              <a:t>Model can predict the expected value to impute. </a:t>
            </a:r>
          </a:p>
          <a:p>
            <a:r>
              <a:rPr lang="en-US" dirty="0"/>
              <a:t>E.g. for census income data, rather than inserting a median for a missing income, that can be predicted based on job, location, age,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r>
              <a:rPr lang="en-US" dirty="0"/>
              <a:t>We are still inventing data, but with more logic behind it. </a:t>
            </a:r>
          </a:p>
          <a:p>
            <a:r>
              <a:rPr lang="en-US" dirty="0"/>
              <a:t>Our imputation will be “dumb” – we don’t have the domain knowledge. </a:t>
            </a:r>
          </a:p>
        </p:txBody>
      </p:sp>
    </p:spTree>
    <p:extLst>
      <p:ext uri="{BB962C8B-B14F-4D97-AF65-F5344CB8AC3E}">
        <p14:creationId xmlns:p14="http://schemas.microsoft.com/office/powerpoint/2010/main" val="626052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EDFE7-1B4B-FB42-87D7-F86F9DFF74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Pipelines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821CAA-4B4F-D440-B905-3C78478895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0993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0D71F-D099-13D7-84E3-7DC4230B2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Imputation Wrap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4A671D-C15B-46CF-DF5A-08235DCB81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/>
          <a:lstStyle/>
          <a:p>
            <a:r>
              <a:rPr lang="en-US" dirty="0"/>
              <a:t>Imputing values is very common in our pipelines. </a:t>
            </a:r>
          </a:p>
          <a:p>
            <a:pPr lvl="1"/>
            <a:r>
              <a:rPr lang="en-US" dirty="0"/>
              <a:t>A default of dropping missing values is usually good, as empty spots will cause errors. </a:t>
            </a:r>
          </a:p>
          <a:p>
            <a:pPr lvl="1"/>
            <a:r>
              <a:rPr lang="en-US" dirty="0"/>
              <a:t>If we have a need or reasoning to impute further, we can use another imputer. </a:t>
            </a:r>
          </a:p>
          <a:p>
            <a:r>
              <a:rPr lang="en-US" dirty="0"/>
              <a:t>If we are creating data, we want to be careful and monitor the impact. </a:t>
            </a:r>
          </a:p>
          <a:p>
            <a:pPr lvl="1"/>
            <a:r>
              <a:rPr lang="en-US" dirty="0"/>
              <a:t>Performance on actual test data. </a:t>
            </a:r>
          </a:p>
          <a:p>
            <a:pPr lvl="1"/>
            <a:r>
              <a:rPr lang="en-US" dirty="0"/>
              <a:t>Amount of data generated. </a:t>
            </a:r>
          </a:p>
          <a:p>
            <a:pPr lvl="1"/>
            <a:r>
              <a:rPr lang="en-US" dirty="0"/>
              <a:t>Does the distribution change pre-post imputation?</a:t>
            </a:r>
          </a:p>
          <a:p>
            <a:r>
              <a:rPr lang="en-US" dirty="0"/>
              <a:t>If there is a “critical” feature, imputing it may not make sense. </a:t>
            </a:r>
          </a:p>
          <a:p>
            <a:pPr lvl="1"/>
            <a:r>
              <a:rPr lang="en-US" dirty="0"/>
              <a:t>I.e. if one feature is really important, we may skew results if we impute it. </a:t>
            </a:r>
          </a:p>
        </p:txBody>
      </p:sp>
    </p:spTree>
    <p:extLst>
      <p:ext uri="{BB962C8B-B14F-4D97-AF65-F5344CB8AC3E}">
        <p14:creationId xmlns:p14="http://schemas.microsoft.com/office/powerpoint/2010/main" val="35838845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E5621-232E-21D4-E365-5BFD25AB6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24D21F-FD53-B878-91E6-3949831C40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/>
          <a:lstStyle/>
          <a:p>
            <a:r>
              <a:rPr lang="en-US" dirty="0"/>
              <a:t>In all cases, we need to do some steps to prepare our data for a predictive model. </a:t>
            </a:r>
          </a:p>
          <a:p>
            <a:r>
              <a:rPr lang="en-US" dirty="0"/>
              <a:t>The exact steps needed will vary, depending on data and ultimate goal:</a:t>
            </a:r>
          </a:p>
          <a:p>
            <a:pPr lvl="1"/>
            <a:r>
              <a:rPr lang="en-US" dirty="0"/>
              <a:t>Commonly - outliers, missing values, actual errors, rescaling, encoding. </a:t>
            </a:r>
          </a:p>
          <a:p>
            <a:r>
              <a:rPr lang="en-US" dirty="0"/>
              <a:t>The target is always nearly the same:</a:t>
            </a:r>
          </a:p>
          <a:p>
            <a:pPr lvl="1"/>
            <a:r>
              <a:rPr lang="en-US" dirty="0"/>
              <a:t>X data containing feature set. All values on the same scale, which implies encoding. </a:t>
            </a:r>
          </a:p>
          <a:p>
            <a:pPr lvl="1"/>
            <a:r>
              <a:rPr lang="en-US" dirty="0"/>
              <a:t>Y data containing one column of target. </a:t>
            </a:r>
          </a:p>
          <a:p>
            <a:r>
              <a:rPr lang="en-US" dirty="0"/>
              <a:t>Pipelines and column transformers are tools that can package several steps together. </a:t>
            </a:r>
          </a:p>
          <a:p>
            <a:pPr lvl="1"/>
            <a:r>
              <a:rPr lang="en-US" dirty="0"/>
              <a:t>The pipeline effectively “becomes” the model, in terms of usage. </a:t>
            </a:r>
          </a:p>
          <a:p>
            <a:pPr lvl="1"/>
            <a:r>
              <a:rPr lang="en-US" dirty="0"/>
              <a:t>Most or all of the data preparation steps can be “built into” the model, via a pipeline. </a:t>
            </a:r>
          </a:p>
        </p:txBody>
      </p:sp>
    </p:spTree>
    <p:extLst>
      <p:ext uri="{BB962C8B-B14F-4D97-AF65-F5344CB8AC3E}">
        <p14:creationId xmlns:p14="http://schemas.microsoft.com/office/powerpoint/2010/main" val="29387383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54C6F-2FFB-BC3B-7F6B-1B19714C4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Pipelines and Prep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0B8CD-D5E2-9F3B-B4E8-04EC09C4E0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928191"/>
            <a:ext cx="9603275" cy="4125289"/>
          </a:xfrm>
        </p:spPr>
        <p:txBody>
          <a:bodyPr/>
          <a:lstStyle/>
          <a:p>
            <a:r>
              <a:rPr lang="en-US" dirty="0"/>
              <a:t>Pipelines are series of steps that are applied to whatever data goes through it. </a:t>
            </a:r>
          </a:p>
          <a:p>
            <a:pPr lvl="1"/>
            <a:r>
              <a:rPr lang="en-US" dirty="0"/>
              <a:t>Steps can include many “transformers” – such as encode or impute, as well as models. </a:t>
            </a:r>
          </a:p>
          <a:p>
            <a:r>
              <a:rPr lang="en-US" dirty="0"/>
              <a:t>Column transformers split/combine different pipelines, and send data down one. </a:t>
            </a:r>
          </a:p>
          <a:p>
            <a:pPr lvl="1"/>
            <a:r>
              <a:rPr lang="en-US" dirty="0"/>
              <a:t>The column transformer contains several pipes, as well as a list of columns to put in each. </a:t>
            </a:r>
          </a:p>
          <a:p>
            <a:r>
              <a:rPr lang="en-US" dirty="0"/>
              <a:t>These can be combined infinitely to take data from its incoming state into our goal. </a:t>
            </a:r>
          </a:p>
          <a:p>
            <a:pPr lvl="1"/>
            <a:r>
              <a:rPr lang="en-US" dirty="0"/>
              <a:t>If new data comes in, that we need to predict, now we can just feed it to the model. </a:t>
            </a:r>
          </a:p>
          <a:p>
            <a:r>
              <a:rPr lang="en-US" dirty="0"/>
              <a:t>Makes code much more maintainable, easy to use, and reliable. </a:t>
            </a:r>
          </a:p>
          <a:p>
            <a:r>
              <a:rPr lang="en-US" dirty="0"/>
              <a:t>Use them, it makes things easier. </a:t>
            </a:r>
          </a:p>
        </p:txBody>
      </p:sp>
    </p:spTree>
    <p:extLst>
      <p:ext uri="{BB962C8B-B14F-4D97-AF65-F5344CB8AC3E}">
        <p14:creationId xmlns:p14="http://schemas.microsoft.com/office/powerpoint/2010/main" val="2862372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9AC1B-2260-4547-BC3A-FF4DA0EC7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TodaY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4E685-DE6D-6041-ABCD-CA08DB06F4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Quick revisit on trees and pruning. </a:t>
            </a:r>
          </a:p>
          <a:p>
            <a:r>
              <a:rPr lang="en-US"/>
              <a:t>Pipelines. </a:t>
            </a:r>
            <a:endParaRPr lang="en-US" dirty="0"/>
          </a:p>
          <a:p>
            <a:r>
              <a:rPr lang="en-US" dirty="0"/>
              <a:t>If time, grid searches, hyperparameters, cross validation part 1. </a:t>
            </a:r>
          </a:p>
        </p:txBody>
      </p:sp>
    </p:spTree>
    <p:extLst>
      <p:ext uri="{BB962C8B-B14F-4D97-AF65-F5344CB8AC3E}">
        <p14:creationId xmlns:p14="http://schemas.microsoft.com/office/powerpoint/2010/main" val="3974074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8E245-42B3-4146-93A2-FE9EB7FFD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C195E-3D9D-5547-A86B-87B30053CE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7346" y="1853754"/>
            <a:ext cx="11051931" cy="4283277"/>
          </a:xfrm>
        </p:spPr>
        <p:txBody>
          <a:bodyPr>
            <a:normAutofit/>
          </a:bodyPr>
          <a:lstStyle/>
          <a:p>
            <a:r>
              <a:rPr lang="en-US" dirty="0"/>
              <a:t>Most data requires some preprocessing before modelling:</a:t>
            </a:r>
          </a:p>
          <a:p>
            <a:pPr lvl="1"/>
            <a:r>
              <a:rPr lang="en-US" dirty="0"/>
              <a:t>Categorical data usually needs to be encoded. </a:t>
            </a:r>
          </a:p>
          <a:p>
            <a:pPr lvl="1"/>
            <a:r>
              <a:rPr lang="en-US" dirty="0"/>
              <a:t>Numerical data usually needs to be scaled. </a:t>
            </a:r>
          </a:p>
          <a:p>
            <a:r>
              <a:rPr lang="en-US" dirty="0"/>
              <a:t>Creating long series of steps to prep data can be cumbersome. </a:t>
            </a:r>
          </a:p>
          <a:p>
            <a:r>
              <a:rPr lang="en-US" dirty="0" err="1"/>
              <a:t>Sklearn’s</a:t>
            </a:r>
            <a:r>
              <a:rPr lang="en-US" dirty="0"/>
              <a:t> pipeline can simplify and condense data prep into one function. </a:t>
            </a:r>
          </a:p>
          <a:p>
            <a:r>
              <a:rPr lang="en-US" dirty="0"/>
              <a:t>Create a “pipe” where each step of prep and modelling is specified and executed together:</a:t>
            </a:r>
          </a:p>
          <a:p>
            <a:pPr lvl="1"/>
            <a:r>
              <a:rPr lang="en-US" dirty="0"/>
              <a:t>Fit the data to the pipe instead of the model. </a:t>
            </a:r>
          </a:p>
          <a:p>
            <a:pPr lvl="1"/>
            <a:r>
              <a:rPr lang="en-US" dirty="0"/>
              <a:t>The model is the last step of the pipe, the prep steps are listed in order. </a:t>
            </a:r>
          </a:p>
          <a:p>
            <a:r>
              <a:rPr lang="en-US" b="1" dirty="0"/>
              <a:t>In production usage, we want to make the data prep process well defined, pipelines help. </a:t>
            </a:r>
          </a:p>
        </p:txBody>
      </p:sp>
    </p:spTree>
    <p:extLst>
      <p:ext uri="{BB962C8B-B14F-4D97-AF65-F5344CB8AC3E}">
        <p14:creationId xmlns:p14="http://schemas.microsoft.com/office/powerpoint/2010/main" val="3137994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A6D63-8757-8440-BC87-D324D5E08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DF9CD-034A-774F-8375-CC4E4832A4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Understanding Pipeline in Machine Learning with Scikit-learn (sklearn  pipeline) - YouTube">
            <a:extLst>
              <a:ext uri="{FF2B5EF4-FFF2-40B4-BE49-F238E27FC236}">
                <a16:creationId xmlns:a16="http://schemas.microsoft.com/office/drawing/2014/main" id="{33FB1145-61D9-9E4A-8143-1C79A5127C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171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A7200-9595-0E4C-A84E-729B6D953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Pipelines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2A8B7-AC21-1348-89A2-5E8950F0A4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916724"/>
            <a:ext cx="9603275" cy="1969476"/>
          </a:xfrm>
        </p:spPr>
        <p:txBody>
          <a:bodyPr/>
          <a:lstStyle/>
          <a:p>
            <a:r>
              <a:rPr lang="en-US" dirty="0"/>
              <a:t>Pipelines can contain most or all of our prep steps. </a:t>
            </a:r>
          </a:p>
          <a:p>
            <a:r>
              <a:rPr lang="en-US" dirty="0"/>
              <a:t>Makes code easier to read and maintain. </a:t>
            </a:r>
          </a:p>
          <a:p>
            <a:r>
              <a:rPr lang="en-US" dirty="0"/>
              <a:t>Can create custom transformers (later in course) to apply other transformations. </a:t>
            </a:r>
          </a:p>
          <a:p>
            <a:r>
              <a:rPr lang="en-US" dirty="0"/>
              <a:t>Pipelines can be stitched together to make almost any data pipeline. </a:t>
            </a:r>
          </a:p>
        </p:txBody>
      </p:sp>
      <p:pic>
        <p:nvPicPr>
          <p:cNvPr id="1026" name="Picture 2" descr="Simplify Machine Learning Process With Sklearn Pipelines | Geek Culture">
            <a:extLst>
              <a:ext uri="{FF2B5EF4-FFF2-40B4-BE49-F238E27FC236}">
                <a16:creationId xmlns:a16="http://schemas.microsoft.com/office/drawing/2014/main" id="{78BEB75E-6BD5-EE9A-C332-98B47876AD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63" b="6045"/>
          <a:stretch/>
        </p:blipFill>
        <p:spPr bwMode="auto">
          <a:xfrm>
            <a:off x="1451579" y="3976011"/>
            <a:ext cx="9484271" cy="2851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1595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01A1B-CDEA-2300-F61E-DCAA2DBF1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Sklearn</a:t>
            </a:r>
            <a:r>
              <a:rPr lang="en-US" dirty="0"/>
              <a:t> Transformers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FFD01-0FF3-5518-F5AD-70ADF0AEB3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/>
          <a:lstStyle/>
          <a:p>
            <a:r>
              <a:rPr lang="en-US" dirty="0"/>
              <a:t>Many/most steps that we feed data through in </a:t>
            </a:r>
            <a:r>
              <a:rPr lang="en-US" dirty="0" err="1"/>
              <a:t>sklearn</a:t>
            </a:r>
            <a:r>
              <a:rPr lang="en-US" dirty="0"/>
              <a:t> are “transformers”. </a:t>
            </a:r>
          </a:p>
          <a:p>
            <a:r>
              <a:rPr lang="en-US" dirty="0"/>
              <a:t>This is a special label for </a:t>
            </a:r>
            <a:r>
              <a:rPr lang="en-US" dirty="0" err="1"/>
              <a:t>sklearn</a:t>
            </a:r>
            <a:r>
              <a:rPr lang="en-US" dirty="0"/>
              <a:t> objects that do some processing step to data. </a:t>
            </a:r>
          </a:p>
          <a:p>
            <a:pPr lvl="1"/>
            <a:r>
              <a:rPr lang="en-US" dirty="0"/>
              <a:t>Includes prep steps such as imputation or scaling. </a:t>
            </a:r>
          </a:p>
          <a:p>
            <a:pPr lvl="1"/>
            <a:r>
              <a:rPr lang="en-US" dirty="0"/>
              <a:t>Includes “estimators” or a predictive model, normally as the last step. </a:t>
            </a:r>
          </a:p>
          <a:p>
            <a:r>
              <a:rPr lang="en-US" dirty="0"/>
              <a:t>Transformers have two key methods that are called automatically in a pipe:</a:t>
            </a:r>
          </a:p>
          <a:p>
            <a:pPr lvl="1"/>
            <a:r>
              <a:rPr lang="en-US" dirty="0"/>
              <a:t>Fit() – this “trains” the transformer on the data. E.g. for scaling, it establishes the scale. </a:t>
            </a:r>
          </a:p>
          <a:p>
            <a:pPr lvl="1"/>
            <a:r>
              <a:rPr lang="en-US" dirty="0"/>
              <a:t>Transform() – this applies whatever transformation has been “learned” to the data. </a:t>
            </a:r>
          </a:p>
          <a:p>
            <a:pPr lvl="1"/>
            <a:r>
              <a:rPr lang="en-US" dirty="0" err="1"/>
              <a:t>Fit_transform</a:t>
            </a:r>
            <a:r>
              <a:rPr lang="en-US" dirty="0"/>
              <a:t>() – this does both in one step. </a:t>
            </a:r>
          </a:p>
          <a:p>
            <a:r>
              <a:rPr lang="en-US" dirty="0"/>
              <a:t>E.g. a minmax scaler will establish the range with fit, and rescale the data with transform.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187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0405A-2B82-4BC4-2A27-793FCFA29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Pipelines and Transformers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B03ED2-6992-C77D-82D0-1E1F73AD1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147" y="1853754"/>
            <a:ext cx="10203402" cy="4199727"/>
          </a:xfrm>
        </p:spPr>
        <p:txBody>
          <a:bodyPr/>
          <a:lstStyle/>
          <a:p>
            <a:r>
              <a:rPr lang="en-US" dirty="0"/>
              <a:t>The transformer universe makes it very easy to build data pipelines.</a:t>
            </a:r>
          </a:p>
          <a:p>
            <a:r>
              <a:rPr lang="en-US" dirty="0"/>
              <a:t> Pipelines generally don’t require us to “call” the steps, just list them in a pipe.  </a:t>
            </a:r>
          </a:p>
          <a:p>
            <a:pPr lvl="1"/>
            <a:r>
              <a:rPr lang="en-US" dirty="0"/>
              <a:t>The entire ecosystem of </a:t>
            </a:r>
            <a:r>
              <a:rPr lang="en-US" dirty="0" err="1"/>
              <a:t>sklearn</a:t>
            </a:r>
            <a:r>
              <a:rPr lang="en-US" dirty="0"/>
              <a:t> is setup to use these in the correct way. </a:t>
            </a:r>
          </a:p>
          <a:p>
            <a:r>
              <a:rPr lang="en-US" dirty="0"/>
              <a:t>These transformers all extend a couple of classes that define how all transformers work. </a:t>
            </a:r>
          </a:p>
          <a:p>
            <a:pPr lvl="1"/>
            <a:r>
              <a:rPr lang="en-US" dirty="0"/>
              <a:t>There is standardized inputs/outputs, so we can interchange transformers. </a:t>
            </a:r>
          </a:p>
          <a:p>
            <a:pPr lvl="1"/>
            <a:r>
              <a:rPr lang="en-US" dirty="0"/>
              <a:t>We can make new transformers, as long as we follow the rules. </a:t>
            </a:r>
          </a:p>
          <a:p>
            <a:r>
              <a:rPr lang="en-US" dirty="0"/>
              <a:t>With pipelines, we can avoid dealing with data specifically, and only use the steps, generically. </a:t>
            </a:r>
          </a:p>
          <a:p>
            <a:pPr lvl="1"/>
            <a:r>
              <a:rPr lang="en-US" dirty="0"/>
              <a:t>More robust, reliable, testable, and deployable. </a:t>
            </a:r>
          </a:p>
        </p:txBody>
      </p:sp>
    </p:spTree>
    <p:extLst>
      <p:ext uri="{BB962C8B-B14F-4D97-AF65-F5344CB8AC3E}">
        <p14:creationId xmlns:p14="http://schemas.microsoft.com/office/powerpoint/2010/main" val="11430983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CE580D1-F917-4567-AFB4-99AA9B52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F5620B8-A2D8-4568-B566-F0453A0D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C7D2BA4-4B7A-4596-8BCC-5CF715423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977F1E1-2B6F-4BB6-899F-67D8764D8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Golf club and ball">
            <a:extLst>
              <a:ext uri="{FF2B5EF4-FFF2-40B4-BE49-F238E27FC236}">
                <a16:creationId xmlns:a16="http://schemas.microsoft.com/office/drawing/2014/main" id="{E3F57395-669C-AEA7-6E34-1F740DFC1B5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1" b="15728"/>
          <a:stretch/>
        </p:blipFill>
        <p:spPr>
          <a:xfrm>
            <a:off x="2" y="10"/>
            <a:ext cx="12191695" cy="685799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6A0FFA78-985C-4F50-B21A-77045C7DF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BED149-E653-C924-46D2-DE6C17647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5511" y="3236470"/>
            <a:ext cx="6832500" cy="1252601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4100">
                <a:solidFill>
                  <a:srgbClr val="FFFFFE"/>
                </a:solidFill>
              </a:rPr>
              <a:t>What if we Need to Do different Prep Steps?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5409EC7-69B1-45CC-8FB7-1964C1AB6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5509" y="4666480"/>
            <a:ext cx="6832499" cy="0"/>
          </a:xfrm>
          <a:prstGeom prst="line">
            <a:avLst/>
          </a:prstGeom>
          <a:ln w="31750">
            <a:solidFill>
              <a:srgbClr val="B8BC4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39130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{2C098A6B-0D6A-6740-AB07-6AAE29A34FE3}tf10001119</Template>
  <TotalTime>6596</TotalTime>
  <Words>1825</Words>
  <Application>Microsoft Macintosh PowerPoint</Application>
  <PresentationFormat>Widescreen</PresentationFormat>
  <Paragraphs>146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Arial</vt:lpstr>
      <vt:lpstr>Gill Sans MT</vt:lpstr>
      <vt:lpstr>Gallery</vt:lpstr>
      <vt:lpstr>Keep da House</vt:lpstr>
      <vt:lpstr>Pipelines</vt:lpstr>
      <vt:lpstr>TodaY</vt:lpstr>
      <vt:lpstr>Pipelines</vt:lpstr>
      <vt:lpstr>PowerPoint Presentation</vt:lpstr>
      <vt:lpstr>Using Pipelines</vt:lpstr>
      <vt:lpstr>Sklearn Transformers</vt:lpstr>
      <vt:lpstr>Pipelines and Transformers</vt:lpstr>
      <vt:lpstr>What if we Need to Do different Prep Steps?</vt:lpstr>
      <vt:lpstr>Column Transformer</vt:lpstr>
      <vt:lpstr>PowerPoint Presentation</vt:lpstr>
      <vt:lpstr>Column Transformers in Code</vt:lpstr>
      <vt:lpstr>Building Column Transformer Pipelines</vt:lpstr>
      <vt:lpstr>Imputation</vt:lpstr>
      <vt:lpstr>Filling in the Blanks - Imputing</vt:lpstr>
      <vt:lpstr>Imputation Options</vt:lpstr>
      <vt:lpstr>Real Imputing</vt:lpstr>
      <vt:lpstr>Imputation Concerns</vt:lpstr>
      <vt:lpstr>Smarter Imputation</vt:lpstr>
      <vt:lpstr>Imputation Wrap</vt:lpstr>
      <vt:lpstr>Data Prep Steps</vt:lpstr>
      <vt:lpstr>Pipelines and Prep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Pipelines</dc:title>
  <dc:creator>Akeem Semper</dc:creator>
  <cp:lastModifiedBy>Akeem Semper</cp:lastModifiedBy>
  <cp:revision>13</cp:revision>
  <dcterms:created xsi:type="dcterms:W3CDTF">2022-01-11T21:40:57Z</dcterms:created>
  <dcterms:modified xsi:type="dcterms:W3CDTF">2024-03-07T17:40:56Z</dcterms:modified>
</cp:coreProperties>
</file>