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977" r:id="rId2"/>
  </p:sldMasterIdLst>
  <p:notesMasterIdLst>
    <p:notesMasterId r:id="rId25"/>
  </p:notesMasterIdLst>
  <p:handoutMasterIdLst>
    <p:handoutMasterId r:id="rId26"/>
  </p:handoutMasterIdLst>
  <p:sldIdLst>
    <p:sldId id="399" r:id="rId3"/>
    <p:sldId id="373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400" r:id="rId24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87343" autoAdjust="0"/>
  </p:normalViewPr>
  <p:slideViewPr>
    <p:cSldViewPr>
      <p:cViewPr varScale="1">
        <p:scale>
          <a:sx n="134" d="100"/>
          <a:sy n="134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237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138829-9ED9-4D24-8ADD-48754A61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4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16AAA99-60B8-4FD6-BCB9-572B775F316C}" type="datetimeFigureOut">
              <a:rPr lang="en-US"/>
              <a:pPr>
                <a:defRPr/>
              </a:pPr>
              <a:t>10/18/23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3A98B9-763E-4400-8DB8-484AC0D2B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4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45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69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3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5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4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72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8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8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3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9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4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5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98B9-763E-4400-8DB8-484AC0D2B8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B5C-75E4-4CAC-BE04-B7D2951D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89888-31AF-4F64-AD66-EB1DF2F1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F330-24E7-4738-858B-353EE08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5664-D87E-4ABB-AD3E-56484500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38E0-4E24-456E-83EC-C5792A52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0D5A-9E65-40FE-8E89-958CF8B7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E067-19A9-49C1-BC7F-518CBBDB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9BF9-EBFC-43F2-948A-5252238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9298-C695-45D9-8AC6-EDFADE1F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1DEE-28AD-4F6D-9E65-8CB543D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CBF46-2F2B-4EDB-890E-0E692C01D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BD70F-5079-440C-974B-5F172D53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ACF1-5F69-4B9A-90BA-424470A8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B1CA-3C1C-4636-A3C4-E2C843F4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C299-16CC-4475-913A-1D5C4F47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670"/>
            <a:ext cx="5299075" cy="67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292080" y="0"/>
            <a:ext cx="3851920" cy="2780928"/>
          </a:xfrm>
          <a:prstGeom prst="rect">
            <a:avLst/>
          </a:prstGeom>
          <a:solidFill>
            <a:srgbClr val="0099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01828" y="2780928"/>
            <a:ext cx="3851920" cy="4063628"/>
          </a:xfrm>
          <a:prstGeom prst="rect">
            <a:avLst/>
          </a:prstGeom>
          <a:solidFill>
            <a:srgbClr val="3864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589348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b="0" dirty="0">
                <a:solidFill>
                  <a:schemeClr val="bg1"/>
                </a:solidFill>
                <a:latin typeface="Liberation Sans"/>
              </a:rPr>
              <a:t>RAINER </a:t>
            </a:r>
            <a:r>
              <a:rPr lang="en-CA" altLang="en-US" sz="1200" b="0" dirty="0">
                <a:solidFill>
                  <a:schemeClr val="bg1"/>
                </a:solidFill>
                <a:latin typeface="Liberation Sans"/>
                <a:sym typeface="Symbol" pitchFamily="18" charset="2"/>
              </a:rPr>
              <a:t> PRINCE  SPLETTSTOESSER </a:t>
            </a:r>
            <a:r>
              <a:rPr lang="en-CA" altLang="en-US" sz="1200" b="0" baseline="0" dirty="0">
                <a:solidFill>
                  <a:schemeClr val="bg1"/>
                </a:solidFill>
                <a:latin typeface="Liberation Sans"/>
                <a:sym typeface="Symbol" pitchFamily="18" charset="2"/>
              </a:rPr>
              <a:t> SÁNCHEZ-RODRÍGUEZ</a:t>
            </a:r>
            <a:endParaRPr lang="en-CA" altLang="en-US" sz="1200" b="0" dirty="0">
              <a:solidFill>
                <a:schemeClr val="bg1"/>
              </a:solidFill>
              <a:latin typeface="Liberation Sans"/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7636" y="2996952"/>
            <a:ext cx="3635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3800" b="0" dirty="0">
                <a:solidFill>
                  <a:schemeClr val="bg1"/>
                </a:solidFill>
                <a:latin typeface="Liberation Sans"/>
              </a:rPr>
              <a:t>INFORMATION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3800" b="0" dirty="0">
                <a:solidFill>
                  <a:schemeClr val="bg1"/>
                </a:solidFill>
                <a:latin typeface="Liberation Sans"/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3" y="4221088"/>
            <a:ext cx="26642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2400" b="0" dirty="0">
                <a:solidFill>
                  <a:schemeClr val="bg1"/>
                </a:solidFill>
                <a:latin typeface="Liberation Sans"/>
              </a:rPr>
              <a:t>Supporting and Transforming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8104" y="54614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b="0" dirty="0">
                <a:solidFill>
                  <a:schemeClr val="bg1"/>
                </a:solidFill>
                <a:latin typeface="Liberation Sans"/>
              </a:rPr>
              <a:t>Fourth Canadian Edition</a:t>
            </a:r>
          </a:p>
          <a:p>
            <a:endParaRPr lang="en-US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5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670"/>
            <a:ext cx="5299075" cy="67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292080" y="0"/>
            <a:ext cx="3851920" cy="2780928"/>
          </a:xfrm>
          <a:prstGeom prst="rect">
            <a:avLst/>
          </a:prstGeom>
          <a:solidFill>
            <a:srgbClr val="198C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01828" y="2780928"/>
            <a:ext cx="3851920" cy="4063628"/>
          </a:xfrm>
          <a:prstGeom prst="rect">
            <a:avLst/>
          </a:prstGeom>
          <a:solidFill>
            <a:srgbClr val="3864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589348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b="0" dirty="0">
                <a:solidFill>
                  <a:schemeClr val="bg1"/>
                </a:solidFill>
                <a:latin typeface="Liberation Sans"/>
              </a:rPr>
              <a:t>RAINER </a:t>
            </a:r>
            <a:r>
              <a:rPr lang="en-CA" altLang="en-US" sz="1200" b="0" dirty="0">
                <a:solidFill>
                  <a:schemeClr val="bg1"/>
                </a:solidFill>
                <a:latin typeface="Liberation Sans"/>
                <a:sym typeface="Symbol" pitchFamily="18" charset="2"/>
              </a:rPr>
              <a:t> PRINCE  SPLETTSTOESSER </a:t>
            </a:r>
            <a:r>
              <a:rPr lang="en-CA" altLang="en-US" sz="1200" b="0" baseline="0" dirty="0">
                <a:solidFill>
                  <a:schemeClr val="bg1"/>
                </a:solidFill>
                <a:latin typeface="Liberation Sans"/>
                <a:sym typeface="Symbol" pitchFamily="18" charset="2"/>
              </a:rPr>
              <a:t> SÁNCHEZ-RODRÍGUEZ</a:t>
            </a:r>
            <a:endParaRPr lang="en-CA" altLang="en-US" sz="1200" b="0" dirty="0">
              <a:solidFill>
                <a:schemeClr val="bg1"/>
              </a:solidFill>
              <a:latin typeface="Liberation Sans"/>
            </a:endParaRPr>
          </a:p>
          <a:p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7636" y="2996952"/>
            <a:ext cx="3635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3800" b="0" dirty="0">
                <a:solidFill>
                  <a:schemeClr val="bg1"/>
                </a:solidFill>
                <a:latin typeface="Liberation Sans"/>
              </a:rPr>
              <a:t>INFORMATION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3800" b="0" dirty="0">
                <a:solidFill>
                  <a:schemeClr val="bg1"/>
                </a:solidFill>
                <a:latin typeface="Liberation Sans"/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3" y="4221088"/>
            <a:ext cx="26642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2400" b="0" dirty="0">
                <a:solidFill>
                  <a:schemeClr val="bg1"/>
                </a:solidFill>
                <a:latin typeface="Liberation Sans"/>
              </a:rPr>
              <a:t>Supporting and Transforming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8104" y="54614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b="0" dirty="0">
                <a:solidFill>
                  <a:schemeClr val="bg1"/>
                </a:solidFill>
                <a:latin typeface="Liberation Sans"/>
              </a:rPr>
              <a:t>Fourth Canadian Edition</a:t>
            </a:r>
          </a:p>
          <a:p>
            <a:endParaRPr lang="en-US" sz="12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4964"/>
            <a:ext cx="9144000" cy="308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3864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24" y="3933056"/>
            <a:ext cx="9120104" cy="93610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34726"/>
          </a:xfrm>
          <a:prstGeom prst="rect">
            <a:avLst/>
          </a:prstGeom>
          <a:solidFill>
            <a:srgbClr val="3864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iberation Sans"/>
                <a:cs typeface="Liberation Sans"/>
              </a:rPr>
              <a:t>Learning</a:t>
            </a:r>
            <a:r>
              <a:rPr lang="en-US" sz="3200" baseline="0" dirty="0">
                <a:latin typeface="Liberation Sans"/>
                <a:cs typeface="Liberation Sans"/>
              </a:rPr>
              <a:t> Objectives</a:t>
            </a:r>
            <a:endParaRPr lang="en-US" sz="3200" dirty="0">
              <a:latin typeface="Liberation Sans"/>
              <a:cs typeface="Liberatio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3" y="1412776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iberation Sans"/>
                <a:cs typeface="+mn-cs"/>
              </a:defRPr>
            </a:lvl1pPr>
          </a:lstStyle>
          <a:p>
            <a:pPr>
              <a:defRPr/>
            </a:pPr>
            <a:fld id="{21F5CB04-6098-4911-B19C-38C1CF31DE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1244" y="1393640"/>
            <a:ext cx="8559228" cy="4824536"/>
          </a:xfrm>
        </p:spPr>
        <p:txBody>
          <a:bodyPr/>
          <a:lstStyle>
            <a:lvl1pPr>
              <a:defRPr sz="2800"/>
            </a:lvl1pPr>
            <a:lvl2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2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975935"/>
          </a:xfrm>
          <a:solidFill>
            <a:srgbClr val="38649C"/>
          </a:solidFill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iberation Sans"/>
                <a:cs typeface="+mn-cs"/>
              </a:defRPr>
            </a:lvl1pPr>
          </a:lstStyle>
          <a:p>
            <a:pPr>
              <a:defRPr/>
            </a:pPr>
            <a:fld id="{21F5CB04-6098-4911-B19C-38C1CF31DE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84FB-627D-4451-A080-5D97AB2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B012-5D62-42C0-8081-F4788B66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196C-20DF-40C7-A4F4-EC52547D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70E2-E279-4AD9-97EB-847E7195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656A-22B1-4365-9898-749B84E7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3FAA-7B07-4403-A134-D98A979E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9E56-52B8-4E8B-8277-3A5DB8D5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0DB1-27C6-4D3F-B9B7-0050C2CA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85FC-203F-45CF-8C04-2B6FBA0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E66B-2D72-4A4C-B422-80F3027B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41A6-C7C9-483E-888D-94518F48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C69F-6E1D-40A5-B3FD-4EB85241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7F992-D59A-49F7-83D8-864FD5CF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CDB8-E8EF-455C-8A50-51DA5BC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1D61D-ACBF-4F02-990C-7F41D32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3F2D-8FCD-4E84-A189-A651C224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5341-EA12-4706-97EA-21EC0E89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C0E4-0D1B-4476-B313-347AA4B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46BD-045E-4595-9F21-26399555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E3575-6FFA-480C-A909-139E3B2A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3CB2C-1600-454D-83DB-65EDE124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BAF7F-2377-42C9-B685-428C5E16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0C633-EC27-49A0-86B2-16A8791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C99CE-2AEA-4447-B54A-DB5D96F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6B9-BCC6-4A54-827C-1D8554C5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FFB2C-3FD0-4493-916A-07864113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EFC74-A62D-41DD-8D94-AC3F0284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8047D-3F2A-4C94-8BDA-0E1D6B23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95E8B-9B80-4C7B-99CE-6FD404CD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74A3-8CF1-46C0-8243-8140AE54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71FBD-68B3-44E7-AF69-FC730DE7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A926-52DE-4403-BE97-C949B6C6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2BB8-D21F-49E0-B23D-404A35A8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D8FC-B7A3-4B3C-893D-A4CD7CA1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A5D6-822A-49AB-ACFB-79D86347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C676A-239E-4595-854A-D09A1A21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5BF58-70C3-4A2C-B7E3-6FC04788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96A4-E68F-451A-8BD0-ACA0A9F8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84369-1538-446E-8304-583E7046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A53C-960D-4550-BAAB-083033D1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D6BD-7E82-4735-8739-1DEB5277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E010-A752-439A-B337-9C6252D3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F7C9-4191-4854-8BCC-DB3FC6E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96059-BE0B-48B4-9D76-FF5DA049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F132-EF41-4DD1-8543-B1E20640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ADAB-33F4-4891-8B95-029E0086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4D3F-5EC0-443A-BB56-BF6666381CA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42AD-0F41-4702-83A7-A096B22B2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23EC-AF6A-4797-8A0F-42A5FBCE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1C30-4942-4545-9C20-1847F8497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CA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CA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iberation Sans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iberation Sans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iberation Sans"/>
                <a:cs typeface="+mn-cs"/>
              </a:defRPr>
            </a:lvl1pPr>
          </a:lstStyle>
          <a:p>
            <a:pPr>
              <a:defRPr/>
            </a:pPr>
            <a:fld id="{21F5CB04-6098-4911-B19C-38C1CF31DE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8" r:id="rId2"/>
    <p:sldLayoutId id="2147483979" r:id="rId3"/>
    <p:sldLayoutId id="2147483980" r:id="rId4"/>
    <p:sldLayoutId id="2147483981" r:id="rId5"/>
    <p:sldLayoutId id="2147483986" r:id="rId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Liberatio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Liberation Sans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Liberatio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Liberatio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Liberatio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Liberatio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-practice.com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F80B9-9524-49B4-8803-8A35E33B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975935"/>
            <a:ext cx="9144001" cy="5242241"/>
          </a:xfrm>
        </p:spPr>
        <p:txBody>
          <a:bodyPr/>
          <a:lstStyle/>
          <a:p>
            <a:r>
              <a:rPr lang="en-US" dirty="0"/>
              <a:t>The DB schema is a model of reality that captures the information we need for our purposes.</a:t>
            </a:r>
          </a:p>
          <a:p>
            <a:r>
              <a:rPr lang="en-US" dirty="0"/>
              <a:t>We don’t need to recreate reality, we just need to represent </a:t>
            </a:r>
            <a:r>
              <a:rPr lang="en-US"/>
              <a:t>it accurately </a:t>
            </a:r>
            <a:r>
              <a:rPr lang="en-US" dirty="0"/>
              <a:t>enough.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9D9AF-CF44-498D-8E3E-4868EF2E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1026" name="Picture 2" descr="Brian DeChesare on Twitter: &quot;&quot;All models are wrong, but some are useful.&quot;  -George E.P. Box (British statistician)… &quot;">
            <a:extLst>
              <a:ext uri="{FF2B5EF4-FFF2-40B4-BE49-F238E27FC236}">
                <a16:creationId xmlns:a16="http://schemas.microsoft.com/office/drawing/2014/main" id="{70ECFE52-89EF-4857-B51B-4D934DB5A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" b="23615"/>
          <a:stretch/>
        </p:blipFill>
        <p:spPr bwMode="auto">
          <a:xfrm>
            <a:off x="1047750" y="4114799"/>
            <a:ext cx="80962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5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5A.2 One-to-one relationship, p. 143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6248400" cy="26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5A.3 One-to-many relationship, p. 143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943100"/>
            <a:ext cx="6413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5A.4 Many-to-many relationships, p. 143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Model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49048" r="-49048"/>
          <a:stretch>
            <a:fillRect/>
          </a:stretch>
        </p:blipFill>
        <p:spPr bwMode="auto">
          <a:xfrm>
            <a:off x="180090" y="1447800"/>
            <a:ext cx="8811510" cy="484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01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600" dirty="0"/>
              <a:t>A method for analyzing and reducing a relational database to its most streamlined form</a:t>
            </a:r>
          </a:p>
          <a:p>
            <a:pPr>
              <a:buFont typeface="Arial"/>
              <a:buChar char="•"/>
            </a:pPr>
            <a:r>
              <a:rPr lang="en-US" sz="2600" dirty="0"/>
              <a:t>Purpose is to provide minimum redundancy (minimize duplicated attributes)</a:t>
            </a:r>
          </a:p>
          <a:p>
            <a:pPr>
              <a:buFont typeface="Arial"/>
              <a:buChar char="•"/>
            </a:pPr>
            <a:r>
              <a:rPr lang="en-US" sz="2600" dirty="0"/>
              <a:t>Focus is to reduce non-key attributes</a:t>
            </a:r>
          </a:p>
          <a:p>
            <a:pPr>
              <a:buFont typeface="Arial"/>
              <a:buChar char="•"/>
            </a:pPr>
            <a:r>
              <a:rPr lang="en-US" sz="2600" dirty="0"/>
              <a:t>Improves processing efficiency of the database</a:t>
            </a:r>
          </a:p>
          <a:p>
            <a:pPr>
              <a:buFont typeface="Arial"/>
              <a:buChar char="•"/>
            </a:pPr>
            <a:r>
              <a:rPr lang="en-US" sz="2600" b="1" dirty="0"/>
              <a:t>Functional dependencies </a:t>
            </a:r>
            <a:r>
              <a:rPr lang="en-US" sz="2600" dirty="0"/>
              <a:t>express how attributes are associated (e.g. every pizza order needs a date) and need to be retained during normalization</a:t>
            </a:r>
          </a:p>
          <a:p>
            <a:pPr>
              <a:buFont typeface="Arial"/>
              <a:buChar char="•"/>
            </a:pPr>
            <a:r>
              <a:rPr lang="en-US" sz="2600" dirty="0"/>
              <a:t>Figures 5A.5 through 5A.9 show how normalization would be achieved for a pizza order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29563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5A.5 Raw data gathered from orders at a pizza shop, p. 144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0"/>
            <a:ext cx="9144000" cy="36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3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5A.6 Functional dependencies in a pizza shop example, p. 145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24000"/>
            <a:ext cx="4356100" cy="38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9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5A.7 First normal form for data from a pizza shop, p. 145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6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5A.8 Second normal form for data from a pizza shop, p. 146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126837"/>
            <a:ext cx="8953500" cy="54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9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5A.9 Third normal form for data from a pizza shop, p. 145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19200"/>
            <a:ext cx="914400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1" y="914400"/>
            <a:ext cx="9067798" cy="5303776"/>
          </a:xfrm>
        </p:spPr>
        <p:txBody>
          <a:bodyPr/>
          <a:lstStyle/>
          <a:p>
            <a:r>
              <a:rPr lang="en-US" dirty="0"/>
              <a:t>Try to model a library!</a:t>
            </a:r>
          </a:p>
          <a:p>
            <a:r>
              <a:rPr lang="en-US" dirty="0"/>
              <a:t>Step 1: What entities are there?</a:t>
            </a:r>
          </a:p>
          <a:p>
            <a:pPr lvl="1"/>
            <a:r>
              <a:rPr lang="en-US" dirty="0"/>
              <a:t>		People, books, rentals, etc…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Step 2: How are these things related?</a:t>
            </a:r>
          </a:p>
          <a:p>
            <a:pPr marL="1257300" lvl="2" indent="-457200"/>
            <a:r>
              <a:rPr lang="en-US" dirty="0"/>
              <a:t>E.g. a book can be sent out on a rental.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Step 3: Think about how many things are in each relationship.</a:t>
            </a:r>
          </a:p>
          <a:p>
            <a:pPr marL="1257300" lvl="2" indent="-457200"/>
            <a:r>
              <a:rPr lang="en-US" dirty="0"/>
              <a:t>E.g. one book can only go in one rental, a rental can have multiple books.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Step 4: What are the attributes for each entity?</a:t>
            </a:r>
          </a:p>
          <a:p>
            <a:pPr marL="1257300" lvl="2" indent="-457200"/>
            <a:r>
              <a:rPr lang="en-US" dirty="0"/>
              <a:t>E.g. a book has a title, author, identifying number…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Step 5: What are the keys?</a:t>
            </a:r>
          </a:p>
          <a:p>
            <a:pPr marL="1257300" lvl="2" indent="-457200"/>
            <a:r>
              <a:rPr lang="en-US" dirty="0"/>
              <a:t>E.g. a library patron has a unique ID number.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DB Basics</a:t>
            </a:r>
          </a:p>
        </p:txBody>
      </p:sp>
    </p:spTree>
    <p:extLst>
      <p:ext uri="{BB962C8B-B14F-4D97-AF65-F5344CB8AC3E}">
        <p14:creationId xmlns:p14="http://schemas.microsoft.com/office/powerpoint/2010/main" val="161334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The third normalized form shows that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There is no data redundancy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Foreign keys are used to link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(CONTINUED)	</a:t>
            </a:r>
          </a:p>
        </p:txBody>
      </p:sp>
    </p:spTree>
    <p:extLst>
      <p:ext uri="{BB962C8B-B14F-4D97-AF65-F5344CB8AC3E}">
        <p14:creationId xmlns:p14="http://schemas.microsoft.com/office/powerpoint/2010/main" val="353980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JOIN: Combines records from two or more tables, Fig. 5A.10, p. 147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91" y="1066800"/>
            <a:ext cx="49343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7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9D1D6-2A9A-D4FD-1726-90C42AFC1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https://www.sql-practice.com</a:t>
            </a:r>
            <a:r>
              <a:rPr lang="en-US">
                <a:hlinkClick r:id="rId2"/>
              </a:rPr>
              <a:t>/</a:t>
            </a:r>
            <a:r>
              <a:rPr lang="en-US"/>
              <a:t> </a:t>
            </a:r>
          </a:p>
          <a:p>
            <a:r>
              <a:rPr lang="en-US" dirty="0"/>
              <a:t>All patient names and birthdays from Ontario. </a:t>
            </a:r>
          </a:p>
          <a:p>
            <a:r>
              <a:rPr lang="en-US" dirty="0"/>
              <a:t>All data from patients without allergies. </a:t>
            </a:r>
          </a:p>
          <a:p>
            <a:r>
              <a:rPr lang="en-US" dirty="0"/>
              <a:t>All patients, along with their diagnosis. </a:t>
            </a:r>
          </a:p>
          <a:p>
            <a:r>
              <a:rPr lang="en-US" dirty="0"/>
              <a:t>Patient names, diagnoses, and province NAME. </a:t>
            </a:r>
          </a:p>
          <a:p>
            <a:r>
              <a:rPr lang="en-US" dirty="0"/>
              <a:t>List of admissions where people stayed more than a day.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B6BBF-F3DD-99B7-C39A-D3E2DD81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Query Languages: </a:t>
            </a:r>
            <a:r>
              <a:rPr lang="en-US" dirty="0"/>
              <a:t>search for information in databases or data warehouses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Normalization</a:t>
            </a:r>
            <a:r>
              <a:rPr lang="en-US" dirty="0"/>
              <a:t>: optimize the tables in a relational database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Joins</a:t>
            </a:r>
            <a:r>
              <a:rPr lang="en-US" dirty="0"/>
              <a:t>: link relational database tables with common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Appendix: Fundamentals of Relational 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337106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13644" y="1393640"/>
            <a:ext cx="8425556" cy="500716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Typical key words include:</a:t>
            </a:r>
          </a:p>
          <a:p>
            <a:pPr>
              <a:buFont typeface="Arial"/>
              <a:buChar char="•"/>
            </a:pPr>
            <a:r>
              <a:rPr lang="en-US" dirty="0"/>
              <a:t>SELECT – what to locate</a:t>
            </a:r>
          </a:p>
          <a:p>
            <a:pPr>
              <a:buFont typeface="Arial"/>
              <a:buChar char="•"/>
            </a:pPr>
            <a:r>
              <a:rPr lang="en-US" dirty="0"/>
              <a:t>FROM – specify the source files</a:t>
            </a:r>
          </a:p>
          <a:p>
            <a:pPr>
              <a:buFont typeface="Arial"/>
              <a:buChar char="•"/>
            </a:pPr>
            <a:r>
              <a:rPr lang="en-US" dirty="0"/>
              <a:t>WHERE – provides conditions for the search, like an “if” statement</a:t>
            </a:r>
          </a:p>
          <a:p>
            <a:pPr marL="0" indent="0">
              <a:buNone/>
            </a:pPr>
            <a:r>
              <a:rPr lang="en-US" dirty="0"/>
              <a:t>For example, these statements could be combined as follows: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Student_Database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GPA&gt;=3.40 and GPA&lt;3.60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LANGUAGES: SQL</a:t>
            </a:r>
            <a:br>
              <a:rPr lang="en-US" dirty="0"/>
            </a:br>
            <a:r>
              <a:rPr lang="en-US" dirty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84603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Uses a form (template) to provide a sample or description of the desired information</a:t>
            </a:r>
          </a:p>
          <a:p>
            <a:pPr>
              <a:buFont typeface="Arial"/>
              <a:buChar char="•"/>
            </a:pPr>
            <a:r>
              <a:rPr lang="en-US" dirty="0"/>
              <a:t>Drag and drop features of DBMS such as Microsoft Access enable easy completion of QBE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LANGUAGES: QBE</a:t>
            </a:r>
            <a:br>
              <a:rPr lang="en-US" dirty="0"/>
            </a:br>
            <a:r>
              <a:rPr lang="en-US" dirty="0"/>
              <a:t>(Query by Example)</a:t>
            </a:r>
          </a:p>
        </p:txBody>
      </p:sp>
    </p:spTree>
    <p:extLst>
      <p:ext uri="{BB962C8B-B14F-4D97-AF65-F5344CB8AC3E}">
        <p14:creationId xmlns:p14="http://schemas.microsoft.com/office/powerpoint/2010/main" val="96087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/>
              <a:t>Database designers plan the database design in a process called entity-relationship (ER) modeling.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ER diagrams consists of entities, attributes and relationships organized using business rules.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Business rules describe how the organization uses its data to run its operations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Entities are shown as rectangles, with relationships shown on the lines between them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(E-R) MODELING</a:t>
            </a:r>
          </a:p>
        </p:txBody>
      </p:sp>
    </p:spTree>
    <p:extLst>
      <p:ext uri="{BB962C8B-B14F-4D97-AF65-F5344CB8AC3E}">
        <p14:creationId xmlns:p14="http://schemas.microsoft.com/office/powerpoint/2010/main" val="40389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Degree of relationship: how many linkages?</a:t>
            </a:r>
          </a:p>
          <a:p>
            <a:pPr lvl="1">
              <a:buFont typeface="Arial"/>
              <a:buChar char="•"/>
            </a:pPr>
            <a:r>
              <a:rPr lang="en-US" dirty="0"/>
              <a:t>Unary: single entity</a:t>
            </a:r>
          </a:p>
          <a:p>
            <a:pPr lvl="1">
              <a:buFont typeface="Arial"/>
              <a:buChar char="•"/>
            </a:pPr>
            <a:r>
              <a:rPr lang="en-US" dirty="0"/>
              <a:t>Binary: two related entities</a:t>
            </a:r>
          </a:p>
          <a:p>
            <a:pPr lvl="1">
              <a:buFont typeface="Arial"/>
              <a:buChar char="•"/>
            </a:pPr>
            <a:r>
              <a:rPr lang="en-US" dirty="0"/>
              <a:t>Ternary: three related entities</a:t>
            </a:r>
          </a:p>
          <a:p>
            <a:pPr>
              <a:buFont typeface="Arial"/>
              <a:buChar char="•"/>
            </a:pPr>
            <a:r>
              <a:rPr lang="en-US" dirty="0"/>
              <a:t>Relationship classifications (connectivity) </a:t>
            </a:r>
          </a:p>
          <a:p>
            <a:pPr lvl="1">
              <a:buFont typeface="Arial"/>
              <a:buChar char="•"/>
            </a:pPr>
            <a:r>
              <a:rPr lang="en-US" dirty="0"/>
              <a:t>One-to-one (1:1): e.g. student : parking permit</a:t>
            </a:r>
          </a:p>
          <a:p>
            <a:pPr lvl="1">
              <a:buFont typeface="Arial"/>
              <a:buChar char="•"/>
            </a:pPr>
            <a:r>
              <a:rPr lang="en-US" dirty="0"/>
              <a:t>One-to-many (1:M): e.g. professor : class</a:t>
            </a:r>
          </a:p>
          <a:p>
            <a:pPr lvl="1">
              <a:buFont typeface="Arial"/>
              <a:buChar char="•"/>
            </a:pPr>
            <a:r>
              <a:rPr lang="en-US" dirty="0"/>
              <a:t>Many-to-man (M:M) e.g. students :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Modeling Terms</a:t>
            </a:r>
          </a:p>
        </p:txBody>
      </p:sp>
    </p:spTree>
    <p:extLst>
      <p:ext uri="{BB962C8B-B14F-4D97-AF65-F5344CB8AC3E}">
        <p14:creationId xmlns:p14="http://schemas.microsoft.com/office/powerpoint/2010/main" val="80703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Cardinality: the number of times a single record/instance of one entity can be associated with a single record/instance of another entity: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Mandatory single: e.g. inventory quantity on hand with its sale price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Optional single: e.g. employee wage rate with pay </a:t>
            </a:r>
            <a:r>
              <a:rPr lang="en-US" sz="2400" dirty="0" err="1"/>
              <a:t>cheque</a:t>
            </a:r>
            <a:r>
              <a:rPr lang="en-US" sz="2400" dirty="0"/>
              <a:t> (employees may not be paid if they are on vacation or leave)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Mandatory many: e.g. department details with employee details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Optional many: customer details with customer sales details/invoices (not all customers purchase every month)</a:t>
            </a:r>
          </a:p>
          <a:p>
            <a:pPr>
              <a:buFont typeface="Arial"/>
              <a:buChar char="•"/>
            </a:pPr>
            <a:r>
              <a:rPr lang="en-US" sz="2400" dirty="0"/>
              <a:t>Figures 5A.1 through 5A.4 illustrate these terms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Modeling Terms (Continued)</a:t>
            </a:r>
          </a:p>
        </p:txBody>
      </p:sp>
    </p:spTree>
    <p:extLst>
      <p:ext uri="{BB962C8B-B14F-4D97-AF65-F5344CB8AC3E}">
        <p14:creationId xmlns:p14="http://schemas.microsoft.com/office/powerpoint/2010/main" val="200453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5A.1 Cardinality Symbols, p. 142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95400"/>
            <a:ext cx="4140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in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Rainer Theme.thmx</Template>
  <TotalTime>14260</TotalTime>
  <Words>893</Words>
  <Application>Microsoft Macintosh PowerPoint</Application>
  <PresentationFormat>On-screen Show (4:3)</PresentationFormat>
  <Paragraphs>99</Paragraphs>
  <Slides>22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Liberation Sans</vt:lpstr>
      <vt:lpstr>Calibri</vt:lpstr>
      <vt:lpstr>Calibri Light</vt:lpstr>
      <vt:lpstr>Arial</vt:lpstr>
      <vt:lpstr>Office Theme</vt:lpstr>
      <vt:lpstr>Rainer Theme</vt:lpstr>
      <vt:lpstr>Database Design</vt:lpstr>
      <vt:lpstr>Activity – DB Basics</vt:lpstr>
      <vt:lpstr>5.6 Appendix: Fundamentals of Relational Database Operations</vt:lpstr>
      <vt:lpstr>QUERY LANGUAGES: SQL (Structured Query Language)</vt:lpstr>
      <vt:lpstr>QUERY LANGUAGES: QBE (Query by Example)</vt:lpstr>
      <vt:lpstr>ENTITY-RELATIONSHIP (E-R) MODELING</vt:lpstr>
      <vt:lpstr>E-R Modeling Terms</vt:lpstr>
      <vt:lpstr>E-R Modeling Terms (Continued)</vt:lpstr>
      <vt:lpstr>Fig. 5A.1 Cardinality Symbols, p. 142</vt:lpstr>
      <vt:lpstr>Fig. 5A.2 One-to-one relationship, p. 143</vt:lpstr>
      <vt:lpstr>Fig. 5A.3 One-to-many relationship, p. 143</vt:lpstr>
      <vt:lpstr>Fig. 5A.4 Many-to-many relationships, p. 143</vt:lpstr>
      <vt:lpstr>E-R Diagram Model</vt:lpstr>
      <vt:lpstr>NORMALIZATION</vt:lpstr>
      <vt:lpstr>Fig. 5A.5 Raw data gathered from orders at a pizza shop, p. 144</vt:lpstr>
      <vt:lpstr>Fig. 5A.6 Functional dependencies in a pizza shop example, p. 145 </vt:lpstr>
      <vt:lpstr>Fig. 5A.7 First normal form for data from a pizza shop, p. 145</vt:lpstr>
      <vt:lpstr>Fig. 5A.8 Second normal form for data from a pizza shop, p. 146 </vt:lpstr>
      <vt:lpstr>Fig. 5A.9 Third normal form for data from a pizza shop, p. 145</vt:lpstr>
      <vt:lpstr>NORMALIZATION (CONTINUED) </vt:lpstr>
      <vt:lpstr>JOIN: Combines records from two or more tables, Fig. 5A.10, p. 147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Ashenberg, Wendy - Hoboken</dc:creator>
  <cp:lastModifiedBy>Akeem Semper</cp:lastModifiedBy>
  <cp:revision>348</cp:revision>
  <cp:lastPrinted>2018-09-25T14:47:15Z</cp:lastPrinted>
  <dcterms:created xsi:type="dcterms:W3CDTF">2007-08-31T09:29:54Z</dcterms:created>
  <dcterms:modified xsi:type="dcterms:W3CDTF">2023-10-18T14:41:56Z</dcterms:modified>
</cp:coreProperties>
</file>