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6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9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3EAC-500A-B34E-BDA7-1112FEACC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66371C-C2C5-0A47-A52E-706199B68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B2F7-59D3-4BD2-E245-D94583A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B2C9-C4DA-A313-F87A-C11518DE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9" y="1853754"/>
            <a:ext cx="9959008" cy="4199727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Similar to last time, walk through SQL exercise from SAM (</a:t>
            </a:r>
            <a:r>
              <a:rPr lang="en-US" dirty="0" err="1"/>
              <a:t>sql_sam_exercise</a:t>
            </a:r>
            <a:r>
              <a:rPr lang="en-US" dirty="0"/>
              <a:t> files on Moodle.)</a:t>
            </a:r>
          </a:p>
          <a:p>
            <a:pPr lvl="1"/>
            <a:r>
              <a:rPr lang="en-US" dirty="0"/>
              <a:t>We’ll walk through the exercise and try to answer by writing SQL. </a:t>
            </a:r>
          </a:p>
          <a:p>
            <a:pPr lvl="1"/>
            <a:r>
              <a:rPr lang="en-US" dirty="0"/>
              <a:t>Similar-</a:t>
            </a:r>
            <a:r>
              <a:rPr lang="en-US" dirty="0" err="1"/>
              <a:t>ish</a:t>
            </a:r>
            <a:r>
              <a:rPr lang="en-US" dirty="0"/>
              <a:t> to the last module of Access stuff in SAM. </a:t>
            </a:r>
          </a:p>
          <a:p>
            <a:pPr lvl="1"/>
            <a:r>
              <a:rPr lang="en-US" dirty="0"/>
              <a:t>Ideally what we write by hand here should relate to the queries we’ve done. </a:t>
            </a:r>
          </a:p>
          <a:p>
            <a:pPr lvl="1"/>
            <a:r>
              <a:rPr lang="en-US" dirty="0"/>
              <a:t>As we go, ask if something doesn’t make sense. </a:t>
            </a:r>
          </a:p>
          <a:p>
            <a:pPr lvl="1"/>
            <a:r>
              <a:rPr lang="en-US" dirty="0"/>
              <a:t>If you can do this stuff, and it mostly makes sense in your head, you’re good </a:t>
            </a:r>
            <a:r>
              <a:rPr lang="en-US" dirty="0" err="1"/>
              <a:t>wrt</a:t>
            </a:r>
            <a:r>
              <a:rPr lang="en-US" dirty="0"/>
              <a:t> the requirements. </a:t>
            </a:r>
          </a:p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Data, database, </a:t>
            </a:r>
            <a:r>
              <a:rPr lang="en-US" dirty="0" err="1"/>
              <a:t>sql</a:t>
            </a:r>
            <a:r>
              <a:rPr lang="en-US" dirty="0"/>
              <a:t>, Access question time – no new stuff, but if you have Qs </a:t>
            </a:r>
            <a:r>
              <a:rPr lang="en-US"/>
              <a:t>please bring.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7C3D-C687-79CF-57F9-C86DB14B8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9194A-3177-9D53-7A14-51F626CD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5A24-D546-7DD0-8999-A0D153EB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AE65-899A-1599-5E79-EE882BC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want to interact with the data in a database we do so through a query. </a:t>
            </a:r>
          </a:p>
          <a:p>
            <a:r>
              <a:rPr lang="en-US" dirty="0"/>
              <a:t>This is effectively a question to the database – can you do this for me?</a:t>
            </a:r>
          </a:p>
          <a:p>
            <a:pPr lvl="1"/>
            <a:r>
              <a:rPr lang="en-US" dirty="0"/>
              <a:t>Query tells database what we want to see or do. </a:t>
            </a:r>
          </a:p>
          <a:p>
            <a:pPr lvl="1"/>
            <a:r>
              <a:rPr lang="en-US" dirty="0"/>
              <a:t>Database checks to make sure we are allowed to, and that it won’t break anything, then does it for us. </a:t>
            </a:r>
          </a:p>
          <a:p>
            <a:r>
              <a:rPr lang="en-US" dirty="0"/>
              <a:t>The queries that we make with the GUI tool generate SQL code to do the work. </a:t>
            </a:r>
          </a:p>
          <a:p>
            <a:r>
              <a:rPr lang="en-US" dirty="0"/>
              <a:t>We can look at, edit, or write the SQL code on our own. </a:t>
            </a:r>
          </a:p>
          <a:p>
            <a:r>
              <a:rPr lang="en-US" dirty="0"/>
              <a:t>SQL is genuinely a resume-boosting point for most people. </a:t>
            </a:r>
          </a:p>
          <a:p>
            <a:pPr lvl="1"/>
            <a:r>
              <a:rPr lang="en-US" dirty="0"/>
              <a:t>Many accountants, marketers, finance people, </a:t>
            </a:r>
            <a:r>
              <a:rPr lang="en-US" dirty="0" err="1"/>
              <a:t>etc</a:t>
            </a:r>
            <a:r>
              <a:rPr lang="en-US" dirty="0"/>
              <a:t> have to use data more and more. </a:t>
            </a:r>
          </a:p>
        </p:txBody>
      </p:sp>
    </p:spTree>
    <p:extLst>
      <p:ext uri="{BB962C8B-B14F-4D97-AF65-F5344CB8AC3E}">
        <p14:creationId xmlns:p14="http://schemas.microsoft.com/office/powerpoint/2010/main" val="15739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8B7D-9C50-678B-6CDB-17FE9429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Query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9AA6-1B3D-4AC1-B0B2-1445E166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9" y="2015734"/>
            <a:ext cx="5700587" cy="4166405"/>
          </a:xfrm>
        </p:spPr>
        <p:txBody>
          <a:bodyPr>
            <a:normAutofit/>
          </a:bodyPr>
          <a:lstStyle/>
          <a:p>
            <a:r>
              <a:rPr lang="en-US" dirty="0"/>
              <a:t>Queries have several sections, each providing a different part of the selection. </a:t>
            </a:r>
          </a:p>
          <a:p>
            <a:r>
              <a:rPr lang="en-US" dirty="0"/>
              <a:t>The first 3 are what we normally use:</a:t>
            </a:r>
          </a:p>
          <a:p>
            <a:pPr lvl="1"/>
            <a:r>
              <a:rPr lang="en-US" dirty="0"/>
              <a:t>What to get, from where, and what to filter. </a:t>
            </a:r>
          </a:p>
          <a:p>
            <a:r>
              <a:rPr lang="en-US" dirty="0"/>
              <a:t>The others are for grouping and aggregation. </a:t>
            </a:r>
          </a:p>
          <a:p>
            <a:pPr lvl="1"/>
            <a:r>
              <a:rPr lang="en-US" dirty="0"/>
              <a:t>I.e. getting one result per group. </a:t>
            </a:r>
          </a:p>
          <a:p>
            <a:r>
              <a:rPr lang="en-US" dirty="0"/>
              <a:t>After the first two, the rest are optional.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mysql - SQL statement operation priority - Stack Overflow">
            <a:extLst>
              <a:ext uri="{FF2B5EF4-FFF2-40B4-BE49-F238E27FC236}">
                <a16:creationId xmlns:a16="http://schemas.microsoft.com/office/drawing/2014/main" id="{A44B6B44-2943-DEBA-2A3A-E45F0793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6836" y="2170399"/>
            <a:ext cx="6218915" cy="19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8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6B72-7008-D3FF-D1C4-4EE48E9B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972B-7D58-C2F8-DC8C-693F0DF1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can be specified in the FROM clause. </a:t>
            </a:r>
          </a:p>
          <a:p>
            <a:r>
              <a:rPr lang="en-US" dirty="0"/>
              <a:t>The syntax is:</a:t>
            </a:r>
          </a:p>
          <a:p>
            <a:pPr lvl="1"/>
            <a:r>
              <a:rPr lang="en-US" dirty="0" err="1"/>
              <a:t>Left_table</a:t>
            </a:r>
            <a:r>
              <a:rPr lang="en-US" dirty="0"/>
              <a:t> TYPE_OF_JOIN </a:t>
            </a:r>
            <a:r>
              <a:rPr lang="en-US" dirty="0" err="1"/>
              <a:t>right_table</a:t>
            </a:r>
            <a:r>
              <a:rPr lang="en-US" dirty="0"/>
              <a:t> ON </a:t>
            </a:r>
            <a:r>
              <a:rPr lang="en-US" dirty="0" err="1"/>
              <a:t>left_table.value</a:t>
            </a:r>
            <a:r>
              <a:rPr lang="en-US" dirty="0"/>
              <a:t> – </a:t>
            </a:r>
            <a:r>
              <a:rPr lang="en-US" dirty="0" err="1"/>
              <a:t>right_table.value</a:t>
            </a:r>
            <a:endParaRPr lang="en-US" dirty="0"/>
          </a:p>
          <a:p>
            <a:pPr lvl="1"/>
            <a:r>
              <a:rPr lang="en-US" dirty="0"/>
              <a:t>The joint type can be INNER JOIN, LEFT JOIN, or RIGHT JOIN.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table_name.attribute</a:t>
            </a:r>
            <a:r>
              <a:rPr lang="en-US" dirty="0"/>
              <a:t> name is used to differentiate which value we are talking about.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99792-261A-F8E9-9A44-EED20BFF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63" y="4475032"/>
            <a:ext cx="8305830" cy="146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15A5-8B1A-F243-3007-58E02EF0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Query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F5D9-9842-3716-66F3-8A5EDC29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types of queries work in a similar way. </a:t>
            </a:r>
          </a:p>
          <a:p>
            <a:pPr lvl="1"/>
            <a:r>
              <a:rPr lang="en-US" dirty="0"/>
              <a:t>Insert, update, delete,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Each of these changes the SELECT (and maybe FROM) part into something else…</a:t>
            </a:r>
          </a:p>
          <a:p>
            <a:pPr lvl="1"/>
            <a:r>
              <a:rPr lang="en-US" dirty="0"/>
              <a:t>INSERT INTO…</a:t>
            </a:r>
          </a:p>
          <a:p>
            <a:pPr lvl="1"/>
            <a:r>
              <a:rPr lang="en-US" dirty="0"/>
              <a:t>DELETE FROM…</a:t>
            </a:r>
          </a:p>
          <a:p>
            <a:r>
              <a:rPr lang="en-US" dirty="0"/>
              <a:t>The idea is identical – provide the criteria for what we want, only here we are deleting/updating it instead of just seeing it. </a:t>
            </a:r>
          </a:p>
        </p:txBody>
      </p:sp>
    </p:spTree>
    <p:extLst>
      <p:ext uri="{BB962C8B-B14F-4D97-AF65-F5344CB8AC3E}">
        <p14:creationId xmlns:p14="http://schemas.microsoft.com/office/powerpoint/2010/main" val="16778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2DC0-B33C-90E8-814B-518052CC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the Design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0FBC-BC1B-13DC-DBA3-AC3E42E8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075839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making a query, all the views will work. </a:t>
            </a:r>
          </a:p>
          <a:p>
            <a:pPr lvl="1"/>
            <a:r>
              <a:rPr lang="en-US" sz="2200" dirty="0"/>
              <a:t>If struggling, we can make one change then check it. </a:t>
            </a:r>
          </a:p>
          <a:p>
            <a:pPr lvl="1"/>
            <a:r>
              <a:rPr lang="en-US" sz="2200" dirty="0"/>
              <a:t>We can also see what each change looks like in the design/</a:t>
            </a:r>
            <a:r>
              <a:rPr lang="en-US" sz="2200" dirty="0" err="1"/>
              <a:t>sql</a:t>
            </a:r>
            <a:r>
              <a:rPr lang="en-US" sz="2200" dirty="0"/>
              <a:t> view, then adjust. </a:t>
            </a:r>
          </a:p>
          <a:p>
            <a:r>
              <a:rPr lang="en-US" sz="2400" dirty="0"/>
              <a:t>When working on something complex, we may need to edit SQL manually. (Unlikely for us)</a:t>
            </a:r>
          </a:p>
          <a:p>
            <a:r>
              <a:rPr lang="en-US" sz="2400" dirty="0"/>
              <a:t>If we have multiple steps, we can make a query and use it as input for another query. </a:t>
            </a:r>
          </a:p>
          <a:p>
            <a:pPr lvl="1"/>
            <a:r>
              <a:rPr lang="en-US" sz="2200" dirty="0"/>
              <a:t>Only requires us to do one step per query.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16CE2-391B-83F1-8B3F-07C8DCFA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39" y="1853754"/>
            <a:ext cx="5116162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40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24</TotalTime>
  <Words>556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Housekeeping</vt:lpstr>
      <vt:lpstr>SQL Basics</vt:lpstr>
      <vt:lpstr>Structured Query Language</vt:lpstr>
      <vt:lpstr>Query Parts</vt:lpstr>
      <vt:lpstr>Query Joins</vt:lpstr>
      <vt:lpstr>Other Query Types</vt:lpstr>
      <vt:lpstr>Using the Design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dc:creator>Akeem Semper</dc:creator>
  <cp:lastModifiedBy>Akeem Semper</cp:lastModifiedBy>
  <cp:revision>3</cp:revision>
  <dcterms:created xsi:type="dcterms:W3CDTF">2023-11-08T15:03:13Z</dcterms:created>
  <dcterms:modified xsi:type="dcterms:W3CDTF">2023-11-08T15:27:33Z</dcterms:modified>
</cp:coreProperties>
</file>